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65"/>
  </p:notesMasterIdLst>
  <p:handoutMasterIdLst>
    <p:handoutMasterId r:id="rId166"/>
  </p:handoutMasterIdLst>
  <p:sldIdLst>
    <p:sldId id="256" r:id="rId2"/>
    <p:sldId id="260" r:id="rId3"/>
    <p:sldId id="515" r:id="rId4"/>
    <p:sldId id="493" r:id="rId5"/>
    <p:sldId id="492" r:id="rId6"/>
    <p:sldId id="312" r:id="rId7"/>
    <p:sldId id="444" r:id="rId8"/>
    <p:sldId id="413" r:id="rId9"/>
    <p:sldId id="403" r:id="rId10"/>
    <p:sldId id="414" r:id="rId11"/>
    <p:sldId id="402" r:id="rId12"/>
    <p:sldId id="441" r:id="rId13"/>
    <p:sldId id="474" r:id="rId14"/>
    <p:sldId id="514" r:id="rId15"/>
    <p:sldId id="516" r:id="rId16"/>
    <p:sldId id="264" r:id="rId17"/>
    <p:sldId id="267" r:id="rId18"/>
    <p:sldId id="519" r:id="rId19"/>
    <p:sldId id="520" r:id="rId20"/>
    <p:sldId id="521" r:id="rId21"/>
    <p:sldId id="518" r:id="rId22"/>
    <p:sldId id="452" r:id="rId23"/>
    <p:sldId id="299" r:id="rId24"/>
    <p:sldId id="504" r:id="rId25"/>
    <p:sldId id="283" r:id="rId26"/>
    <p:sldId id="285" r:id="rId27"/>
    <p:sldId id="517" r:id="rId28"/>
    <p:sldId id="580" r:id="rId29"/>
    <p:sldId id="456" r:id="rId30"/>
    <p:sldId id="579" r:id="rId31"/>
    <p:sldId id="277" r:id="rId32"/>
    <p:sldId id="578" r:id="rId33"/>
    <p:sldId id="500" r:id="rId34"/>
    <p:sldId id="501" r:id="rId35"/>
    <p:sldId id="502" r:id="rId36"/>
    <p:sldId id="503" r:id="rId37"/>
    <p:sldId id="505" r:id="rId38"/>
    <p:sldId id="506" r:id="rId39"/>
    <p:sldId id="508" r:id="rId40"/>
    <p:sldId id="507" r:id="rId41"/>
    <p:sldId id="271" r:id="rId42"/>
    <p:sldId id="272" r:id="rId43"/>
    <p:sldId id="273" r:id="rId44"/>
    <p:sldId id="274" r:id="rId45"/>
    <p:sldId id="275" r:id="rId46"/>
    <p:sldId id="276" r:id="rId47"/>
    <p:sldId id="509" r:id="rId48"/>
    <p:sldId id="278" r:id="rId49"/>
    <p:sldId id="279" r:id="rId50"/>
    <p:sldId id="510" r:id="rId51"/>
    <p:sldId id="511" r:id="rId52"/>
    <p:sldId id="512" r:id="rId53"/>
    <p:sldId id="513" r:id="rId54"/>
    <p:sldId id="286" r:id="rId55"/>
    <p:sldId id="258" r:id="rId56"/>
    <p:sldId id="259" r:id="rId57"/>
    <p:sldId id="497" r:id="rId58"/>
    <p:sldId id="261" r:id="rId59"/>
    <p:sldId id="262" r:id="rId60"/>
    <p:sldId id="263" r:id="rId61"/>
    <p:sldId id="265" r:id="rId62"/>
    <p:sldId id="266" r:id="rId63"/>
    <p:sldId id="268" r:id="rId64"/>
    <p:sldId id="269" r:id="rId65"/>
    <p:sldId id="270" r:id="rId66"/>
    <p:sldId id="475" r:id="rId67"/>
    <p:sldId id="499" r:id="rId68"/>
    <p:sldId id="477" r:id="rId69"/>
    <p:sldId id="494" r:id="rId70"/>
    <p:sldId id="466" r:id="rId71"/>
    <p:sldId id="469" r:id="rId72"/>
    <p:sldId id="303" r:id="rId73"/>
    <p:sldId id="495" r:id="rId74"/>
    <p:sldId id="496" r:id="rId75"/>
    <p:sldId id="450" r:id="rId76"/>
    <p:sldId id="451" r:id="rId77"/>
    <p:sldId id="284" r:id="rId78"/>
    <p:sldId id="280" r:id="rId79"/>
    <p:sldId id="281" r:id="rId80"/>
    <p:sldId id="293" r:id="rId81"/>
    <p:sldId id="297" r:id="rId82"/>
    <p:sldId id="436" r:id="rId83"/>
    <p:sldId id="438" r:id="rId84"/>
    <p:sldId id="439" r:id="rId85"/>
    <p:sldId id="282" r:id="rId86"/>
    <p:sldId id="332" r:id="rId87"/>
    <p:sldId id="370" r:id="rId88"/>
    <p:sldId id="376" r:id="rId89"/>
    <p:sldId id="393" r:id="rId90"/>
    <p:sldId id="405" r:id="rId91"/>
    <p:sldId id="406" r:id="rId92"/>
    <p:sldId id="407" r:id="rId93"/>
    <p:sldId id="409" r:id="rId94"/>
    <p:sldId id="408" r:id="rId95"/>
    <p:sldId id="395" r:id="rId96"/>
    <p:sldId id="398" r:id="rId97"/>
    <p:sldId id="397" r:id="rId98"/>
    <p:sldId id="400" r:id="rId99"/>
    <p:sldId id="401" r:id="rId100"/>
    <p:sldId id="300" r:id="rId101"/>
    <p:sldId id="301" r:id="rId102"/>
    <p:sldId id="302" r:id="rId103"/>
    <p:sldId id="292" r:id="rId104"/>
    <p:sldId id="290" r:id="rId105"/>
    <p:sldId id="453" r:id="rId106"/>
    <p:sldId id="426" r:id="rId107"/>
    <p:sldId id="427" r:id="rId108"/>
    <p:sldId id="483" r:id="rId109"/>
    <p:sldId id="488" r:id="rId110"/>
    <p:sldId id="482" r:id="rId111"/>
    <p:sldId id="498" r:id="rId112"/>
    <p:sldId id="536" r:id="rId113"/>
    <p:sldId id="537" r:id="rId114"/>
    <p:sldId id="538" r:id="rId115"/>
    <p:sldId id="539" r:id="rId116"/>
    <p:sldId id="540" r:id="rId117"/>
    <p:sldId id="541" r:id="rId118"/>
    <p:sldId id="542" r:id="rId119"/>
    <p:sldId id="543" r:id="rId120"/>
    <p:sldId id="490" r:id="rId121"/>
    <p:sldId id="491" r:id="rId122"/>
    <p:sldId id="544" r:id="rId123"/>
    <p:sldId id="545" r:id="rId124"/>
    <p:sldId id="471" r:id="rId125"/>
    <p:sldId id="472" r:id="rId126"/>
    <p:sldId id="473" r:id="rId127"/>
    <p:sldId id="546" r:id="rId128"/>
    <p:sldId id="547" r:id="rId129"/>
    <p:sldId id="476" r:id="rId130"/>
    <p:sldId id="548" r:id="rId131"/>
    <p:sldId id="478" r:id="rId132"/>
    <p:sldId id="479" r:id="rId133"/>
    <p:sldId id="549" r:id="rId134"/>
    <p:sldId id="550" r:id="rId135"/>
    <p:sldId id="551" r:id="rId136"/>
    <p:sldId id="552" r:id="rId137"/>
    <p:sldId id="553" r:id="rId138"/>
    <p:sldId id="554" r:id="rId139"/>
    <p:sldId id="555" r:id="rId140"/>
    <p:sldId id="556" r:id="rId141"/>
    <p:sldId id="557" r:id="rId142"/>
    <p:sldId id="564" r:id="rId143"/>
    <p:sldId id="565" r:id="rId144"/>
    <p:sldId id="562" r:id="rId145"/>
    <p:sldId id="563" r:id="rId146"/>
    <p:sldId id="566" r:id="rId147"/>
    <p:sldId id="567" r:id="rId148"/>
    <p:sldId id="568" r:id="rId149"/>
    <p:sldId id="480" r:id="rId150"/>
    <p:sldId id="481" r:id="rId151"/>
    <p:sldId id="484" r:id="rId152"/>
    <p:sldId id="569" r:id="rId153"/>
    <p:sldId id="487" r:id="rId154"/>
    <p:sldId id="570" r:id="rId155"/>
    <p:sldId id="486" r:id="rId156"/>
    <p:sldId id="485" r:id="rId157"/>
    <p:sldId id="571" r:id="rId158"/>
    <p:sldId id="572" r:id="rId159"/>
    <p:sldId id="573" r:id="rId160"/>
    <p:sldId id="574" r:id="rId161"/>
    <p:sldId id="575" r:id="rId162"/>
    <p:sldId id="576" r:id="rId163"/>
    <p:sldId id="577" r:id="rId164"/>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F5F"/>
    <a:srgbClr val="103770"/>
    <a:srgbClr val="79CAB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snapToObjects="1">
      <p:cViewPr varScale="1">
        <p:scale>
          <a:sx n="124" d="100"/>
          <a:sy n="124" d="100"/>
        </p:scale>
        <p:origin x="504" y="90"/>
      </p:cViewPr>
      <p:guideLst>
        <p:guide orient="horz" pos="2160"/>
        <p:guide pos="288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microsoft.com/office/2016/11/relationships/changesInfo" Target="changesInfos/changesInfo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Morgan" userId="23bde1485fb770e0" providerId="Windows Live" clId="Web-{26E8591E-9064-4C65-B868-C995DD430BCA}"/>
    <pc:docChg chg="modSld">
      <pc:chgData name="Michael Morgan" userId="23bde1485fb770e0" providerId="Windows Live" clId="Web-{26E8591E-9064-4C65-B868-C995DD430BCA}" dt="2018-08-20T04:53:38.374" v="81" actId="20577"/>
      <pc:docMkLst>
        <pc:docMk/>
      </pc:docMkLst>
      <pc:sldChg chg="modSp">
        <pc:chgData name="Michael Morgan" userId="23bde1485fb770e0" providerId="Windows Live" clId="Web-{26E8591E-9064-4C65-B868-C995DD430BCA}" dt="2018-08-20T04:48:55.690" v="0" actId="20577"/>
        <pc:sldMkLst>
          <pc:docMk/>
          <pc:sldMk cId="3367235161" sldId="471"/>
        </pc:sldMkLst>
        <pc:spChg chg="mod">
          <ac:chgData name="Michael Morgan" userId="23bde1485fb770e0" providerId="Windows Live" clId="Web-{26E8591E-9064-4C65-B868-C995DD430BCA}" dt="2018-08-20T04:48:55.690" v="0" actId="20577"/>
          <ac:spMkLst>
            <pc:docMk/>
            <pc:sldMk cId="3367235161" sldId="471"/>
            <ac:spMk id="2" creationId="{90109E97-58A2-4DD2-80E2-740E203BA162}"/>
          </ac:spMkLst>
        </pc:spChg>
      </pc:sldChg>
      <pc:sldChg chg="modSp">
        <pc:chgData name="Michael Morgan" userId="23bde1485fb770e0" providerId="Windows Live" clId="Web-{26E8591E-9064-4C65-B868-C995DD430BCA}" dt="2018-08-20T04:49:05.487" v="2" actId="20577"/>
        <pc:sldMkLst>
          <pc:docMk/>
          <pc:sldMk cId="1074457903" sldId="472"/>
        </pc:sldMkLst>
        <pc:spChg chg="mod">
          <ac:chgData name="Michael Morgan" userId="23bde1485fb770e0" providerId="Windows Live" clId="Web-{26E8591E-9064-4C65-B868-C995DD430BCA}" dt="2018-08-20T04:49:05.487" v="2" actId="20577"/>
          <ac:spMkLst>
            <pc:docMk/>
            <pc:sldMk cId="1074457903" sldId="472"/>
            <ac:spMk id="2" creationId="{870DAF5E-AF5B-4F56-B589-DDB64696AA2E}"/>
          </ac:spMkLst>
        </pc:spChg>
      </pc:sldChg>
      <pc:sldChg chg="modSp">
        <pc:chgData name="Michael Morgan" userId="23bde1485fb770e0" providerId="Windows Live" clId="Web-{26E8591E-9064-4C65-B868-C995DD430BCA}" dt="2018-08-20T04:49:12.237" v="4" actId="20577"/>
        <pc:sldMkLst>
          <pc:docMk/>
          <pc:sldMk cId="2446751293" sldId="473"/>
        </pc:sldMkLst>
        <pc:spChg chg="mod">
          <ac:chgData name="Michael Morgan" userId="23bde1485fb770e0" providerId="Windows Live" clId="Web-{26E8591E-9064-4C65-B868-C995DD430BCA}" dt="2018-08-20T04:49:12.237" v="4" actId="20577"/>
          <ac:spMkLst>
            <pc:docMk/>
            <pc:sldMk cId="2446751293" sldId="473"/>
            <ac:spMk id="2" creationId="{53EF7FFD-1F90-4A96-AC97-A146B69E7D14}"/>
          </ac:spMkLst>
        </pc:spChg>
      </pc:sldChg>
      <pc:sldChg chg="modSp">
        <pc:chgData name="Michael Morgan" userId="23bde1485fb770e0" providerId="Windows Live" clId="Web-{26E8591E-9064-4C65-B868-C995DD430BCA}" dt="2018-08-20T04:49:36.055" v="7" actId="20577"/>
        <pc:sldMkLst>
          <pc:docMk/>
          <pc:sldMk cId="1411081539" sldId="476"/>
        </pc:sldMkLst>
        <pc:spChg chg="mod">
          <ac:chgData name="Michael Morgan" userId="23bde1485fb770e0" providerId="Windows Live" clId="Web-{26E8591E-9064-4C65-B868-C995DD430BCA}" dt="2018-08-20T04:49:36.055" v="7" actId="20577"/>
          <ac:spMkLst>
            <pc:docMk/>
            <pc:sldMk cId="1411081539" sldId="476"/>
            <ac:spMk id="2" creationId="{CEE73286-9DF7-4FBF-967A-8E57734B2283}"/>
          </ac:spMkLst>
        </pc:spChg>
      </pc:sldChg>
      <pc:sldChg chg="modSp">
        <pc:chgData name="Michael Morgan" userId="23bde1485fb770e0" providerId="Windows Live" clId="Web-{26E8591E-9064-4C65-B868-C995DD430BCA}" dt="2018-08-20T04:49:48.353" v="10" actId="20577"/>
        <pc:sldMkLst>
          <pc:docMk/>
          <pc:sldMk cId="3089490261" sldId="478"/>
        </pc:sldMkLst>
        <pc:spChg chg="mod">
          <ac:chgData name="Michael Morgan" userId="23bde1485fb770e0" providerId="Windows Live" clId="Web-{26E8591E-9064-4C65-B868-C995DD430BCA}" dt="2018-08-20T04:49:48.353" v="10" actId="20577"/>
          <ac:spMkLst>
            <pc:docMk/>
            <pc:sldMk cId="3089490261" sldId="478"/>
            <ac:spMk id="2" creationId="{F3FA5FFA-B7E1-4084-844F-57B5FD58E990}"/>
          </ac:spMkLst>
        </pc:spChg>
      </pc:sldChg>
      <pc:sldChg chg="modSp">
        <pc:chgData name="Michael Morgan" userId="23bde1485fb770e0" providerId="Windows Live" clId="Web-{26E8591E-9064-4C65-B868-C995DD430BCA}" dt="2018-08-20T04:49:56.337" v="12" actId="20577"/>
        <pc:sldMkLst>
          <pc:docMk/>
          <pc:sldMk cId="2368897512" sldId="479"/>
        </pc:sldMkLst>
        <pc:spChg chg="mod">
          <ac:chgData name="Michael Morgan" userId="23bde1485fb770e0" providerId="Windows Live" clId="Web-{26E8591E-9064-4C65-B868-C995DD430BCA}" dt="2018-08-20T04:49:56.337" v="12" actId="20577"/>
          <ac:spMkLst>
            <pc:docMk/>
            <pc:sldMk cId="2368897512" sldId="479"/>
            <ac:spMk id="2" creationId="{4FAAA9F5-8577-4A0A-ABD8-AC9D3FF9CF10}"/>
          </ac:spMkLst>
        </pc:spChg>
      </pc:sldChg>
      <pc:sldChg chg="modSp">
        <pc:chgData name="Michael Morgan" userId="23bde1485fb770e0" providerId="Windows Live" clId="Web-{26E8591E-9064-4C65-B868-C995DD430BCA}" dt="2018-08-20T04:51:01.165" v="27" actId="20577"/>
        <pc:sldMkLst>
          <pc:docMk/>
          <pc:sldMk cId="1349086244" sldId="480"/>
        </pc:sldMkLst>
        <pc:spChg chg="mod">
          <ac:chgData name="Michael Morgan" userId="23bde1485fb770e0" providerId="Windows Live" clId="Web-{26E8591E-9064-4C65-B868-C995DD430BCA}" dt="2018-08-20T04:50:32.368" v="22" actId="20577"/>
          <ac:spMkLst>
            <pc:docMk/>
            <pc:sldMk cId="1349086244" sldId="480"/>
            <ac:spMk id="2" creationId="{51984FE9-7445-460A-A0DF-A613C06534B5}"/>
          </ac:spMkLst>
        </pc:spChg>
        <pc:spChg chg="mod">
          <ac:chgData name="Michael Morgan" userId="23bde1485fb770e0" providerId="Windows Live" clId="Web-{26E8591E-9064-4C65-B868-C995DD430BCA}" dt="2018-08-20T04:51:01.165" v="27" actId="20577"/>
          <ac:spMkLst>
            <pc:docMk/>
            <pc:sldMk cId="1349086244" sldId="480"/>
            <ac:spMk id="8" creationId="{B32293BC-787B-4F4A-B8A6-88EA7C9C8370}"/>
          </ac:spMkLst>
        </pc:spChg>
        <pc:picChg chg="mod modCrop">
          <ac:chgData name="Michael Morgan" userId="23bde1485fb770e0" providerId="Windows Live" clId="Web-{26E8591E-9064-4C65-B868-C995DD430BCA}" dt="2018-08-20T04:50:50.947" v="24"/>
          <ac:picMkLst>
            <pc:docMk/>
            <pc:sldMk cId="1349086244" sldId="480"/>
            <ac:picMk id="6" creationId="{D82BEA03-39EA-4C85-B703-D8B10BD84926}"/>
          </ac:picMkLst>
        </pc:picChg>
      </pc:sldChg>
      <pc:sldChg chg="modSp">
        <pc:chgData name="Michael Morgan" userId="23bde1485fb770e0" providerId="Windows Live" clId="Web-{26E8591E-9064-4C65-B868-C995DD430BCA}" dt="2018-08-20T04:51:21.106" v="31"/>
        <pc:sldMkLst>
          <pc:docMk/>
          <pc:sldMk cId="389202905" sldId="481"/>
        </pc:sldMkLst>
        <pc:spChg chg="mod">
          <ac:chgData name="Michael Morgan" userId="23bde1485fb770e0" providerId="Windows Live" clId="Web-{26E8591E-9064-4C65-B868-C995DD430BCA}" dt="2018-08-20T04:51:06.730" v="29" actId="20577"/>
          <ac:spMkLst>
            <pc:docMk/>
            <pc:sldMk cId="389202905" sldId="481"/>
            <ac:spMk id="2" creationId="{51984FE9-7445-460A-A0DF-A613C06534B5}"/>
          </ac:spMkLst>
        </pc:spChg>
        <pc:picChg chg="mod modCrop">
          <ac:chgData name="Michael Morgan" userId="23bde1485fb770e0" providerId="Windows Live" clId="Web-{26E8591E-9064-4C65-B868-C995DD430BCA}" dt="2018-08-20T04:51:21.106" v="31"/>
          <ac:picMkLst>
            <pc:docMk/>
            <pc:sldMk cId="389202905" sldId="481"/>
            <ac:picMk id="9" creationId="{ECE91D14-10F0-44EF-9317-ECDB8DF0EB15}"/>
          </ac:picMkLst>
        </pc:picChg>
      </pc:sldChg>
      <pc:sldChg chg="modSp">
        <pc:chgData name="Michael Morgan" userId="23bde1485fb770e0" providerId="Windows Live" clId="Web-{26E8591E-9064-4C65-B868-C995DD430BCA}" dt="2018-08-20T04:51:39.449" v="35"/>
        <pc:sldMkLst>
          <pc:docMk/>
          <pc:sldMk cId="2030287192" sldId="484"/>
        </pc:sldMkLst>
        <pc:spChg chg="mod">
          <ac:chgData name="Michael Morgan" userId="23bde1485fb770e0" providerId="Windows Live" clId="Web-{26E8591E-9064-4C65-B868-C995DD430BCA}" dt="2018-08-20T04:51:27.918" v="33" actId="20577"/>
          <ac:spMkLst>
            <pc:docMk/>
            <pc:sldMk cId="2030287192" sldId="484"/>
            <ac:spMk id="2" creationId="{51984FE9-7445-460A-A0DF-A613C06534B5}"/>
          </ac:spMkLst>
        </pc:spChg>
        <pc:picChg chg="mod modCrop">
          <ac:chgData name="Michael Morgan" userId="23bde1485fb770e0" providerId="Windows Live" clId="Web-{26E8591E-9064-4C65-B868-C995DD430BCA}" dt="2018-08-20T04:51:39.449" v="35"/>
          <ac:picMkLst>
            <pc:docMk/>
            <pc:sldMk cId="2030287192" sldId="484"/>
            <ac:picMk id="7" creationId="{8E2E6E1E-631A-457C-A561-F3F900B52842}"/>
          </ac:picMkLst>
        </pc:picChg>
      </pc:sldChg>
      <pc:sldChg chg="modSp">
        <pc:chgData name="Michael Morgan" userId="23bde1485fb770e0" providerId="Windows Live" clId="Web-{26E8591E-9064-4C65-B868-C995DD430BCA}" dt="2018-08-20T04:52:45.825" v="68" actId="20577"/>
        <pc:sldMkLst>
          <pc:docMk/>
          <pc:sldMk cId="3413392345" sldId="544"/>
        </pc:sldMkLst>
        <pc:spChg chg="mod">
          <ac:chgData name="Michael Morgan" userId="23bde1485fb770e0" providerId="Windows Live" clId="Web-{26E8591E-9064-4C65-B868-C995DD430BCA}" dt="2018-08-20T04:52:45.825" v="68" actId="20577"/>
          <ac:spMkLst>
            <pc:docMk/>
            <pc:sldMk cId="3413392345" sldId="544"/>
            <ac:spMk id="2" creationId="{DD0A0572-51E0-4664-952A-1EF4FE0BE64C}"/>
          </ac:spMkLst>
        </pc:spChg>
      </pc:sldChg>
      <pc:sldChg chg="modSp">
        <pc:chgData name="Michael Morgan" userId="23bde1485fb770e0" providerId="Windows Live" clId="Web-{26E8591E-9064-4C65-B868-C995DD430BCA}" dt="2018-08-20T04:49:22.305" v="5" actId="20577"/>
        <pc:sldMkLst>
          <pc:docMk/>
          <pc:sldMk cId="810713321" sldId="546"/>
        </pc:sldMkLst>
        <pc:spChg chg="mod">
          <ac:chgData name="Michael Morgan" userId="23bde1485fb770e0" providerId="Windows Live" clId="Web-{26E8591E-9064-4C65-B868-C995DD430BCA}" dt="2018-08-20T04:49:22.305" v="5" actId="20577"/>
          <ac:spMkLst>
            <pc:docMk/>
            <pc:sldMk cId="810713321" sldId="546"/>
            <ac:spMk id="2" creationId="{F134861B-E9BF-45C5-B1EF-D370A3820857}"/>
          </ac:spMkLst>
        </pc:spChg>
      </pc:sldChg>
      <pc:sldChg chg="modSp">
        <pc:chgData name="Michael Morgan" userId="23bde1485fb770e0" providerId="Windows Live" clId="Web-{26E8591E-9064-4C65-B868-C995DD430BCA}" dt="2018-08-20T04:49:28.993" v="6" actId="20577"/>
        <pc:sldMkLst>
          <pc:docMk/>
          <pc:sldMk cId="4192154731" sldId="547"/>
        </pc:sldMkLst>
        <pc:spChg chg="mod">
          <ac:chgData name="Michael Morgan" userId="23bde1485fb770e0" providerId="Windows Live" clId="Web-{26E8591E-9064-4C65-B868-C995DD430BCA}" dt="2018-08-20T04:49:28.993" v="6" actId="20577"/>
          <ac:spMkLst>
            <pc:docMk/>
            <pc:sldMk cId="4192154731" sldId="547"/>
            <ac:spMk id="2" creationId="{460A109D-5099-4FA9-A11B-9DE2B692ABEC}"/>
          </ac:spMkLst>
        </pc:spChg>
      </pc:sldChg>
      <pc:sldChg chg="modSp">
        <pc:chgData name="Michael Morgan" userId="23bde1485fb770e0" providerId="Windows Live" clId="Web-{26E8591E-9064-4C65-B868-C995DD430BCA}" dt="2018-08-20T04:49:41.493" v="9" actId="20577"/>
        <pc:sldMkLst>
          <pc:docMk/>
          <pc:sldMk cId="2233311281" sldId="548"/>
        </pc:sldMkLst>
        <pc:spChg chg="mod">
          <ac:chgData name="Michael Morgan" userId="23bde1485fb770e0" providerId="Windows Live" clId="Web-{26E8591E-9064-4C65-B868-C995DD430BCA}" dt="2018-08-20T04:49:41.493" v="9" actId="20577"/>
          <ac:spMkLst>
            <pc:docMk/>
            <pc:sldMk cId="2233311281" sldId="548"/>
            <ac:spMk id="2" creationId="{424C8F62-0E87-4235-BB6C-896B1D70AB02}"/>
          </ac:spMkLst>
        </pc:spChg>
      </pc:sldChg>
      <pc:sldChg chg="modSp">
        <pc:chgData name="Michael Morgan" userId="23bde1485fb770e0" providerId="Windows Live" clId="Web-{26E8591E-9064-4C65-B868-C995DD430BCA}" dt="2018-08-20T04:52:52.106" v="70" actId="20577"/>
        <pc:sldMkLst>
          <pc:docMk/>
          <pc:sldMk cId="3770469781" sldId="549"/>
        </pc:sldMkLst>
        <pc:spChg chg="mod">
          <ac:chgData name="Michael Morgan" userId="23bde1485fb770e0" providerId="Windows Live" clId="Web-{26E8591E-9064-4C65-B868-C995DD430BCA}" dt="2018-08-20T04:52:52.106" v="70" actId="20577"/>
          <ac:spMkLst>
            <pc:docMk/>
            <pc:sldMk cId="3770469781" sldId="549"/>
            <ac:spMk id="2" creationId="{2887EEC9-BB97-4779-AA66-2B8A2C4FBC09}"/>
          </ac:spMkLst>
        </pc:spChg>
      </pc:sldChg>
      <pc:sldChg chg="modSp">
        <pc:chgData name="Michael Morgan" userId="23bde1485fb770e0" providerId="Windows Live" clId="Web-{26E8591E-9064-4C65-B868-C995DD430BCA}" dt="2018-08-20T04:52:59.247" v="71" actId="20577"/>
        <pc:sldMkLst>
          <pc:docMk/>
          <pc:sldMk cId="4018362339" sldId="550"/>
        </pc:sldMkLst>
        <pc:spChg chg="mod">
          <ac:chgData name="Michael Morgan" userId="23bde1485fb770e0" providerId="Windows Live" clId="Web-{26E8591E-9064-4C65-B868-C995DD430BCA}" dt="2018-08-20T04:52:59.247" v="71" actId="20577"/>
          <ac:spMkLst>
            <pc:docMk/>
            <pc:sldMk cId="4018362339" sldId="550"/>
            <ac:spMk id="2" creationId="{603C130F-9FB7-4348-9039-91B8CFA00DD4}"/>
          </ac:spMkLst>
        </pc:spChg>
      </pc:sldChg>
      <pc:sldChg chg="modSp">
        <pc:chgData name="Michael Morgan" userId="23bde1485fb770e0" providerId="Windows Live" clId="Web-{26E8591E-9064-4C65-B868-C995DD430BCA}" dt="2018-08-20T04:53:06.138" v="72" actId="20577"/>
        <pc:sldMkLst>
          <pc:docMk/>
          <pc:sldMk cId="3643241522" sldId="551"/>
        </pc:sldMkLst>
        <pc:spChg chg="mod">
          <ac:chgData name="Michael Morgan" userId="23bde1485fb770e0" providerId="Windows Live" clId="Web-{26E8591E-9064-4C65-B868-C995DD430BCA}" dt="2018-08-20T04:53:06.138" v="72" actId="20577"/>
          <ac:spMkLst>
            <pc:docMk/>
            <pc:sldMk cId="3643241522" sldId="551"/>
            <ac:spMk id="2" creationId="{5A42B2C6-9CD1-40AC-9102-416068AFDF04}"/>
          </ac:spMkLst>
        </pc:spChg>
      </pc:sldChg>
      <pc:sldChg chg="modSp">
        <pc:chgData name="Michael Morgan" userId="23bde1485fb770e0" providerId="Windows Live" clId="Web-{26E8591E-9064-4C65-B868-C995DD430BCA}" dt="2018-08-20T04:53:12.388" v="74" actId="20577"/>
        <pc:sldMkLst>
          <pc:docMk/>
          <pc:sldMk cId="3544653320" sldId="552"/>
        </pc:sldMkLst>
        <pc:spChg chg="mod">
          <ac:chgData name="Michael Morgan" userId="23bde1485fb770e0" providerId="Windows Live" clId="Web-{26E8591E-9064-4C65-B868-C995DD430BCA}" dt="2018-08-20T04:53:12.388" v="74" actId="20577"/>
          <ac:spMkLst>
            <pc:docMk/>
            <pc:sldMk cId="3544653320" sldId="552"/>
            <ac:spMk id="2" creationId="{D4C69F6B-EE77-4D4C-AEDE-0D9B6485F83E}"/>
          </ac:spMkLst>
        </pc:spChg>
      </pc:sldChg>
      <pc:sldChg chg="modSp">
        <pc:chgData name="Michael Morgan" userId="23bde1485fb770e0" providerId="Windows Live" clId="Web-{26E8591E-9064-4C65-B868-C995DD430BCA}" dt="2018-08-20T04:53:18.091" v="75" actId="20577"/>
        <pc:sldMkLst>
          <pc:docMk/>
          <pc:sldMk cId="3961880196" sldId="553"/>
        </pc:sldMkLst>
        <pc:spChg chg="mod">
          <ac:chgData name="Michael Morgan" userId="23bde1485fb770e0" providerId="Windows Live" clId="Web-{26E8591E-9064-4C65-B868-C995DD430BCA}" dt="2018-08-20T04:53:18.091" v="75" actId="20577"/>
          <ac:spMkLst>
            <pc:docMk/>
            <pc:sldMk cId="3961880196" sldId="553"/>
            <ac:spMk id="2" creationId="{A6FFDC37-4150-435C-97C6-14A1BDCAC9D0}"/>
          </ac:spMkLst>
        </pc:spChg>
      </pc:sldChg>
      <pc:sldChg chg="modSp">
        <pc:chgData name="Michael Morgan" userId="23bde1485fb770e0" providerId="Windows Live" clId="Web-{26E8591E-9064-4C65-B868-C995DD430BCA}" dt="2018-08-20T04:53:38.374" v="80" actId="20577"/>
        <pc:sldMkLst>
          <pc:docMk/>
          <pc:sldMk cId="2518747873" sldId="554"/>
        </pc:sldMkLst>
        <pc:spChg chg="mod">
          <ac:chgData name="Michael Morgan" userId="23bde1485fb770e0" providerId="Windows Live" clId="Web-{26E8591E-9064-4C65-B868-C995DD430BCA}" dt="2018-08-20T04:53:24.452" v="77" actId="20577"/>
          <ac:spMkLst>
            <pc:docMk/>
            <pc:sldMk cId="2518747873" sldId="554"/>
            <ac:spMk id="2" creationId="{7813BA57-CDAD-4BB9-B107-D551B8A7DC05}"/>
          </ac:spMkLst>
        </pc:spChg>
        <pc:spChg chg="mod">
          <ac:chgData name="Michael Morgan" userId="23bde1485fb770e0" providerId="Windows Live" clId="Web-{26E8591E-9064-4C65-B868-C995DD430BCA}" dt="2018-08-20T04:53:38.374" v="80" actId="20577"/>
          <ac:spMkLst>
            <pc:docMk/>
            <pc:sldMk cId="2518747873" sldId="554"/>
            <ac:spMk id="11" creationId="{61B81475-C962-4AB9-8EF1-5059D69B8001}"/>
          </ac:spMkLst>
        </pc:spChg>
      </pc:sldChg>
      <pc:sldChg chg="modSp">
        <pc:chgData name="Michael Morgan" userId="23bde1485fb770e0" providerId="Windows Live" clId="Web-{26E8591E-9064-4C65-B868-C995DD430BCA}" dt="2018-08-20T04:50:16.525" v="16" actId="20577"/>
        <pc:sldMkLst>
          <pc:docMk/>
          <pc:sldMk cId="2927907286" sldId="555"/>
        </pc:sldMkLst>
        <pc:spChg chg="mod">
          <ac:chgData name="Michael Morgan" userId="23bde1485fb770e0" providerId="Windows Live" clId="Web-{26E8591E-9064-4C65-B868-C995DD430BCA}" dt="2018-08-20T04:50:16.525" v="16" actId="20577"/>
          <ac:spMkLst>
            <pc:docMk/>
            <pc:sldMk cId="2927907286" sldId="555"/>
            <ac:spMk id="7" creationId="{A91B0424-786E-4594-AF26-026382F78907}"/>
          </ac:spMkLst>
        </pc:spChg>
      </pc:sldChg>
      <pc:sldChg chg="modSp">
        <pc:chgData name="Michael Morgan" userId="23bde1485fb770e0" providerId="Windows Live" clId="Web-{26E8591E-9064-4C65-B868-C995DD430BCA}" dt="2018-08-20T04:50:24.540" v="19" actId="20577"/>
        <pc:sldMkLst>
          <pc:docMk/>
          <pc:sldMk cId="3989794054" sldId="568"/>
        </pc:sldMkLst>
        <pc:spChg chg="mod">
          <ac:chgData name="Michael Morgan" userId="23bde1485fb770e0" providerId="Windows Live" clId="Web-{26E8591E-9064-4C65-B868-C995DD430BCA}" dt="2018-08-20T04:50:24.540" v="19" actId="20577"/>
          <ac:spMkLst>
            <pc:docMk/>
            <pc:sldMk cId="3989794054" sldId="568"/>
            <ac:spMk id="3" creationId="{64A932FA-BFDE-4A36-94EB-A62893A2F932}"/>
          </ac:spMkLst>
        </pc:spChg>
      </pc:sldChg>
      <pc:sldChg chg="modSp">
        <pc:chgData name="Michael Morgan" userId="23bde1485fb770e0" providerId="Windows Live" clId="Web-{26E8591E-9064-4C65-B868-C995DD430BCA}" dt="2018-08-20T04:51:57.403" v="39" actId="20577"/>
        <pc:sldMkLst>
          <pc:docMk/>
          <pc:sldMk cId="1891003185" sldId="569"/>
        </pc:sldMkLst>
        <pc:spChg chg="mod">
          <ac:chgData name="Michael Morgan" userId="23bde1485fb770e0" providerId="Windows Live" clId="Web-{26E8591E-9064-4C65-B868-C995DD430BCA}" dt="2018-08-20T04:51:57.403" v="39" actId="20577"/>
          <ac:spMkLst>
            <pc:docMk/>
            <pc:sldMk cId="1891003185" sldId="569"/>
            <ac:spMk id="2" creationId="{51984FE9-7445-460A-A0DF-A613C06534B5}"/>
          </ac:spMkLst>
        </pc:spChg>
        <pc:picChg chg="mod modCrop">
          <ac:chgData name="Michael Morgan" userId="23bde1485fb770e0" providerId="Windows Live" clId="Web-{26E8591E-9064-4C65-B868-C995DD430BCA}" dt="2018-08-20T04:51:53.153" v="37"/>
          <ac:picMkLst>
            <pc:docMk/>
            <pc:sldMk cId="1891003185" sldId="569"/>
            <ac:picMk id="7" creationId="{18430282-B1DB-4A17-B06E-8959C41C3B75}"/>
          </ac:picMkLst>
        </pc:picChg>
      </pc:sldChg>
      <pc:sldChg chg="modSp">
        <pc:chgData name="Michael Morgan" userId="23bde1485fb770e0" providerId="Windows Live" clId="Web-{26E8591E-9064-4C65-B868-C995DD430BCA}" dt="2018-08-20T04:52:05.809" v="42" actId="20577"/>
        <pc:sldMkLst>
          <pc:docMk/>
          <pc:sldMk cId="3789923444" sldId="575"/>
        </pc:sldMkLst>
        <pc:spChg chg="mod">
          <ac:chgData name="Michael Morgan" userId="23bde1485fb770e0" providerId="Windows Live" clId="Web-{26E8591E-9064-4C65-B868-C995DD430BCA}" dt="2018-08-20T04:52:05.809" v="42" actId="20577"/>
          <ac:spMkLst>
            <pc:docMk/>
            <pc:sldMk cId="3789923444" sldId="575"/>
            <ac:spMk id="13" creationId="{D9F62695-BDD4-4F6A-BEC1-89E94F95E6DA}"/>
          </ac:spMkLst>
        </pc:spChg>
      </pc:sldChg>
      <pc:sldChg chg="modSp">
        <pc:chgData name="Michael Morgan" userId="23bde1485fb770e0" providerId="Windows Live" clId="Web-{26E8591E-9064-4C65-B868-C995DD430BCA}" dt="2018-08-20T04:52:25.575" v="64" actId="20577"/>
        <pc:sldMkLst>
          <pc:docMk/>
          <pc:sldMk cId="1862785827" sldId="577"/>
        </pc:sldMkLst>
        <pc:spChg chg="mod">
          <ac:chgData name="Michael Morgan" userId="23bde1485fb770e0" providerId="Windows Live" clId="Web-{26E8591E-9064-4C65-B868-C995DD430BCA}" dt="2018-08-20T04:52:25.575" v="64" actId="20577"/>
          <ac:spMkLst>
            <pc:docMk/>
            <pc:sldMk cId="1862785827" sldId="577"/>
            <ac:spMk id="3" creationId="{D34881E6-541E-46D1-8C7B-993BA21F9D8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filer\project\s1171292\Work%20Notes\Groundbirch\Rangeland%20Pricing%20Sensitivity(for%20presenta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iler\project\s1171292\Work%20Notes\Groundbirch\Rangeland%20Pricing%20Sensitivity(for%20presentati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Groundbirch</a:t>
            </a:r>
            <a:r>
              <a:rPr lang="en-US" baseline="0"/>
              <a:t> Base Case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8443997691777886E-2"/>
          <c:y val="0.15169734151329242"/>
          <c:w val="0.87776753969583587"/>
          <c:h val="0.70023433498563281"/>
        </c:manualLayout>
      </c:layout>
      <c:barChart>
        <c:barDir val="bar"/>
        <c:grouping val="clustered"/>
        <c:varyColors val="0"/>
        <c:ser>
          <c:idx val="0"/>
          <c:order val="0"/>
          <c:tx>
            <c:v>NPV/Rev./Cost</c:v>
          </c:tx>
          <c:spPr>
            <a:solidFill>
              <a:schemeClr val="accent2"/>
            </a:solidFill>
            <a:ln>
              <a:noFill/>
            </a:ln>
            <a:effectLst/>
          </c:spPr>
          <c:invertIfNegative val="0"/>
          <c:dLbls>
            <c:dLbl>
              <c:idx val="5"/>
              <c:layout>
                <c:manualLayout>
                  <c:x val="-0.1323877068557919"/>
                  <c:y val="1.3564192262319544E-7"/>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layout>
                    <c:manualLayout>
                      <c:w val="0.1499646320805644"/>
                      <c:h val="6.1963943121543838E-2"/>
                    </c:manualLayout>
                  </c15:layout>
                </c:ext>
                <c:ext xmlns:c16="http://schemas.microsoft.com/office/drawing/2014/chart" uri="{C3380CC4-5D6E-409C-BE32-E72D297353CC}">
                  <c16:uniqueId val="{00000000-2A21-4E04-8734-FEEADBB5407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'Base Case'!$A$2:$A$10</c:f>
              <c:strCache>
                <c:ptCount val="9"/>
                <c:pt idx="0">
                  <c:v>Gas Revenue</c:v>
                </c:pt>
                <c:pt idx="1">
                  <c:v>Liquid Revenue</c:v>
                </c:pt>
                <c:pt idx="2">
                  <c:v>Royalty</c:v>
                </c:pt>
                <c:pt idx="3">
                  <c:v>Operating Cost</c:v>
                </c:pt>
                <c:pt idx="4">
                  <c:v>Capital Cost </c:v>
                </c:pt>
                <c:pt idx="5">
                  <c:v>Abandonment &amp; Reclamation</c:v>
                </c:pt>
                <c:pt idx="6">
                  <c:v>Total</c:v>
                </c:pt>
                <c:pt idx="7">
                  <c:v>10% ROR</c:v>
                </c:pt>
                <c:pt idx="8">
                  <c:v>20% ROR</c:v>
                </c:pt>
              </c:strCache>
            </c:strRef>
          </c:cat>
          <c:val>
            <c:numRef>
              <c:f>'Base Case'!$B$2:$B$10</c:f>
              <c:numCache>
                <c:formatCode>#,##0</c:formatCode>
                <c:ptCount val="9"/>
                <c:pt idx="0">
                  <c:v>29841</c:v>
                </c:pt>
                <c:pt idx="1">
                  <c:v>9909</c:v>
                </c:pt>
                <c:pt idx="2">
                  <c:v>-7247</c:v>
                </c:pt>
                <c:pt idx="3">
                  <c:v>-12643</c:v>
                </c:pt>
                <c:pt idx="4">
                  <c:v>-8105</c:v>
                </c:pt>
                <c:pt idx="5">
                  <c:v>-381</c:v>
                </c:pt>
                <c:pt idx="6">
                  <c:v>11374</c:v>
                </c:pt>
                <c:pt idx="7">
                  <c:v>1342</c:v>
                </c:pt>
                <c:pt idx="8">
                  <c:v>265</c:v>
                </c:pt>
              </c:numCache>
            </c:numRef>
          </c:val>
          <c:extLst>
            <c:ext xmlns:c16="http://schemas.microsoft.com/office/drawing/2014/chart" uri="{C3380CC4-5D6E-409C-BE32-E72D297353CC}">
              <c16:uniqueId val="{00000001-2A21-4E04-8734-FEEADBB54077}"/>
            </c:ext>
          </c:extLst>
        </c:ser>
        <c:dLbls>
          <c:dLblPos val="outEnd"/>
          <c:showLegendKey val="0"/>
          <c:showVal val="1"/>
          <c:showCatName val="0"/>
          <c:showSerName val="0"/>
          <c:showPercent val="0"/>
          <c:showBubbleSize val="0"/>
        </c:dLbls>
        <c:gapWidth val="182"/>
        <c:axId val="386289904"/>
        <c:axId val="232762544"/>
      </c:barChart>
      <c:catAx>
        <c:axId val="386289904"/>
        <c:scaling>
          <c:orientation val="maxMin"/>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32762544"/>
        <c:crosses val="autoZero"/>
        <c:auto val="1"/>
        <c:lblAlgn val="ctr"/>
        <c:lblOffset val="100"/>
        <c:noMultiLvlLbl val="0"/>
      </c:catAx>
      <c:valAx>
        <c:axId val="232762544"/>
        <c:scaling>
          <c:orientation val="minMax"/>
        </c:scaling>
        <c:delete val="0"/>
        <c:axPos val="t"/>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$MM</a:t>
                </a:r>
              </a:p>
            </c:rich>
          </c:tx>
          <c:layout>
            <c:manualLayout>
              <c:xMode val="edge"/>
              <c:yMode val="edge"/>
              <c:x val="0.48379348857988497"/>
              <c:y val="0.9228289696422525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862899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ROR</a:t>
            </a:r>
            <a:r>
              <a:rPr lang="en-US" baseline="0"/>
              <a:t> VS Pricing Scenario  (AECO $CAD/mmbtu)</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xVal>
            <c:numRef>
              <c:f>'Scenario R'!$J$67:$J$69</c:f>
              <c:numCache>
                <c:formatCode>General</c:formatCode>
                <c:ptCount val="3"/>
                <c:pt idx="0">
                  <c:v>2</c:v>
                </c:pt>
                <c:pt idx="1">
                  <c:v>3</c:v>
                </c:pt>
                <c:pt idx="2">
                  <c:v>4</c:v>
                </c:pt>
              </c:numCache>
            </c:numRef>
          </c:xVal>
          <c:yVal>
            <c:numRef>
              <c:f>'Scenario R'!$K$67:$K$69</c:f>
              <c:numCache>
                <c:formatCode>General</c:formatCode>
                <c:ptCount val="3"/>
                <c:pt idx="0">
                  <c:v>6</c:v>
                </c:pt>
                <c:pt idx="1">
                  <c:v>24</c:v>
                </c:pt>
                <c:pt idx="2">
                  <c:v>65</c:v>
                </c:pt>
              </c:numCache>
            </c:numRef>
          </c:yVal>
          <c:smooth val="0"/>
          <c:extLst>
            <c:ext xmlns:c16="http://schemas.microsoft.com/office/drawing/2014/chart" uri="{C3380CC4-5D6E-409C-BE32-E72D297353CC}">
              <c16:uniqueId val="{00000000-67D0-4C51-B251-59730261E178}"/>
            </c:ext>
          </c:extLst>
        </c:ser>
        <c:dLbls>
          <c:dLblPos val="t"/>
          <c:showLegendKey val="0"/>
          <c:showVal val="1"/>
          <c:showCatName val="0"/>
          <c:showSerName val="0"/>
          <c:showPercent val="0"/>
          <c:showBubbleSize val="0"/>
        </c:dLbls>
        <c:axId val="442468896"/>
        <c:axId val="139854160"/>
      </c:scatterChart>
      <c:valAx>
        <c:axId val="44246889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AECO</a:t>
                </a:r>
                <a:r>
                  <a:rPr lang="en-US" baseline="0"/>
                  <a:t> $CAD/mmbtu Pricing Scenario</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854160"/>
        <c:crosses val="autoZero"/>
        <c:crossBetween val="midCat"/>
      </c:valAx>
      <c:valAx>
        <c:axId val="139854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Rate of Return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246889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029937-28BA-4224-9F6C-3ACD18CA85E5}" type="doc">
      <dgm:prSet loTypeId="urn:microsoft.com/office/officeart/2005/8/layout/pyramid1" loCatId="pyramid" qsTypeId="urn:microsoft.com/office/officeart/2005/8/quickstyle/simple1" qsCatId="simple" csTypeId="urn:microsoft.com/office/officeart/2005/8/colors/accent1_2" csCatId="accent1" phldr="1"/>
      <dgm:spPr/>
    </dgm:pt>
    <dgm:pt modelId="{F63FACB1-B086-4791-AA3F-84FE31C15EC1}">
      <dgm:prSet phldrT="[Text]" custT="1"/>
      <dgm:spPr>
        <a:solidFill>
          <a:srgbClr val="66A69A"/>
        </a:solidFill>
      </dgm:spPr>
      <dgm:t>
        <a:bodyPr tIns="457200" anchor="ctr"/>
        <a:lstStyle/>
        <a:p>
          <a:r>
            <a:rPr lang="en-US" sz="2000" b="1" dirty="0">
              <a:latin typeface="+mn-lt"/>
              <a:cs typeface="Times New Roman" pitchFamily="18" charset="0"/>
            </a:rPr>
            <a:t>Prices</a:t>
          </a:r>
        </a:p>
      </dgm:t>
    </dgm:pt>
    <dgm:pt modelId="{33BD0161-3B89-4614-8FFB-3F8B4E0861EE}" type="parTrans" cxnId="{6035BEAB-BA77-4505-958C-FD9E92D8AB48}">
      <dgm:prSet/>
      <dgm:spPr/>
      <dgm:t>
        <a:bodyPr/>
        <a:lstStyle/>
        <a:p>
          <a:endParaRPr lang="en-US" sz="1600"/>
        </a:p>
      </dgm:t>
    </dgm:pt>
    <dgm:pt modelId="{B435811B-5BFC-4B42-91C9-DEEF55F64206}" type="sibTrans" cxnId="{6035BEAB-BA77-4505-958C-FD9E92D8AB48}">
      <dgm:prSet/>
      <dgm:spPr/>
      <dgm:t>
        <a:bodyPr/>
        <a:lstStyle/>
        <a:p>
          <a:endParaRPr lang="en-US" sz="1600"/>
        </a:p>
      </dgm:t>
    </dgm:pt>
    <dgm:pt modelId="{5151A926-0361-42A5-A55D-B934D6434A6E}">
      <dgm:prSet phldrT="[Text]" custT="1"/>
      <dgm:spPr>
        <a:solidFill>
          <a:srgbClr val="66A69A"/>
        </a:solidFill>
      </dgm:spPr>
      <dgm:t>
        <a:bodyPr/>
        <a:lstStyle/>
        <a:p>
          <a:r>
            <a:rPr lang="en-US" sz="2000" b="1" dirty="0">
              <a:latin typeface="+mn-lt"/>
              <a:cs typeface="Times New Roman" pitchFamily="18" charset="0"/>
            </a:rPr>
            <a:t>Production &amp; EUR</a:t>
          </a:r>
        </a:p>
      </dgm:t>
    </dgm:pt>
    <dgm:pt modelId="{35FA59BF-92EB-4EE6-B9B2-07432E39547A}" type="parTrans" cxnId="{2C97980B-0BC8-4FAF-8A5F-1F6B2F8A6C0D}">
      <dgm:prSet/>
      <dgm:spPr/>
      <dgm:t>
        <a:bodyPr/>
        <a:lstStyle/>
        <a:p>
          <a:endParaRPr lang="en-US" sz="1600"/>
        </a:p>
      </dgm:t>
    </dgm:pt>
    <dgm:pt modelId="{BBE04D5E-F242-4AC7-B221-3A737266B3BB}" type="sibTrans" cxnId="{2C97980B-0BC8-4FAF-8A5F-1F6B2F8A6C0D}">
      <dgm:prSet/>
      <dgm:spPr/>
      <dgm:t>
        <a:bodyPr/>
        <a:lstStyle/>
        <a:p>
          <a:endParaRPr lang="en-US" sz="1600"/>
        </a:p>
      </dgm:t>
    </dgm:pt>
    <dgm:pt modelId="{8AA86455-F153-4999-9373-2B4B111DB248}">
      <dgm:prSet phldrT="[Text]" custT="1"/>
      <dgm:spPr>
        <a:solidFill>
          <a:srgbClr val="66A69A"/>
        </a:solidFill>
      </dgm:spPr>
      <dgm:t>
        <a:bodyPr/>
        <a:lstStyle/>
        <a:p>
          <a:r>
            <a:rPr lang="en-US" sz="2000" b="1" dirty="0">
              <a:latin typeface="+mn-lt"/>
              <a:cs typeface="Times New Roman" pitchFamily="18" charset="0"/>
            </a:rPr>
            <a:t>Capital Costs</a:t>
          </a:r>
        </a:p>
      </dgm:t>
    </dgm:pt>
    <dgm:pt modelId="{EACEFEFE-7BE6-4325-B1C4-E603B573D0D2}" type="parTrans" cxnId="{348BE9C8-7B87-4851-BAB2-58A185B53ED5}">
      <dgm:prSet/>
      <dgm:spPr/>
      <dgm:t>
        <a:bodyPr/>
        <a:lstStyle/>
        <a:p>
          <a:endParaRPr lang="en-US" sz="1600"/>
        </a:p>
      </dgm:t>
    </dgm:pt>
    <dgm:pt modelId="{8DC5CF85-4888-4A50-83A2-ABA80438D77B}" type="sibTrans" cxnId="{348BE9C8-7B87-4851-BAB2-58A185B53ED5}">
      <dgm:prSet/>
      <dgm:spPr/>
      <dgm:t>
        <a:bodyPr/>
        <a:lstStyle/>
        <a:p>
          <a:endParaRPr lang="en-US" sz="1600"/>
        </a:p>
      </dgm:t>
    </dgm:pt>
    <dgm:pt modelId="{58D6ED4E-ABA4-4FAE-A867-0061E4D4FCF7}">
      <dgm:prSet phldrT="[Text]" custT="1"/>
      <dgm:spPr>
        <a:solidFill>
          <a:srgbClr val="66A69A"/>
        </a:solidFill>
      </dgm:spPr>
      <dgm:t>
        <a:bodyPr/>
        <a:lstStyle/>
        <a:p>
          <a:r>
            <a:rPr lang="en-US" sz="2000" b="1" dirty="0">
              <a:latin typeface="+mn-lt"/>
              <a:cs typeface="Times New Roman" pitchFamily="18" charset="0"/>
            </a:rPr>
            <a:t>Operating Costs</a:t>
          </a:r>
        </a:p>
      </dgm:t>
    </dgm:pt>
    <dgm:pt modelId="{DF347B2E-0AE0-4D25-97F0-A9BA98F81D2E}" type="parTrans" cxnId="{2B935DFE-0F80-4C12-AFE5-F6411F072CF9}">
      <dgm:prSet/>
      <dgm:spPr/>
      <dgm:t>
        <a:bodyPr/>
        <a:lstStyle/>
        <a:p>
          <a:endParaRPr lang="en-US"/>
        </a:p>
      </dgm:t>
    </dgm:pt>
    <dgm:pt modelId="{5CC6983C-0DFE-4FDE-9C5A-925CCF76FF89}" type="sibTrans" cxnId="{2B935DFE-0F80-4C12-AFE5-F6411F072CF9}">
      <dgm:prSet/>
      <dgm:spPr/>
      <dgm:t>
        <a:bodyPr/>
        <a:lstStyle/>
        <a:p>
          <a:endParaRPr lang="en-US"/>
        </a:p>
      </dgm:t>
    </dgm:pt>
    <dgm:pt modelId="{4E12FEC3-ABA6-4D91-A577-6D41171B99E4}">
      <dgm:prSet phldrT="[Text]" custT="1"/>
      <dgm:spPr>
        <a:solidFill>
          <a:srgbClr val="66A69A"/>
        </a:solidFill>
      </dgm:spPr>
      <dgm:t>
        <a:bodyPr/>
        <a:lstStyle/>
        <a:p>
          <a:r>
            <a:rPr lang="en-US" sz="2000" b="1" dirty="0">
              <a:latin typeface="+mn-lt"/>
              <a:cs typeface="Times New Roman" pitchFamily="18" charset="0"/>
            </a:rPr>
            <a:t>Royalties</a:t>
          </a:r>
        </a:p>
      </dgm:t>
    </dgm:pt>
    <dgm:pt modelId="{D32686A5-0B93-47E3-A0B0-54B6A87DF5BF}" type="parTrans" cxnId="{3C4055CD-CC11-4D9D-9B53-9BF342159E7E}">
      <dgm:prSet/>
      <dgm:spPr/>
      <dgm:t>
        <a:bodyPr/>
        <a:lstStyle/>
        <a:p>
          <a:endParaRPr lang="en-US"/>
        </a:p>
      </dgm:t>
    </dgm:pt>
    <dgm:pt modelId="{9D3BA76F-3CF6-4752-8B29-51D257925246}" type="sibTrans" cxnId="{3C4055CD-CC11-4D9D-9B53-9BF342159E7E}">
      <dgm:prSet/>
      <dgm:spPr/>
      <dgm:t>
        <a:bodyPr/>
        <a:lstStyle/>
        <a:p>
          <a:endParaRPr lang="en-US"/>
        </a:p>
      </dgm:t>
    </dgm:pt>
    <dgm:pt modelId="{BDD1BE77-2DC8-4F06-BBE6-1B5F1CA5FB49}" type="pres">
      <dgm:prSet presAssocID="{04029937-28BA-4224-9F6C-3ACD18CA85E5}" presName="Name0" presStyleCnt="0">
        <dgm:presLayoutVars>
          <dgm:dir/>
          <dgm:animLvl val="lvl"/>
          <dgm:resizeHandles val="exact"/>
        </dgm:presLayoutVars>
      </dgm:prSet>
      <dgm:spPr/>
    </dgm:pt>
    <dgm:pt modelId="{BE6483A8-DA12-41A3-B415-63A889400B88}" type="pres">
      <dgm:prSet presAssocID="{F63FACB1-B086-4791-AA3F-84FE31C15EC1}" presName="Name8" presStyleCnt="0"/>
      <dgm:spPr/>
    </dgm:pt>
    <dgm:pt modelId="{44E9AFEC-1D1C-4C65-A9DF-32AC7A327CD6}" type="pres">
      <dgm:prSet presAssocID="{F63FACB1-B086-4791-AA3F-84FE31C15EC1}" presName="level" presStyleLbl="node1" presStyleIdx="0" presStyleCnt="5">
        <dgm:presLayoutVars>
          <dgm:chMax val="1"/>
          <dgm:bulletEnabled val="1"/>
        </dgm:presLayoutVars>
      </dgm:prSet>
      <dgm:spPr/>
    </dgm:pt>
    <dgm:pt modelId="{7F5FD51D-472E-4E43-B2AE-0B88D16E4642}" type="pres">
      <dgm:prSet presAssocID="{F63FACB1-B086-4791-AA3F-84FE31C15EC1}" presName="levelTx" presStyleLbl="revTx" presStyleIdx="0" presStyleCnt="0">
        <dgm:presLayoutVars>
          <dgm:chMax val="1"/>
          <dgm:bulletEnabled val="1"/>
        </dgm:presLayoutVars>
      </dgm:prSet>
      <dgm:spPr/>
    </dgm:pt>
    <dgm:pt modelId="{EBFC2E80-6052-4941-BCB6-18EE5CA0255D}" type="pres">
      <dgm:prSet presAssocID="{5151A926-0361-42A5-A55D-B934D6434A6E}" presName="Name8" presStyleCnt="0"/>
      <dgm:spPr/>
    </dgm:pt>
    <dgm:pt modelId="{67373B22-65F3-4BEC-AC69-45ACAB4897AC}" type="pres">
      <dgm:prSet presAssocID="{5151A926-0361-42A5-A55D-B934D6434A6E}" presName="level" presStyleLbl="node1" presStyleIdx="1" presStyleCnt="5">
        <dgm:presLayoutVars>
          <dgm:chMax val="1"/>
          <dgm:bulletEnabled val="1"/>
        </dgm:presLayoutVars>
      </dgm:prSet>
      <dgm:spPr/>
    </dgm:pt>
    <dgm:pt modelId="{427FA7FB-1939-43B6-8575-1FC1DBCA529A}" type="pres">
      <dgm:prSet presAssocID="{5151A926-0361-42A5-A55D-B934D6434A6E}" presName="levelTx" presStyleLbl="revTx" presStyleIdx="0" presStyleCnt="0">
        <dgm:presLayoutVars>
          <dgm:chMax val="1"/>
          <dgm:bulletEnabled val="1"/>
        </dgm:presLayoutVars>
      </dgm:prSet>
      <dgm:spPr/>
    </dgm:pt>
    <dgm:pt modelId="{DEDE4A79-D8DB-4851-8C35-A1154C2477F9}" type="pres">
      <dgm:prSet presAssocID="{8AA86455-F153-4999-9373-2B4B111DB248}" presName="Name8" presStyleCnt="0"/>
      <dgm:spPr/>
    </dgm:pt>
    <dgm:pt modelId="{B99914C9-AC5A-4B2B-BDCB-09D4AF3A684F}" type="pres">
      <dgm:prSet presAssocID="{8AA86455-F153-4999-9373-2B4B111DB248}" presName="level" presStyleLbl="node1" presStyleIdx="2" presStyleCnt="5">
        <dgm:presLayoutVars>
          <dgm:chMax val="1"/>
          <dgm:bulletEnabled val="1"/>
        </dgm:presLayoutVars>
      </dgm:prSet>
      <dgm:spPr/>
    </dgm:pt>
    <dgm:pt modelId="{B67D5F62-3136-421D-A459-F976F4A0BAED}" type="pres">
      <dgm:prSet presAssocID="{8AA86455-F153-4999-9373-2B4B111DB248}" presName="levelTx" presStyleLbl="revTx" presStyleIdx="0" presStyleCnt="0">
        <dgm:presLayoutVars>
          <dgm:chMax val="1"/>
          <dgm:bulletEnabled val="1"/>
        </dgm:presLayoutVars>
      </dgm:prSet>
      <dgm:spPr/>
    </dgm:pt>
    <dgm:pt modelId="{C4D4C0F0-CF55-49DD-B953-1AA24B6E5ED2}" type="pres">
      <dgm:prSet presAssocID="{58D6ED4E-ABA4-4FAE-A867-0061E4D4FCF7}" presName="Name8" presStyleCnt="0"/>
      <dgm:spPr/>
    </dgm:pt>
    <dgm:pt modelId="{CEA563DA-DCFA-432D-97C1-2158B4BA4C50}" type="pres">
      <dgm:prSet presAssocID="{58D6ED4E-ABA4-4FAE-A867-0061E4D4FCF7}" presName="level" presStyleLbl="node1" presStyleIdx="3" presStyleCnt="5">
        <dgm:presLayoutVars>
          <dgm:chMax val="1"/>
          <dgm:bulletEnabled val="1"/>
        </dgm:presLayoutVars>
      </dgm:prSet>
      <dgm:spPr/>
    </dgm:pt>
    <dgm:pt modelId="{183B64A7-DD8E-47A0-964A-C9B08096817D}" type="pres">
      <dgm:prSet presAssocID="{58D6ED4E-ABA4-4FAE-A867-0061E4D4FCF7}" presName="levelTx" presStyleLbl="revTx" presStyleIdx="0" presStyleCnt="0">
        <dgm:presLayoutVars>
          <dgm:chMax val="1"/>
          <dgm:bulletEnabled val="1"/>
        </dgm:presLayoutVars>
      </dgm:prSet>
      <dgm:spPr/>
    </dgm:pt>
    <dgm:pt modelId="{08B6452B-5B31-464C-84F0-28C5502657CD}" type="pres">
      <dgm:prSet presAssocID="{4E12FEC3-ABA6-4D91-A577-6D41171B99E4}" presName="Name8" presStyleCnt="0"/>
      <dgm:spPr/>
    </dgm:pt>
    <dgm:pt modelId="{9CC84473-5D2D-4ACD-8728-FDF34317732E}" type="pres">
      <dgm:prSet presAssocID="{4E12FEC3-ABA6-4D91-A577-6D41171B99E4}" presName="level" presStyleLbl="node1" presStyleIdx="4" presStyleCnt="5">
        <dgm:presLayoutVars>
          <dgm:chMax val="1"/>
          <dgm:bulletEnabled val="1"/>
        </dgm:presLayoutVars>
      </dgm:prSet>
      <dgm:spPr/>
    </dgm:pt>
    <dgm:pt modelId="{9AE08EA4-6BFC-40A6-9D3A-5A93BE9CBFF4}" type="pres">
      <dgm:prSet presAssocID="{4E12FEC3-ABA6-4D91-A577-6D41171B99E4}" presName="levelTx" presStyleLbl="revTx" presStyleIdx="0" presStyleCnt="0">
        <dgm:presLayoutVars>
          <dgm:chMax val="1"/>
          <dgm:bulletEnabled val="1"/>
        </dgm:presLayoutVars>
      </dgm:prSet>
      <dgm:spPr/>
    </dgm:pt>
  </dgm:ptLst>
  <dgm:cxnLst>
    <dgm:cxn modelId="{2C97980B-0BC8-4FAF-8A5F-1F6B2F8A6C0D}" srcId="{04029937-28BA-4224-9F6C-3ACD18CA85E5}" destId="{5151A926-0361-42A5-A55D-B934D6434A6E}" srcOrd="1" destOrd="0" parTransId="{35FA59BF-92EB-4EE6-B9B2-07432E39547A}" sibTransId="{BBE04D5E-F242-4AC7-B221-3A737266B3BB}"/>
    <dgm:cxn modelId="{5738A715-B49F-4C48-9006-5A606B419C2D}" type="presOf" srcId="{04029937-28BA-4224-9F6C-3ACD18CA85E5}" destId="{BDD1BE77-2DC8-4F06-BBE6-1B5F1CA5FB49}" srcOrd="0" destOrd="0" presId="urn:microsoft.com/office/officeart/2005/8/layout/pyramid1"/>
    <dgm:cxn modelId="{6D01F617-871B-4AC7-A13B-3C9904B60CF5}" type="presOf" srcId="{8AA86455-F153-4999-9373-2B4B111DB248}" destId="{B67D5F62-3136-421D-A459-F976F4A0BAED}" srcOrd="1" destOrd="0" presId="urn:microsoft.com/office/officeart/2005/8/layout/pyramid1"/>
    <dgm:cxn modelId="{93FCD25B-3441-4AA3-944F-F0A21DB9F006}" type="presOf" srcId="{4E12FEC3-ABA6-4D91-A577-6D41171B99E4}" destId="{9CC84473-5D2D-4ACD-8728-FDF34317732E}" srcOrd="0" destOrd="0" presId="urn:microsoft.com/office/officeart/2005/8/layout/pyramid1"/>
    <dgm:cxn modelId="{70864D5F-90E6-41A7-BD84-98A7D08FE8AC}" type="presOf" srcId="{5151A926-0361-42A5-A55D-B934D6434A6E}" destId="{67373B22-65F3-4BEC-AC69-45ACAB4897AC}" srcOrd="0" destOrd="0" presId="urn:microsoft.com/office/officeart/2005/8/layout/pyramid1"/>
    <dgm:cxn modelId="{55B51361-9052-4C95-8421-71EDD2F90D00}" type="presOf" srcId="{5151A926-0361-42A5-A55D-B934D6434A6E}" destId="{427FA7FB-1939-43B6-8575-1FC1DBCA529A}" srcOrd="1" destOrd="0" presId="urn:microsoft.com/office/officeart/2005/8/layout/pyramid1"/>
    <dgm:cxn modelId="{9C55AC68-280A-4CF8-BD15-336E845E366C}" type="presOf" srcId="{58D6ED4E-ABA4-4FAE-A867-0061E4D4FCF7}" destId="{183B64A7-DD8E-47A0-964A-C9B08096817D}" srcOrd="1" destOrd="0" presId="urn:microsoft.com/office/officeart/2005/8/layout/pyramid1"/>
    <dgm:cxn modelId="{9D7ACE58-6878-4C4B-9168-CEC3B507F715}" type="presOf" srcId="{4E12FEC3-ABA6-4D91-A577-6D41171B99E4}" destId="{9AE08EA4-6BFC-40A6-9D3A-5A93BE9CBFF4}" srcOrd="1" destOrd="0" presId="urn:microsoft.com/office/officeart/2005/8/layout/pyramid1"/>
    <dgm:cxn modelId="{22F0C990-9674-4BA6-B324-D95460562590}" type="presOf" srcId="{F63FACB1-B086-4791-AA3F-84FE31C15EC1}" destId="{7F5FD51D-472E-4E43-B2AE-0B88D16E4642}" srcOrd="1" destOrd="0" presId="urn:microsoft.com/office/officeart/2005/8/layout/pyramid1"/>
    <dgm:cxn modelId="{6035BEAB-BA77-4505-958C-FD9E92D8AB48}" srcId="{04029937-28BA-4224-9F6C-3ACD18CA85E5}" destId="{F63FACB1-B086-4791-AA3F-84FE31C15EC1}" srcOrd="0" destOrd="0" parTransId="{33BD0161-3B89-4614-8FFB-3F8B4E0861EE}" sibTransId="{B435811B-5BFC-4B42-91C9-DEEF55F64206}"/>
    <dgm:cxn modelId="{0BEFD5B5-EAED-4803-BBFA-43DFCF36241E}" type="presOf" srcId="{8AA86455-F153-4999-9373-2B4B111DB248}" destId="{B99914C9-AC5A-4B2B-BDCB-09D4AF3A684F}" srcOrd="0" destOrd="0" presId="urn:microsoft.com/office/officeart/2005/8/layout/pyramid1"/>
    <dgm:cxn modelId="{348BE9C8-7B87-4851-BAB2-58A185B53ED5}" srcId="{04029937-28BA-4224-9F6C-3ACD18CA85E5}" destId="{8AA86455-F153-4999-9373-2B4B111DB248}" srcOrd="2" destOrd="0" parTransId="{EACEFEFE-7BE6-4325-B1C4-E603B573D0D2}" sibTransId="{8DC5CF85-4888-4A50-83A2-ABA80438D77B}"/>
    <dgm:cxn modelId="{3C4055CD-CC11-4D9D-9B53-9BF342159E7E}" srcId="{04029937-28BA-4224-9F6C-3ACD18CA85E5}" destId="{4E12FEC3-ABA6-4D91-A577-6D41171B99E4}" srcOrd="4" destOrd="0" parTransId="{D32686A5-0B93-47E3-A0B0-54B6A87DF5BF}" sibTransId="{9D3BA76F-3CF6-4752-8B29-51D257925246}"/>
    <dgm:cxn modelId="{CF5832D4-79AB-45CB-A092-1CE5680D3470}" type="presOf" srcId="{58D6ED4E-ABA4-4FAE-A867-0061E4D4FCF7}" destId="{CEA563DA-DCFA-432D-97C1-2158B4BA4C50}" srcOrd="0" destOrd="0" presId="urn:microsoft.com/office/officeart/2005/8/layout/pyramid1"/>
    <dgm:cxn modelId="{F6EDD7F1-97B8-4310-B490-716AB36D47AF}" type="presOf" srcId="{F63FACB1-B086-4791-AA3F-84FE31C15EC1}" destId="{44E9AFEC-1D1C-4C65-A9DF-32AC7A327CD6}" srcOrd="0" destOrd="0" presId="urn:microsoft.com/office/officeart/2005/8/layout/pyramid1"/>
    <dgm:cxn modelId="{2B935DFE-0F80-4C12-AFE5-F6411F072CF9}" srcId="{04029937-28BA-4224-9F6C-3ACD18CA85E5}" destId="{58D6ED4E-ABA4-4FAE-A867-0061E4D4FCF7}" srcOrd="3" destOrd="0" parTransId="{DF347B2E-0AE0-4D25-97F0-A9BA98F81D2E}" sibTransId="{5CC6983C-0DFE-4FDE-9C5A-925CCF76FF89}"/>
    <dgm:cxn modelId="{6DD97787-2D94-4070-AD6E-B23CDC3086EB}" type="presParOf" srcId="{BDD1BE77-2DC8-4F06-BBE6-1B5F1CA5FB49}" destId="{BE6483A8-DA12-41A3-B415-63A889400B88}" srcOrd="0" destOrd="0" presId="urn:microsoft.com/office/officeart/2005/8/layout/pyramid1"/>
    <dgm:cxn modelId="{C6BDBE93-05DC-4B77-93FD-B5AF945BB77E}" type="presParOf" srcId="{BE6483A8-DA12-41A3-B415-63A889400B88}" destId="{44E9AFEC-1D1C-4C65-A9DF-32AC7A327CD6}" srcOrd="0" destOrd="0" presId="urn:microsoft.com/office/officeart/2005/8/layout/pyramid1"/>
    <dgm:cxn modelId="{51FAB27D-C3E5-40C7-8EDD-5838B6955541}" type="presParOf" srcId="{BE6483A8-DA12-41A3-B415-63A889400B88}" destId="{7F5FD51D-472E-4E43-B2AE-0B88D16E4642}" srcOrd="1" destOrd="0" presId="urn:microsoft.com/office/officeart/2005/8/layout/pyramid1"/>
    <dgm:cxn modelId="{603AF4B5-85B3-4DBE-A772-BA951087D0C3}" type="presParOf" srcId="{BDD1BE77-2DC8-4F06-BBE6-1B5F1CA5FB49}" destId="{EBFC2E80-6052-4941-BCB6-18EE5CA0255D}" srcOrd="1" destOrd="0" presId="urn:microsoft.com/office/officeart/2005/8/layout/pyramid1"/>
    <dgm:cxn modelId="{E0B2D1A7-5E00-466E-9744-34B796ECB00D}" type="presParOf" srcId="{EBFC2E80-6052-4941-BCB6-18EE5CA0255D}" destId="{67373B22-65F3-4BEC-AC69-45ACAB4897AC}" srcOrd="0" destOrd="0" presId="urn:microsoft.com/office/officeart/2005/8/layout/pyramid1"/>
    <dgm:cxn modelId="{9137143B-3A83-4735-AF80-551C70C1ABEF}" type="presParOf" srcId="{EBFC2E80-6052-4941-BCB6-18EE5CA0255D}" destId="{427FA7FB-1939-43B6-8575-1FC1DBCA529A}" srcOrd="1" destOrd="0" presId="urn:microsoft.com/office/officeart/2005/8/layout/pyramid1"/>
    <dgm:cxn modelId="{BA905ADF-D785-402B-B439-182FB2531159}" type="presParOf" srcId="{BDD1BE77-2DC8-4F06-BBE6-1B5F1CA5FB49}" destId="{DEDE4A79-D8DB-4851-8C35-A1154C2477F9}" srcOrd="2" destOrd="0" presId="urn:microsoft.com/office/officeart/2005/8/layout/pyramid1"/>
    <dgm:cxn modelId="{2B160723-9DEC-4259-BC0E-71F0CF1B4DC0}" type="presParOf" srcId="{DEDE4A79-D8DB-4851-8C35-A1154C2477F9}" destId="{B99914C9-AC5A-4B2B-BDCB-09D4AF3A684F}" srcOrd="0" destOrd="0" presId="urn:microsoft.com/office/officeart/2005/8/layout/pyramid1"/>
    <dgm:cxn modelId="{B4D729F4-E1A3-485B-9518-F1D34F96C668}" type="presParOf" srcId="{DEDE4A79-D8DB-4851-8C35-A1154C2477F9}" destId="{B67D5F62-3136-421D-A459-F976F4A0BAED}" srcOrd="1" destOrd="0" presId="urn:microsoft.com/office/officeart/2005/8/layout/pyramid1"/>
    <dgm:cxn modelId="{3A343CFA-47E3-4FE1-84E4-0FA10BDF526E}" type="presParOf" srcId="{BDD1BE77-2DC8-4F06-BBE6-1B5F1CA5FB49}" destId="{C4D4C0F0-CF55-49DD-B953-1AA24B6E5ED2}" srcOrd="3" destOrd="0" presId="urn:microsoft.com/office/officeart/2005/8/layout/pyramid1"/>
    <dgm:cxn modelId="{420FFADB-F9B8-45AD-BE70-F466DBA231EC}" type="presParOf" srcId="{C4D4C0F0-CF55-49DD-B953-1AA24B6E5ED2}" destId="{CEA563DA-DCFA-432D-97C1-2158B4BA4C50}" srcOrd="0" destOrd="0" presId="urn:microsoft.com/office/officeart/2005/8/layout/pyramid1"/>
    <dgm:cxn modelId="{10BC9C04-4A49-442E-BCF1-7B1A43D9792B}" type="presParOf" srcId="{C4D4C0F0-CF55-49DD-B953-1AA24B6E5ED2}" destId="{183B64A7-DD8E-47A0-964A-C9B08096817D}" srcOrd="1" destOrd="0" presId="urn:microsoft.com/office/officeart/2005/8/layout/pyramid1"/>
    <dgm:cxn modelId="{7CEAF9C0-3D2F-4E39-9673-FD76B8794751}" type="presParOf" srcId="{BDD1BE77-2DC8-4F06-BBE6-1B5F1CA5FB49}" destId="{08B6452B-5B31-464C-84F0-28C5502657CD}" srcOrd="4" destOrd="0" presId="urn:microsoft.com/office/officeart/2005/8/layout/pyramid1"/>
    <dgm:cxn modelId="{0A7F3F50-B7BF-40C5-8AE6-BB930F788338}" type="presParOf" srcId="{08B6452B-5B31-464C-84F0-28C5502657CD}" destId="{9CC84473-5D2D-4ACD-8728-FDF34317732E}" srcOrd="0" destOrd="0" presId="urn:microsoft.com/office/officeart/2005/8/layout/pyramid1"/>
    <dgm:cxn modelId="{BE202BDD-DF7F-478F-A388-6CA3C283478B}" type="presParOf" srcId="{08B6452B-5B31-464C-84F0-28C5502657CD}" destId="{9AE08EA4-6BFC-40A6-9D3A-5A93BE9CBFF4}"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E9AFEC-1D1C-4C65-A9DF-32AC7A327CD6}">
      <dsp:nvSpPr>
        <dsp:cNvPr id="0" name=""/>
        <dsp:cNvSpPr/>
      </dsp:nvSpPr>
      <dsp:spPr>
        <a:xfrm>
          <a:off x="2072640" y="0"/>
          <a:ext cx="1036320"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4572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Prices</a:t>
          </a:r>
        </a:p>
      </dsp:txBody>
      <dsp:txXfrm>
        <a:off x="2072640" y="0"/>
        <a:ext cx="1036320" cy="914400"/>
      </dsp:txXfrm>
    </dsp:sp>
    <dsp:sp modelId="{67373B22-65F3-4BEC-AC69-45ACAB4897AC}">
      <dsp:nvSpPr>
        <dsp:cNvPr id="0" name=""/>
        <dsp:cNvSpPr/>
      </dsp:nvSpPr>
      <dsp:spPr>
        <a:xfrm>
          <a:off x="1554480" y="914399"/>
          <a:ext cx="2072640"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Production &amp; EUR</a:t>
          </a:r>
        </a:p>
      </dsp:txBody>
      <dsp:txXfrm>
        <a:off x="1917192" y="914399"/>
        <a:ext cx="1347216" cy="914400"/>
      </dsp:txXfrm>
    </dsp:sp>
    <dsp:sp modelId="{B99914C9-AC5A-4B2B-BDCB-09D4AF3A684F}">
      <dsp:nvSpPr>
        <dsp:cNvPr id="0" name=""/>
        <dsp:cNvSpPr/>
      </dsp:nvSpPr>
      <dsp:spPr>
        <a:xfrm>
          <a:off x="1036320" y="1828799"/>
          <a:ext cx="3108959"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Capital Costs</a:t>
          </a:r>
        </a:p>
      </dsp:txBody>
      <dsp:txXfrm>
        <a:off x="1580388" y="1828799"/>
        <a:ext cx="2020824" cy="914400"/>
      </dsp:txXfrm>
    </dsp:sp>
    <dsp:sp modelId="{CEA563DA-DCFA-432D-97C1-2158B4BA4C50}">
      <dsp:nvSpPr>
        <dsp:cNvPr id="0" name=""/>
        <dsp:cNvSpPr/>
      </dsp:nvSpPr>
      <dsp:spPr>
        <a:xfrm>
          <a:off x="518160" y="2743199"/>
          <a:ext cx="4145280"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Operating Costs</a:t>
          </a:r>
        </a:p>
      </dsp:txBody>
      <dsp:txXfrm>
        <a:off x="1243583" y="2743199"/>
        <a:ext cx="2694432" cy="914400"/>
      </dsp:txXfrm>
    </dsp:sp>
    <dsp:sp modelId="{9CC84473-5D2D-4ACD-8728-FDF34317732E}">
      <dsp:nvSpPr>
        <dsp:cNvPr id="0" name=""/>
        <dsp:cNvSpPr/>
      </dsp:nvSpPr>
      <dsp:spPr>
        <a:xfrm>
          <a:off x="0" y="3657600"/>
          <a:ext cx="5181600" cy="914400"/>
        </a:xfrm>
        <a:prstGeom prst="trapezoid">
          <a:avLst>
            <a:gd name="adj" fmla="val 56667"/>
          </a:avLst>
        </a:prstGeom>
        <a:solidFill>
          <a:srgbClr val="66A69A"/>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n-lt"/>
              <a:cs typeface="Times New Roman" pitchFamily="18" charset="0"/>
            </a:rPr>
            <a:t>Royalties</a:t>
          </a:r>
        </a:p>
      </dsp:txBody>
      <dsp:txXfrm>
        <a:off x="906779" y="3657600"/>
        <a:ext cx="3368040" cy="9144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image" Target="../media/image1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3" tIns="48332" rIns="96663" bIns="48332" rtlCol="0"/>
          <a:lstStyle>
            <a:lvl1pPr algn="l">
              <a:defRPr sz="1300"/>
            </a:lvl1pPr>
          </a:lstStyle>
          <a:p>
            <a:endParaRPr lang="en-US"/>
          </a:p>
        </p:txBody>
      </p:sp>
      <p:sp>
        <p:nvSpPr>
          <p:cNvPr id="3" name="Date Placeholder 2"/>
          <p:cNvSpPr>
            <a:spLocks noGrp="1"/>
          </p:cNvSpPr>
          <p:nvPr>
            <p:ph type="dt" sz="quarter" idx="1"/>
          </p:nvPr>
        </p:nvSpPr>
        <p:spPr>
          <a:xfrm>
            <a:off x="4143588" y="0"/>
            <a:ext cx="3169920" cy="480060"/>
          </a:xfrm>
          <a:prstGeom prst="rect">
            <a:avLst/>
          </a:prstGeom>
        </p:spPr>
        <p:txBody>
          <a:bodyPr vert="horz" lIns="96663" tIns="48332" rIns="96663" bIns="48332" rtlCol="0"/>
          <a:lstStyle>
            <a:lvl1pPr algn="r">
              <a:defRPr sz="1300"/>
            </a:lvl1pPr>
          </a:lstStyle>
          <a:p>
            <a:fld id="{586197FD-01BF-2E41-82CB-6E83A7DCAEF1}" type="datetimeFigureOut">
              <a:rPr lang="en-US" smtClean="0"/>
              <a:pPr/>
              <a:t>8/20/2018</a:t>
            </a:fld>
            <a:endParaRPr lang="en-US"/>
          </a:p>
        </p:txBody>
      </p:sp>
      <p:sp>
        <p:nvSpPr>
          <p:cNvPr id="4" name="Footer Placeholder 3"/>
          <p:cNvSpPr>
            <a:spLocks noGrp="1"/>
          </p:cNvSpPr>
          <p:nvPr>
            <p:ph type="ftr" sz="quarter" idx="2"/>
          </p:nvPr>
        </p:nvSpPr>
        <p:spPr>
          <a:xfrm>
            <a:off x="0" y="9119473"/>
            <a:ext cx="3169920" cy="480060"/>
          </a:xfrm>
          <a:prstGeom prst="rect">
            <a:avLst/>
          </a:prstGeom>
        </p:spPr>
        <p:txBody>
          <a:bodyPr vert="horz" lIns="96663" tIns="48332" rIns="96663" bIns="48332" rtlCol="0" anchor="b"/>
          <a:lstStyle>
            <a:lvl1pPr algn="l">
              <a:defRPr sz="1300"/>
            </a:lvl1pPr>
          </a:lstStyle>
          <a:p>
            <a:endParaRPr lang="en-US"/>
          </a:p>
        </p:txBody>
      </p:sp>
      <p:sp>
        <p:nvSpPr>
          <p:cNvPr id="5" name="Slide Number Placeholder 4"/>
          <p:cNvSpPr>
            <a:spLocks noGrp="1"/>
          </p:cNvSpPr>
          <p:nvPr>
            <p:ph type="sldNum" sz="quarter" idx="3"/>
          </p:nvPr>
        </p:nvSpPr>
        <p:spPr>
          <a:xfrm>
            <a:off x="4143588" y="9119473"/>
            <a:ext cx="3169920" cy="480060"/>
          </a:xfrm>
          <a:prstGeom prst="rect">
            <a:avLst/>
          </a:prstGeom>
        </p:spPr>
        <p:txBody>
          <a:bodyPr vert="horz" lIns="96663" tIns="48332" rIns="96663" bIns="48332" rtlCol="0" anchor="b"/>
          <a:lstStyle>
            <a:lvl1pPr algn="r">
              <a:defRPr sz="1300"/>
            </a:lvl1pPr>
          </a:lstStyle>
          <a:p>
            <a:fld id="{DF364090-7B15-2549-A7E2-5A94710C61B0}" type="slidenum">
              <a:rPr lang="en-US" smtClean="0"/>
              <a:pPr/>
              <a:t>‹#›</a:t>
            </a:fld>
            <a:endParaRPr lang="en-US"/>
          </a:p>
        </p:txBody>
      </p:sp>
    </p:spTree>
    <p:extLst>
      <p:ext uri="{BB962C8B-B14F-4D97-AF65-F5344CB8AC3E}">
        <p14:creationId xmlns:p14="http://schemas.microsoft.com/office/powerpoint/2010/main" val="24147202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3" tIns="48332" rIns="96663" bIns="48332" rtlCol="0"/>
          <a:lstStyle>
            <a:lvl1pPr algn="l">
              <a:defRPr sz="1300"/>
            </a:lvl1pPr>
          </a:lstStyle>
          <a:p>
            <a:endParaRPr lang="en-US"/>
          </a:p>
        </p:txBody>
      </p:sp>
      <p:sp>
        <p:nvSpPr>
          <p:cNvPr id="3" name="Date Placeholder 2"/>
          <p:cNvSpPr>
            <a:spLocks noGrp="1"/>
          </p:cNvSpPr>
          <p:nvPr>
            <p:ph type="dt" idx="1"/>
          </p:nvPr>
        </p:nvSpPr>
        <p:spPr>
          <a:xfrm>
            <a:off x="4143588" y="0"/>
            <a:ext cx="3169920" cy="480060"/>
          </a:xfrm>
          <a:prstGeom prst="rect">
            <a:avLst/>
          </a:prstGeom>
        </p:spPr>
        <p:txBody>
          <a:bodyPr vert="horz" lIns="96663" tIns="48332" rIns="96663" bIns="48332" rtlCol="0"/>
          <a:lstStyle>
            <a:lvl1pPr algn="r">
              <a:defRPr sz="1300"/>
            </a:lvl1pPr>
          </a:lstStyle>
          <a:p>
            <a:fld id="{F25F1D04-E8C8-9C45-A47B-4F80A502338E}" type="datetimeFigureOut">
              <a:rPr lang="en-US" smtClean="0"/>
              <a:pPr/>
              <a:t>8/20/2018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6663" tIns="48332" rIns="96663" bIns="48332" rtlCol="0" anchor="ctr"/>
          <a:lstStyle/>
          <a:p>
            <a:endParaRPr lang="en-US"/>
          </a:p>
        </p:txBody>
      </p:sp>
      <p:sp>
        <p:nvSpPr>
          <p:cNvPr id="5" name="Notes Placeholder 4"/>
          <p:cNvSpPr>
            <a:spLocks noGrp="1"/>
          </p:cNvSpPr>
          <p:nvPr>
            <p:ph type="body" sz="quarter" idx="3"/>
          </p:nvPr>
        </p:nvSpPr>
        <p:spPr>
          <a:xfrm>
            <a:off x="731521" y="4560571"/>
            <a:ext cx="5852160" cy="4320540"/>
          </a:xfrm>
          <a:prstGeom prst="rect">
            <a:avLst/>
          </a:prstGeom>
        </p:spPr>
        <p:txBody>
          <a:bodyPr vert="horz" lIns="96663" tIns="48332" rIns="96663" bIns="48332" rtlCol="0"/>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6" name="Footer Placeholder 5"/>
          <p:cNvSpPr>
            <a:spLocks noGrp="1"/>
          </p:cNvSpPr>
          <p:nvPr>
            <p:ph type="ftr" sz="quarter" idx="4"/>
          </p:nvPr>
        </p:nvSpPr>
        <p:spPr>
          <a:xfrm>
            <a:off x="0" y="9119473"/>
            <a:ext cx="3169920" cy="480060"/>
          </a:xfrm>
          <a:prstGeom prst="rect">
            <a:avLst/>
          </a:prstGeom>
        </p:spPr>
        <p:txBody>
          <a:bodyPr vert="horz" lIns="96663" tIns="48332" rIns="96663" bIns="48332" rtlCol="0" anchor="b"/>
          <a:lstStyle>
            <a:lvl1pPr algn="l">
              <a:defRPr sz="1300"/>
            </a:lvl1pPr>
          </a:lstStyle>
          <a:p>
            <a:endParaRPr lang="en-US"/>
          </a:p>
        </p:txBody>
      </p:sp>
      <p:sp>
        <p:nvSpPr>
          <p:cNvPr id="7" name="Slide Number Placeholder 6"/>
          <p:cNvSpPr>
            <a:spLocks noGrp="1"/>
          </p:cNvSpPr>
          <p:nvPr>
            <p:ph type="sldNum" sz="quarter" idx="5"/>
          </p:nvPr>
        </p:nvSpPr>
        <p:spPr>
          <a:xfrm>
            <a:off x="4143588" y="9119473"/>
            <a:ext cx="3169920" cy="480060"/>
          </a:xfrm>
          <a:prstGeom prst="rect">
            <a:avLst/>
          </a:prstGeom>
        </p:spPr>
        <p:txBody>
          <a:bodyPr vert="horz" lIns="96663" tIns="48332" rIns="96663" bIns="48332" rtlCol="0" anchor="b"/>
          <a:lstStyle>
            <a:lvl1pPr algn="r">
              <a:defRPr sz="1300"/>
            </a:lvl1pPr>
          </a:lstStyle>
          <a:p>
            <a:fld id="{5F453C43-BD71-FA44-9E77-7C5E8AF1ED71}" type="slidenum">
              <a:rPr lang="en-US" smtClean="0"/>
              <a:pPr/>
              <a:t>‹#›</a:t>
            </a:fld>
            <a:endParaRPr lang="en-US"/>
          </a:p>
        </p:txBody>
      </p:sp>
    </p:spTree>
    <p:extLst>
      <p:ext uri="{BB962C8B-B14F-4D97-AF65-F5344CB8AC3E}">
        <p14:creationId xmlns:p14="http://schemas.microsoft.com/office/powerpoint/2010/main" val="23387884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Roughly $30 oil</a:t>
            </a:r>
          </a:p>
        </p:txBody>
      </p:sp>
      <p:sp>
        <p:nvSpPr>
          <p:cNvPr id="4" name="Slide Number Placeholder 3"/>
          <p:cNvSpPr>
            <a:spLocks noGrp="1"/>
          </p:cNvSpPr>
          <p:nvPr>
            <p:ph type="sldNum" sz="quarter" idx="10"/>
          </p:nvPr>
        </p:nvSpPr>
        <p:spPr/>
        <p:txBody>
          <a:bodyPr/>
          <a:lstStyle/>
          <a:p>
            <a:fld id="{5F453C43-BD71-FA44-9E77-7C5E8AF1ED71}" type="slidenum">
              <a:rPr lang="en-US" smtClean="0"/>
              <a:pPr/>
              <a:t>12</a:t>
            </a:fld>
            <a:endParaRPr lang="en-US" dirty="0"/>
          </a:p>
        </p:txBody>
      </p:sp>
    </p:spTree>
    <p:extLst>
      <p:ext uri="{BB962C8B-B14F-4D97-AF65-F5344CB8AC3E}">
        <p14:creationId xmlns:p14="http://schemas.microsoft.com/office/powerpoint/2010/main" val="269149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39</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2400"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40</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41</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42</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43</a:t>
            </a:fld>
            <a:endParaRPr lang="en-CA"/>
          </a:p>
        </p:txBody>
      </p:sp>
    </p:spTree>
    <p:extLst>
      <p:ext uri="{BB962C8B-B14F-4D97-AF65-F5344CB8AC3E}">
        <p14:creationId xmlns:p14="http://schemas.microsoft.com/office/powerpoint/2010/main" val="4239075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44</a:t>
            </a:fld>
            <a:endParaRPr lang="en-CA"/>
          </a:p>
        </p:txBody>
      </p:sp>
    </p:spTree>
    <p:extLst>
      <p:ext uri="{BB962C8B-B14F-4D97-AF65-F5344CB8AC3E}">
        <p14:creationId xmlns:p14="http://schemas.microsoft.com/office/powerpoint/2010/main" val="357267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45</a:t>
            </a:fld>
            <a:endParaRPr lang="en-CA"/>
          </a:p>
        </p:txBody>
      </p:sp>
    </p:spTree>
    <p:extLst>
      <p:ext uri="{BB962C8B-B14F-4D97-AF65-F5344CB8AC3E}">
        <p14:creationId xmlns:p14="http://schemas.microsoft.com/office/powerpoint/2010/main" val="2661223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46</a:t>
            </a:fld>
            <a:endParaRPr lang="en-CA"/>
          </a:p>
        </p:txBody>
      </p:sp>
    </p:spTree>
    <p:extLst>
      <p:ext uri="{BB962C8B-B14F-4D97-AF65-F5344CB8AC3E}">
        <p14:creationId xmlns:p14="http://schemas.microsoft.com/office/powerpoint/2010/main" val="404036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47</a:t>
            </a:fld>
            <a:endParaRPr lang="en-CA"/>
          </a:p>
        </p:txBody>
      </p:sp>
    </p:spTree>
    <p:extLst>
      <p:ext uri="{BB962C8B-B14F-4D97-AF65-F5344CB8AC3E}">
        <p14:creationId xmlns:p14="http://schemas.microsoft.com/office/powerpoint/2010/main" val="19053807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48</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CATCHMENT AREAS.</a:t>
            </a:r>
          </a:p>
        </p:txBody>
      </p:sp>
      <p:sp>
        <p:nvSpPr>
          <p:cNvPr id="4" name="Slide Number Placeholder 3"/>
          <p:cNvSpPr>
            <a:spLocks noGrp="1"/>
          </p:cNvSpPr>
          <p:nvPr>
            <p:ph type="sldNum" sz="quarter" idx="10"/>
          </p:nvPr>
        </p:nvSpPr>
        <p:spPr/>
        <p:txBody>
          <a:bodyPr/>
          <a:lstStyle/>
          <a:p>
            <a:fld id="{5F453C43-BD71-FA44-9E77-7C5E8AF1ED71}" type="slidenum">
              <a:rPr lang="en-US" smtClean="0"/>
              <a:pPr/>
              <a:t>22</a:t>
            </a:fld>
            <a:endParaRPr lang="en-US" dirty="0"/>
          </a:p>
        </p:txBody>
      </p:sp>
    </p:spTree>
    <p:extLst>
      <p:ext uri="{BB962C8B-B14F-4D97-AF65-F5344CB8AC3E}">
        <p14:creationId xmlns:p14="http://schemas.microsoft.com/office/powerpoint/2010/main" val="481204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49</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50</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51</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52</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54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description of deep basin gas trap</a:t>
            </a:r>
          </a:p>
          <a:p>
            <a:endParaRPr lang="en-US" dirty="0"/>
          </a:p>
          <a:p>
            <a:r>
              <a:rPr lang="en-US" dirty="0"/>
              <a:t>boundary is where the pressure is approximately equal to the water gradient</a:t>
            </a:r>
          </a:p>
          <a:p>
            <a:endParaRPr lang="en-US" dirty="0"/>
          </a:p>
        </p:txBody>
      </p:sp>
      <p:sp>
        <p:nvSpPr>
          <p:cNvPr id="4" name="Slide Number Placeholder 3"/>
          <p:cNvSpPr>
            <a:spLocks noGrp="1"/>
          </p:cNvSpPr>
          <p:nvPr>
            <p:ph type="sldNum" sz="quarter" idx="10"/>
          </p:nvPr>
        </p:nvSpPr>
        <p:spPr/>
        <p:txBody>
          <a:bodyPr/>
          <a:lstStyle/>
          <a:p>
            <a:fld id="{5F453C43-BD71-FA44-9E77-7C5E8AF1ED71}" type="slidenum">
              <a:rPr lang="en-US" smtClean="0"/>
              <a:pPr/>
              <a:t>71</a:t>
            </a:fld>
            <a:endParaRPr lang="en-US" dirty="0"/>
          </a:p>
        </p:txBody>
      </p:sp>
    </p:spTree>
    <p:extLst>
      <p:ext uri="{BB962C8B-B14F-4D97-AF65-F5344CB8AC3E}">
        <p14:creationId xmlns:p14="http://schemas.microsoft.com/office/powerpoint/2010/main" val="3491791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80</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9C2B60E6-9F7C-497A-B3A8-D3E5B7F19970}"/>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295A2E60-1A22-4751-BD4E-05D711D2F09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a:p>
        </p:txBody>
      </p:sp>
      <p:sp>
        <p:nvSpPr>
          <p:cNvPr id="37892" name="Slide Number Placeholder 3">
            <a:extLst>
              <a:ext uri="{FF2B5EF4-FFF2-40B4-BE49-F238E27FC236}">
                <a16:creationId xmlns:a16="http://schemas.microsoft.com/office/drawing/2014/main" id="{0E22A034-A033-41E2-9F39-5743DC4C3DE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9638">
              <a:defRPr sz="2400">
                <a:solidFill>
                  <a:schemeClr val="tx1"/>
                </a:solidFill>
                <a:latin typeface="Futura Medium"/>
                <a:cs typeface="Arial" panose="020B0604020202020204" pitchFamily="34" charset="0"/>
              </a:defRPr>
            </a:lvl1pPr>
            <a:lvl2pPr marL="742950" indent="-285750" defTabSz="909638">
              <a:defRPr sz="2400">
                <a:solidFill>
                  <a:schemeClr val="tx1"/>
                </a:solidFill>
                <a:latin typeface="Futura Medium"/>
                <a:cs typeface="Arial" panose="020B0604020202020204" pitchFamily="34" charset="0"/>
              </a:defRPr>
            </a:lvl2pPr>
            <a:lvl3pPr marL="1143000" indent="-228600" defTabSz="909638">
              <a:defRPr sz="2400">
                <a:solidFill>
                  <a:schemeClr val="tx1"/>
                </a:solidFill>
                <a:latin typeface="Futura Medium"/>
                <a:cs typeface="Arial" panose="020B0604020202020204" pitchFamily="34" charset="0"/>
              </a:defRPr>
            </a:lvl3pPr>
            <a:lvl4pPr marL="1600200" indent="-228600" defTabSz="909638">
              <a:defRPr sz="2400">
                <a:solidFill>
                  <a:schemeClr val="tx1"/>
                </a:solidFill>
                <a:latin typeface="Futura Medium"/>
                <a:cs typeface="Arial" panose="020B0604020202020204" pitchFamily="34" charset="0"/>
              </a:defRPr>
            </a:lvl4pPr>
            <a:lvl5pPr marL="2057400" indent="-228600" defTabSz="909638">
              <a:defRPr sz="2400">
                <a:solidFill>
                  <a:schemeClr val="tx1"/>
                </a:solidFill>
                <a:latin typeface="Futura Medium"/>
                <a:cs typeface="Arial" panose="020B0604020202020204" pitchFamily="34" charset="0"/>
              </a:defRPr>
            </a:lvl5pPr>
            <a:lvl6pPr marL="2514600" indent="-228600" defTabSz="909638"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defTabSz="909638"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defTabSz="909638"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defTabSz="909638" eaLnBrk="0" fontAlgn="base" hangingPunct="0">
              <a:spcBef>
                <a:spcPct val="0"/>
              </a:spcBef>
              <a:spcAft>
                <a:spcPct val="0"/>
              </a:spcAft>
              <a:defRPr sz="2400">
                <a:solidFill>
                  <a:schemeClr val="tx1"/>
                </a:solidFill>
                <a:latin typeface="Futura Medium"/>
                <a:cs typeface="Arial" panose="020B0604020202020204" pitchFamily="34" charset="0"/>
              </a:defRPr>
            </a:lvl9pPr>
          </a:lstStyle>
          <a:p>
            <a:fld id="{24CF918C-627C-40E1-B0D9-380C15E4E2C2}" type="slidenum">
              <a:rPr lang="en-US" altLang="en-US" sz="1200">
                <a:latin typeface="Lucida Sans Unicode" panose="020B0602030504020204" pitchFamily="34" charset="0"/>
              </a:rPr>
              <a:pPr/>
              <a:t>92</a:t>
            </a:fld>
            <a:endParaRPr lang="en-US" altLang="en-US" sz="1200">
              <a:latin typeface="Lucida Sans Unicode" panose="020B0602030504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123</a:t>
            </a:fld>
            <a:endParaRPr lang="en-CA"/>
          </a:p>
        </p:txBody>
      </p:sp>
    </p:spTree>
    <p:extLst>
      <p:ext uri="{BB962C8B-B14F-4D97-AF65-F5344CB8AC3E}">
        <p14:creationId xmlns:p14="http://schemas.microsoft.com/office/powerpoint/2010/main" val="1036162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24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B9EEF5E-DDFD-43C2-9252-8FD7A4E9286A}" type="slidenum">
              <a:rPr lang="en-US" smtClean="0"/>
              <a:pPr/>
              <a:t>25</a:t>
            </a:fld>
            <a:endParaRPr lang="en-US"/>
          </a:p>
        </p:txBody>
      </p:sp>
    </p:spTree>
    <p:extLst>
      <p:ext uri="{BB962C8B-B14F-4D97-AF65-F5344CB8AC3E}">
        <p14:creationId xmlns:p14="http://schemas.microsoft.com/office/powerpoint/2010/main" val="3069401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34</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CA" dirty="0"/>
          </a:p>
        </p:txBody>
      </p:sp>
      <p:sp>
        <p:nvSpPr>
          <p:cNvPr id="4" name="Slide Number Placeholder 3"/>
          <p:cNvSpPr>
            <a:spLocks noGrp="1"/>
          </p:cNvSpPr>
          <p:nvPr>
            <p:ph type="sldNum" sz="quarter" idx="10"/>
          </p:nvPr>
        </p:nvSpPr>
        <p:spPr/>
        <p:txBody>
          <a:bodyPr/>
          <a:lstStyle/>
          <a:p>
            <a:fld id="{FB9EEF5E-DDFD-43C2-9252-8FD7A4E9286A}" type="slidenum">
              <a:rPr lang="en-US" smtClean="0"/>
              <a:pPr/>
              <a:t>35</a:t>
            </a:fld>
            <a:endParaRPr lang="en-US"/>
          </a:p>
        </p:txBody>
      </p:sp>
    </p:spTree>
    <p:extLst>
      <p:ext uri="{BB962C8B-B14F-4D97-AF65-F5344CB8AC3E}">
        <p14:creationId xmlns:p14="http://schemas.microsoft.com/office/powerpoint/2010/main" val="3069401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36</a:t>
            </a:fld>
            <a:endParaRPr lang="en-CA"/>
          </a:p>
        </p:txBody>
      </p:sp>
    </p:spTree>
    <p:extLst>
      <p:ext uri="{BB962C8B-B14F-4D97-AF65-F5344CB8AC3E}">
        <p14:creationId xmlns:p14="http://schemas.microsoft.com/office/powerpoint/2010/main" val="238436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37</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64D95E9-0571-4839-B2E8-840E58529C4E}" type="slidenum">
              <a:rPr lang="en-CA" smtClean="0"/>
              <a:pPr/>
              <a:t>38</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9144000" cy="62946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cropped large logo3.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685800" y="4015354"/>
            <a:ext cx="7772400" cy="1147341"/>
          </a:xfrm>
        </p:spPr>
        <p:txBody>
          <a:bodyPr/>
          <a:lstStyle>
            <a:lvl1pPr algn="ctr">
              <a:defRPr sz="3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5436229"/>
            <a:ext cx="7772400" cy="528293"/>
          </a:xfrm>
        </p:spPr>
        <p:txBody>
          <a:bodyPr/>
          <a:lstStyle>
            <a:lvl1pPr marL="0" indent="0" algn="ctr">
              <a:buNone/>
              <a:defRPr>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FBC6CB84-FC01-494F-AC6E-800B1D016579}" type="datetime1">
              <a:rPr lang="en-CA" smtClean="0"/>
              <a:pPr/>
              <a:t>2018-08-20</a:t>
            </a:fld>
            <a:endParaRPr lang="en-US" dirty="0"/>
          </a:p>
        </p:txBody>
      </p:sp>
      <p:sp>
        <p:nvSpPr>
          <p:cNvPr id="5" name="Footer Placeholder 4"/>
          <p:cNvSpPr>
            <a:spLocks noGrp="1"/>
          </p:cNvSpPr>
          <p:nvPr>
            <p:ph type="ftr" sz="quarter" idx="11"/>
          </p:nvPr>
        </p:nvSpPr>
        <p:spPr/>
        <p:txBody>
          <a:bodyPr/>
          <a:lstStyle>
            <a:lvl1pPr>
              <a:defRPr b="0">
                <a:solidFill>
                  <a:schemeClr val="tx1"/>
                </a:solidFill>
              </a:defRPr>
            </a:lvl1pPr>
          </a:lstStyle>
          <a:p>
            <a:r>
              <a:rPr lang="en-US" dirty="0"/>
              <a:t>GLJ PETROLEUM CONSULTANTS</a:t>
            </a:r>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6A2934AE-CAA2-7547-9AAD-CFCEE97C9303}" type="slidenum">
              <a:rPr lang="en-US" smtClean="0"/>
              <a:pPr/>
              <a:t>‹#›</a:t>
            </a:fld>
            <a:endParaRPr lang="en-US" dirty="0"/>
          </a:p>
        </p:txBody>
      </p:sp>
      <p:pic>
        <p:nvPicPr>
          <p:cNvPr id="11" name="Picture 10"/>
          <p:cNvPicPr>
            <a:picLocks noChangeAspect="1"/>
          </p:cNvPicPr>
          <p:nvPr userDrawn="1"/>
        </p:nvPicPr>
        <p:blipFill>
          <a:blip r:embed="rId3"/>
          <a:stretch>
            <a:fillRect/>
          </a:stretch>
        </p:blipFill>
        <p:spPr>
          <a:xfrm>
            <a:off x="4881408" y="2093968"/>
            <a:ext cx="3332628" cy="820339"/>
          </a:xfrm>
          <a:prstGeom prst="rect">
            <a:avLst/>
          </a:prstGeom>
        </p:spPr>
      </p:pic>
      <p:cxnSp>
        <p:nvCxnSpPr>
          <p:cNvPr id="12" name="Straight Connector 11"/>
          <p:cNvCxnSpPr/>
          <p:nvPr userDrawn="1"/>
        </p:nvCxnSpPr>
        <p:spPr>
          <a:xfrm>
            <a:off x="250147" y="6294624"/>
            <a:ext cx="865893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3207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57DA05-1BA8-4918-A5D9-BBDD6332161D}" type="datetime1">
              <a:rPr lang="en-CA" smtClean="0"/>
              <a:pPr/>
              <a:t>2018-08-20</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637744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09BAFF-F693-443E-9DA7-FC5E5C23E870}" type="datetime1">
              <a:rPr lang="en-CA" smtClean="0"/>
              <a:pPr/>
              <a:t>2018-08-20</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2008051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B409D6E-A1BC-46E7-8B13-A52BD3844649}" type="datetime1">
              <a:rPr lang="en-CA" smtClean="0"/>
              <a:pPr/>
              <a:t>2018-08-20</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2947409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8D1F3-880C-45BC-8F21-324909A62E0B}" type="datetime1">
              <a:rPr lang="en-CA" smtClean="0"/>
              <a:pPr/>
              <a:t>2018-08-20</a:t>
            </a:fld>
            <a:endParaRPr lang="en-US"/>
          </a:p>
        </p:txBody>
      </p:sp>
      <p:sp>
        <p:nvSpPr>
          <p:cNvPr id="5" name="Footer Placeholder 4"/>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30901396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0147" y="1301092"/>
            <a:ext cx="4245653" cy="5056338"/>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01092"/>
            <a:ext cx="4260886" cy="5056338"/>
          </a:xfrm>
        </p:spPr>
        <p:txBody>
          <a:bodyPr/>
          <a:lstStyle>
            <a:lvl1pPr>
              <a:defRPr sz="2400"/>
            </a:lvl1pPr>
            <a:lvl2pPr>
              <a:defRPr sz="22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303A2E-5B25-4AFD-B6D9-D69AB2088E26}" type="datetime1">
              <a:rPr lang="en-CA" smtClean="0"/>
              <a:pPr/>
              <a:t>2018-08-20</a:t>
            </a:fld>
            <a:endParaRPr lang="en-US"/>
          </a:p>
        </p:txBody>
      </p:sp>
      <p:sp>
        <p:nvSpPr>
          <p:cNvPr id="6" name="Footer Placeholder 5"/>
          <p:cNvSpPr>
            <a:spLocks noGrp="1"/>
          </p:cNvSpPr>
          <p:nvPr>
            <p:ph type="ftr" sz="quarter" idx="11"/>
          </p:nvPr>
        </p:nvSpPr>
        <p:spPr/>
        <p:txBody>
          <a:bodyPr/>
          <a:lstStyle/>
          <a:p>
            <a:r>
              <a:rPr lang="en-US"/>
              <a:t>GLJ PETROLEUM CONSULTANTS</a:t>
            </a:r>
          </a:p>
        </p:txBody>
      </p:sp>
      <p:sp>
        <p:nvSpPr>
          <p:cNvPr id="7" name="Slide Number Placeholder 6"/>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4030185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0E576B-759C-4D89-8D34-ECA0738F7FAB}" type="datetime1">
              <a:rPr lang="en-CA" smtClean="0"/>
              <a:pPr/>
              <a:t>2018-08-20</a:t>
            </a:fld>
            <a:endParaRPr lang="en-US"/>
          </a:p>
        </p:txBody>
      </p:sp>
      <p:sp>
        <p:nvSpPr>
          <p:cNvPr id="8" name="Footer Placeholder 7"/>
          <p:cNvSpPr>
            <a:spLocks noGrp="1"/>
          </p:cNvSpPr>
          <p:nvPr>
            <p:ph type="ftr" sz="quarter" idx="11"/>
          </p:nvPr>
        </p:nvSpPr>
        <p:spPr/>
        <p:txBody>
          <a:bodyPr/>
          <a:lstStyle/>
          <a:p>
            <a:r>
              <a:rPr lang="en-US"/>
              <a:t>GLJ PETROLEUM CONSULTANTS</a:t>
            </a:r>
          </a:p>
        </p:txBody>
      </p:sp>
      <p:sp>
        <p:nvSpPr>
          <p:cNvPr id="9" name="Slide Number Placeholder 8"/>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724282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47AF258-FCAD-48D7-B94D-59E7C4F7357F}" type="datetime1">
              <a:rPr lang="en-CA" smtClean="0"/>
              <a:pPr/>
              <a:t>2018-08-20</a:t>
            </a:fld>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11304744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9369DB-28E7-4DE6-92F5-5B3D3991D011}" type="datetime1">
              <a:rPr lang="en-CA" smtClean="0"/>
              <a:pPr/>
              <a:t>2018-08-20</a:t>
            </a:fld>
            <a:endParaRPr lang="en-US"/>
          </a:p>
        </p:txBody>
      </p:sp>
      <p:sp>
        <p:nvSpPr>
          <p:cNvPr id="3" name="Footer Placeholder 2"/>
          <p:cNvSpPr>
            <a:spLocks noGrp="1"/>
          </p:cNvSpPr>
          <p:nvPr>
            <p:ph type="ftr" sz="quarter" idx="11"/>
          </p:nvPr>
        </p:nvSpPr>
        <p:spPr/>
        <p:txBody>
          <a:bodyPr/>
          <a:lstStyle/>
          <a:p>
            <a:r>
              <a:rPr lang="en-US"/>
              <a:t>GLJ PETROLEUM CONSULTANTS</a:t>
            </a:r>
          </a:p>
        </p:txBody>
      </p:sp>
      <p:sp>
        <p:nvSpPr>
          <p:cNvPr id="4" name="Slide Number Placeholder 3"/>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37470872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2ABF3B-B1F8-4751-BBA4-018DD296F39B}" type="datetime1">
              <a:rPr lang="en-CA" smtClean="0"/>
              <a:pPr/>
              <a:t>2018-08-20</a:t>
            </a:fld>
            <a:endParaRPr lang="en-US"/>
          </a:p>
        </p:txBody>
      </p:sp>
      <p:sp>
        <p:nvSpPr>
          <p:cNvPr id="6" name="Footer Placeholder 5"/>
          <p:cNvSpPr>
            <a:spLocks noGrp="1"/>
          </p:cNvSpPr>
          <p:nvPr>
            <p:ph type="ftr" sz="quarter" idx="11"/>
          </p:nvPr>
        </p:nvSpPr>
        <p:spPr/>
        <p:txBody>
          <a:bodyPr/>
          <a:lstStyle/>
          <a:p>
            <a:r>
              <a:rPr lang="en-US"/>
              <a:t>GLJ PETROLEUM CONSULTANTS</a:t>
            </a:r>
          </a:p>
        </p:txBody>
      </p:sp>
      <p:sp>
        <p:nvSpPr>
          <p:cNvPr id="7" name="Slide Number Placeholder 6"/>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390235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0BF1EFE-1C5A-4CDD-B7E3-3189DDCB69C0}" type="datetime1">
              <a:rPr lang="en-CA" smtClean="0"/>
              <a:pPr/>
              <a:t>2018-08-20</a:t>
            </a:fld>
            <a:endParaRPr lang="en-US"/>
          </a:p>
        </p:txBody>
      </p:sp>
      <p:sp>
        <p:nvSpPr>
          <p:cNvPr id="6" name="Footer Placeholder 5"/>
          <p:cNvSpPr>
            <a:spLocks noGrp="1"/>
          </p:cNvSpPr>
          <p:nvPr>
            <p:ph type="ftr" sz="quarter" idx="11"/>
          </p:nvPr>
        </p:nvSpPr>
        <p:spPr/>
        <p:txBody>
          <a:bodyPr/>
          <a:lstStyle/>
          <a:p>
            <a:r>
              <a:rPr lang="en-US"/>
              <a:t>GLJ PETROLEUM CONSULTANTS</a:t>
            </a:r>
          </a:p>
        </p:txBody>
      </p:sp>
      <p:sp>
        <p:nvSpPr>
          <p:cNvPr id="7" name="Slide Number Placeholder 6"/>
          <p:cNvSpPr>
            <a:spLocks noGrp="1"/>
          </p:cNvSpPr>
          <p:nvPr>
            <p:ph type="sldNum" sz="quarter" idx="12"/>
          </p:nvPr>
        </p:nvSpPr>
        <p:spPr/>
        <p:txBody>
          <a:bodyPr/>
          <a:lstStyle/>
          <a:p>
            <a:fld id="{6A2934AE-CAA2-7547-9AAD-CFCEE97C9303}" type="slidenum">
              <a:rPr lang="en-US" smtClean="0"/>
              <a:pPr/>
              <a:t>‹#›</a:t>
            </a:fld>
            <a:endParaRPr lang="en-US"/>
          </a:p>
        </p:txBody>
      </p:sp>
    </p:spTree>
    <p:extLst>
      <p:ext uri="{BB962C8B-B14F-4D97-AF65-F5344CB8AC3E}">
        <p14:creationId xmlns:p14="http://schemas.microsoft.com/office/powerpoint/2010/main" val="2455868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0147" y="178428"/>
            <a:ext cx="6722059" cy="79647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250147" y="1282768"/>
            <a:ext cx="8658939" cy="5079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0147" y="6529291"/>
            <a:ext cx="2340653" cy="192184"/>
          </a:xfrm>
          <a:prstGeom prst="rect">
            <a:avLst/>
          </a:prstGeom>
        </p:spPr>
        <p:txBody>
          <a:bodyPr vert="horz" lIns="0" tIns="0" rIns="0" bIns="0" rtlCol="0" anchor="ctr"/>
          <a:lstStyle>
            <a:lvl1pPr algn="l">
              <a:defRPr sz="900">
                <a:solidFill>
                  <a:schemeClr val="tx2"/>
                </a:solidFill>
                <a:latin typeface="Arial"/>
                <a:cs typeface="Arial"/>
              </a:defRPr>
            </a:lvl1pPr>
          </a:lstStyle>
          <a:p>
            <a:fld id="{DB6C4CF2-3909-450B-AB31-7892ECD86FEB}" type="datetime1">
              <a:rPr lang="en-CA" smtClean="0"/>
              <a:pPr/>
              <a:t>2018-08-20</a:t>
            </a:fld>
            <a:endParaRPr lang="en-US" dirty="0"/>
          </a:p>
        </p:txBody>
      </p:sp>
      <p:sp>
        <p:nvSpPr>
          <p:cNvPr id="5" name="Footer Placeholder 4"/>
          <p:cNvSpPr>
            <a:spLocks noGrp="1"/>
          </p:cNvSpPr>
          <p:nvPr>
            <p:ph type="ftr" sz="quarter" idx="3"/>
          </p:nvPr>
        </p:nvSpPr>
        <p:spPr>
          <a:xfrm>
            <a:off x="3124200" y="6529291"/>
            <a:ext cx="2895600" cy="192184"/>
          </a:xfrm>
          <a:prstGeom prst="rect">
            <a:avLst/>
          </a:prstGeom>
        </p:spPr>
        <p:txBody>
          <a:bodyPr vert="horz" lIns="91440" tIns="45720" rIns="91440" bIns="45720" rtlCol="0" anchor="ctr"/>
          <a:lstStyle>
            <a:lvl1pPr algn="ctr">
              <a:defRPr sz="900" b="0">
                <a:solidFill>
                  <a:schemeClr val="tx1"/>
                </a:solidFill>
                <a:latin typeface="Arial"/>
                <a:cs typeface="Arial"/>
              </a:defRPr>
            </a:lvl1pPr>
          </a:lstStyle>
          <a:p>
            <a:r>
              <a:rPr lang="en-US" dirty="0"/>
              <a:t>GLJ PETROLEUM CONSULTANTS</a:t>
            </a:r>
          </a:p>
        </p:txBody>
      </p:sp>
      <p:sp>
        <p:nvSpPr>
          <p:cNvPr id="6" name="Slide Number Placeholder 5"/>
          <p:cNvSpPr>
            <a:spLocks noGrp="1"/>
          </p:cNvSpPr>
          <p:nvPr>
            <p:ph type="sldNum" sz="quarter" idx="4"/>
          </p:nvPr>
        </p:nvSpPr>
        <p:spPr>
          <a:xfrm>
            <a:off x="6553200" y="6529291"/>
            <a:ext cx="2355886" cy="192184"/>
          </a:xfrm>
          <a:prstGeom prst="rect">
            <a:avLst/>
          </a:prstGeom>
        </p:spPr>
        <p:txBody>
          <a:bodyPr vert="horz" lIns="0" tIns="0" rIns="0" bIns="0" rtlCol="0" anchor="ctr"/>
          <a:lstStyle>
            <a:lvl1pPr algn="r">
              <a:defRPr sz="900">
                <a:solidFill>
                  <a:schemeClr val="tx2"/>
                </a:solidFill>
                <a:latin typeface="Arial"/>
                <a:cs typeface="Arial"/>
              </a:defRPr>
            </a:lvl1pPr>
          </a:lstStyle>
          <a:p>
            <a:fld id="{6A2934AE-CAA2-7547-9AAD-CFCEE97C9303}" type="slidenum">
              <a:rPr lang="en-US" smtClean="0"/>
              <a:pPr/>
              <a:t>‹#›</a:t>
            </a:fld>
            <a:endParaRPr lang="en-US" dirty="0"/>
          </a:p>
        </p:txBody>
      </p:sp>
      <p:cxnSp>
        <p:nvCxnSpPr>
          <p:cNvPr id="17" name="Straight Connector 16"/>
          <p:cNvCxnSpPr/>
          <p:nvPr/>
        </p:nvCxnSpPr>
        <p:spPr>
          <a:xfrm>
            <a:off x="250147" y="1122422"/>
            <a:ext cx="865893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50147" y="6477116"/>
            <a:ext cx="8658939"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13"/>
          <a:stretch>
            <a:fillRect/>
          </a:stretch>
        </p:blipFill>
        <p:spPr>
          <a:xfrm>
            <a:off x="7164287" y="372406"/>
            <a:ext cx="1695691" cy="417401"/>
          </a:xfrm>
          <a:prstGeom prst="rect">
            <a:avLst/>
          </a:prstGeom>
        </p:spPr>
      </p:pic>
    </p:spTree>
    <p:extLst>
      <p:ext uri="{BB962C8B-B14F-4D97-AF65-F5344CB8AC3E}">
        <p14:creationId xmlns:p14="http://schemas.microsoft.com/office/powerpoint/2010/main" val="3647920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457200" rtl="0" eaLnBrk="1" latinLnBrk="0" hangingPunct="1">
        <a:spcBef>
          <a:spcPct val="0"/>
        </a:spcBef>
        <a:buNone/>
        <a:defRPr sz="2600" b="1" kern="1200" cap="all">
          <a:solidFill>
            <a:srgbClr val="002F5F"/>
          </a:solidFill>
          <a:latin typeface="Arial"/>
          <a:ea typeface="+mj-ea"/>
          <a:cs typeface="Arial"/>
        </a:defRPr>
      </a:lvl1pPr>
    </p:titleStyle>
    <p:body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8.e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2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wmf"/><Relationship Id="rId5" Type="http://schemas.openxmlformats.org/officeDocument/2006/relationships/oleObject" Target="../embeddings/oleObject5.bin"/><Relationship Id="rId4" Type="http://schemas.openxmlformats.org/officeDocument/2006/relationships/image" Target="../media/image16.wmf"/></Relationships>
</file>

<file path=ppt/slides/_rels/slide114.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6.emf"/><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4.xml.rels><?xml version="1.0" encoding="UTF-8" standalone="yes"?>
<Relationships xmlns="http://schemas.openxmlformats.org/package/2006/relationships"><Relationship Id="rId2" Type="http://schemas.openxmlformats.org/officeDocument/2006/relationships/image" Target="../media/image137.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8.emf"/><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43.emf"/><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159.emf"/><Relationship Id="rId2" Type="http://schemas.openxmlformats.org/officeDocument/2006/relationships/image" Target="../media/image158.emf"/><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63.emf"/><Relationship Id="rId2" Type="http://schemas.openxmlformats.org/officeDocument/2006/relationships/image" Target="../media/image162.emf"/><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68.emf"/><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69.emf"/><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5.w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3.bin"/><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mailto:mmorgan@gljpc.com"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17364"/>
            <a:ext cx="7772400" cy="2173574"/>
          </a:xfrm>
        </p:spPr>
        <p:txBody>
          <a:bodyPr/>
          <a:lstStyle/>
          <a:p>
            <a:r>
              <a:rPr lang="en-CA" sz="4000" dirty="0"/>
              <a:t>Stochastic Modelling of Oil and Gas Economics</a:t>
            </a:r>
            <a:br>
              <a:rPr lang="en-CA" sz="4800" dirty="0"/>
            </a:br>
            <a:r>
              <a:rPr lang="en-US" sz="2000" dirty="0">
                <a:solidFill>
                  <a:schemeClr val="tx1">
                    <a:lumMod val="65000"/>
                    <a:lumOff val="35000"/>
                  </a:schemeClr>
                </a:solidFill>
              </a:rPr>
              <a:t>2018 Industrial Problem Solving Workshop</a:t>
            </a:r>
            <a:br>
              <a:rPr lang="en-US" sz="2000" dirty="0">
                <a:solidFill>
                  <a:schemeClr val="tx1">
                    <a:lumMod val="65000"/>
                    <a:lumOff val="35000"/>
                  </a:schemeClr>
                </a:solidFill>
              </a:rPr>
            </a:br>
            <a:r>
              <a:rPr lang="en-US" sz="2000" dirty="0">
                <a:solidFill>
                  <a:schemeClr val="tx1">
                    <a:lumMod val="65000"/>
                    <a:lumOff val="35000"/>
                  </a:schemeClr>
                </a:solidFill>
              </a:rPr>
              <a:t>Michael Morgan – GLJ Petroleum Consultants</a:t>
            </a:r>
            <a:endParaRPr lang="en-US" sz="2400" dirty="0"/>
          </a:p>
        </p:txBody>
      </p:sp>
    </p:spTree>
    <p:extLst>
      <p:ext uri="{BB962C8B-B14F-4D97-AF65-F5344CB8AC3E}">
        <p14:creationId xmlns:p14="http://schemas.microsoft.com/office/powerpoint/2010/main" val="3094438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31E09-EDF7-4084-8674-C25354778702}"/>
              </a:ext>
            </a:extLst>
          </p:cNvPr>
          <p:cNvSpPr>
            <a:spLocks noGrp="1"/>
          </p:cNvSpPr>
          <p:nvPr>
            <p:ph type="title"/>
          </p:nvPr>
        </p:nvSpPr>
        <p:spPr/>
        <p:txBody>
          <a:bodyPr/>
          <a:lstStyle/>
          <a:p>
            <a:r>
              <a:rPr lang="en-US" dirty="0"/>
              <a:t>Economic Returns are Dominated by Commodity Prices</a:t>
            </a:r>
          </a:p>
        </p:txBody>
      </p:sp>
      <p:sp>
        <p:nvSpPr>
          <p:cNvPr id="4" name="Footer Placeholder 3">
            <a:extLst>
              <a:ext uri="{FF2B5EF4-FFF2-40B4-BE49-F238E27FC236}">
                <a16:creationId xmlns:a16="http://schemas.microsoft.com/office/drawing/2014/main" id="{B19A010A-0DD8-47EE-8F1E-233627C31FB5}"/>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2EADE0DA-8A58-4C9C-BF6F-4414E7B6C72E}"/>
              </a:ext>
            </a:extLst>
          </p:cNvPr>
          <p:cNvSpPr>
            <a:spLocks noGrp="1"/>
          </p:cNvSpPr>
          <p:nvPr>
            <p:ph type="sldNum" sz="quarter" idx="12"/>
          </p:nvPr>
        </p:nvSpPr>
        <p:spPr/>
        <p:txBody>
          <a:bodyPr/>
          <a:lstStyle/>
          <a:p>
            <a:fld id="{6A2934AE-CAA2-7547-9AAD-CFCEE97C9303}" type="slidenum">
              <a:rPr lang="en-US" smtClean="0"/>
              <a:pPr/>
              <a:t>10</a:t>
            </a:fld>
            <a:endParaRPr lang="en-US"/>
          </a:p>
        </p:txBody>
      </p:sp>
      <p:graphicFrame>
        <p:nvGraphicFramePr>
          <p:cNvPr id="7" name="Content Placeholder 6">
            <a:extLst>
              <a:ext uri="{FF2B5EF4-FFF2-40B4-BE49-F238E27FC236}">
                <a16:creationId xmlns:a16="http://schemas.microsoft.com/office/drawing/2014/main" id="{E01E0FDA-0E56-4306-9E48-84851A2FA4BE}"/>
              </a:ext>
            </a:extLst>
          </p:cNvPr>
          <p:cNvGraphicFramePr>
            <a:graphicFrameLocks noGrp="1"/>
          </p:cNvGraphicFramePr>
          <p:nvPr>
            <p:ph idx="1"/>
          </p:nvPr>
        </p:nvGraphicFramePr>
        <p:xfrm>
          <a:off x="250825" y="1282700"/>
          <a:ext cx="8658225" cy="50800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a:extLst>
              <a:ext uri="{FF2B5EF4-FFF2-40B4-BE49-F238E27FC236}">
                <a16:creationId xmlns:a16="http://schemas.microsoft.com/office/drawing/2014/main" id="{28F2FED9-2236-4F28-8DAE-12C083E3071F}"/>
              </a:ext>
            </a:extLst>
          </p:cNvPr>
          <p:cNvSpPr txBox="1"/>
          <p:nvPr/>
        </p:nvSpPr>
        <p:spPr>
          <a:xfrm>
            <a:off x="6715593" y="5201587"/>
            <a:ext cx="1152239" cy="369332"/>
          </a:xfrm>
          <a:prstGeom prst="rect">
            <a:avLst/>
          </a:prstGeom>
          <a:noFill/>
        </p:spPr>
        <p:txBody>
          <a:bodyPr wrap="none" rtlCol="0">
            <a:spAutoFit/>
          </a:bodyPr>
          <a:lstStyle/>
          <a:p>
            <a:r>
              <a:rPr lang="en-US" dirty="0"/>
              <a:t>ROR ~35%</a:t>
            </a:r>
          </a:p>
        </p:txBody>
      </p:sp>
    </p:spTree>
    <p:extLst>
      <p:ext uri="{BB962C8B-B14F-4D97-AF65-F5344CB8AC3E}">
        <p14:creationId xmlns:p14="http://schemas.microsoft.com/office/powerpoint/2010/main" val="1009694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Computer Contours w/ Variance</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100</a:t>
            </a:fld>
            <a:endParaRPr lang="en-US"/>
          </a:p>
        </p:txBody>
      </p:sp>
      <p:pic>
        <p:nvPicPr>
          <p:cNvPr id="6" name="Content Placeholder 4"/>
          <p:cNvPicPr>
            <a:picLocks noChangeAspect="1"/>
          </p:cNvPicPr>
          <p:nvPr/>
        </p:nvPicPr>
        <p:blipFill>
          <a:blip r:embed="rId2"/>
          <a:srcRect/>
          <a:stretch>
            <a:fillRect/>
          </a:stretch>
        </p:blipFill>
        <p:spPr>
          <a:xfrm>
            <a:off x="692150" y="1995488"/>
            <a:ext cx="3810000" cy="3046412"/>
          </a:xfrm>
          <a:prstGeom prst="rect">
            <a:avLst/>
          </a:prstGeom>
        </p:spPr>
      </p:pic>
      <p:pic>
        <p:nvPicPr>
          <p:cNvPr id="7" name="Content Placeholder 5"/>
          <p:cNvPicPr>
            <a:picLocks noChangeAspect="1"/>
          </p:cNvPicPr>
          <p:nvPr/>
        </p:nvPicPr>
        <p:blipFill>
          <a:blip r:embed="rId3"/>
          <a:srcRect/>
          <a:stretch>
            <a:fillRect/>
          </a:stretch>
        </p:blipFill>
        <p:spPr>
          <a:xfrm>
            <a:off x="4654550" y="1995488"/>
            <a:ext cx="3810000" cy="3046412"/>
          </a:xfrm>
          <a:prstGeom prst="rect">
            <a:avLst/>
          </a:prstGeom>
        </p:spPr>
      </p:pic>
      <p:sp>
        <p:nvSpPr>
          <p:cNvPr id="8" name="TextBox 4"/>
          <p:cNvSpPr txBox="1">
            <a:spLocks noChangeArrowheads="1"/>
          </p:cNvSpPr>
          <p:nvPr/>
        </p:nvSpPr>
        <p:spPr bwMode="auto">
          <a:xfrm>
            <a:off x="4208463" y="5041900"/>
            <a:ext cx="1711325" cy="1323975"/>
          </a:xfrm>
          <a:prstGeom prst="rect">
            <a:avLst/>
          </a:prstGeom>
          <a:noFill/>
          <a:ln w="9525">
            <a:noFill/>
            <a:miter lim="800000"/>
            <a:headEnd/>
            <a:tailEnd/>
          </a:ln>
        </p:spPr>
        <p:txBody>
          <a:bodyPr>
            <a:spAutoFit/>
          </a:bodyPr>
          <a:lstStyle/>
          <a:p>
            <a:r>
              <a:rPr lang="en-US" sz="1600" dirty="0">
                <a:latin typeface="Arial" pitchFamily="34" charset="0"/>
              </a:rPr>
              <a:t>But estimates in these areas are less certain… as shown by the contour lines.</a:t>
            </a:r>
          </a:p>
        </p:txBody>
      </p:sp>
      <p:cxnSp>
        <p:nvCxnSpPr>
          <p:cNvPr id="9" name="Straight Arrow Connector 5"/>
          <p:cNvCxnSpPr>
            <a:cxnSpLocks noChangeShapeType="1"/>
          </p:cNvCxnSpPr>
          <p:nvPr/>
        </p:nvCxnSpPr>
        <p:spPr bwMode="auto">
          <a:xfrm flipV="1">
            <a:off x="5713413" y="4459288"/>
            <a:ext cx="1055687" cy="668337"/>
          </a:xfrm>
          <a:prstGeom prst="straightConnector1">
            <a:avLst/>
          </a:prstGeom>
          <a:noFill/>
          <a:ln w="19050" algn="ctr">
            <a:solidFill>
              <a:schemeClr val="tx1"/>
            </a:solidFill>
            <a:round/>
            <a:headEnd/>
            <a:tailEnd type="triangle" w="med" len="med"/>
          </a:ln>
        </p:spPr>
      </p:cxnSp>
      <p:cxnSp>
        <p:nvCxnSpPr>
          <p:cNvPr id="10" name="Straight Arrow Connector 5"/>
          <p:cNvCxnSpPr>
            <a:cxnSpLocks noChangeShapeType="1"/>
          </p:cNvCxnSpPr>
          <p:nvPr/>
        </p:nvCxnSpPr>
        <p:spPr bwMode="auto">
          <a:xfrm flipV="1">
            <a:off x="4940300" y="3292475"/>
            <a:ext cx="773113" cy="1749425"/>
          </a:xfrm>
          <a:prstGeom prst="straightConnector1">
            <a:avLst/>
          </a:prstGeom>
          <a:noFill/>
          <a:ln w="19050" algn="ctr">
            <a:solidFill>
              <a:schemeClr val="tx1"/>
            </a:solidFill>
            <a:round/>
            <a:headEnd/>
            <a:tailEnd type="triangle" w="med" len="med"/>
          </a:ln>
        </p:spPr>
      </p:cxnSp>
      <p:sp>
        <p:nvSpPr>
          <p:cNvPr id="11" name="TextBox 4"/>
          <p:cNvSpPr txBox="1">
            <a:spLocks noChangeArrowheads="1"/>
          </p:cNvSpPr>
          <p:nvPr/>
        </p:nvSpPr>
        <p:spPr bwMode="auto">
          <a:xfrm>
            <a:off x="227013" y="5041900"/>
            <a:ext cx="1711325" cy="1077913"/>
          </a:xfrm>
          <a:prstGeom prst="rect">
            <a:avLst/>
          </a:prstGeom>
          <a:noFill/>
          <a:ln w="9525">
            <a:noFill/>
            <a:miter lim="800000"/>
            <a:headEnd/>
            <a:tailEnd/>
          </a:ln>
        </p:spPr>
        <p:txBody>
          <a:bodyPr>
            <a:spAutoFit/>
          </a:bodyPr>
          <a:lstStyle/>
          <a:p>
            <a:r>
              <a:rPr lang="en-US" sz="1600" dirty="0">
                <a:latin typeface="Arial" pitchFamily="34" charset="0"/>
              </a:rPr>
              <a:t>Computer estimates of EURs in these areas are lower.</a:t>
            </a:r>
          </a:p>
        </p:txBody>
      </p:sp>
      <p:cxnSp>
        <p:nvCxnSpPr>
          <p:cNvPr id="12" name="Straight Arrow Connector 5"/>
          <p:cNvCxnSpPr>
            <a:cxnSpLocks noChangeShapeType="1"/>
          </p:cNvCxnSpPr>
          <p:nvPr/>
        </p:nvCxnSpPr>
        <p:spPr bwMode="auto">
          <a:xfrm flipV="1">
            <a:off x="1730375" y="4459288"/>
            <a:ext cx="1057275" cy="668337"/>
          </a:xfrm>
          <a:prstGeom prst="straightConnector1">
            <a:avLst/>
          </a:prstGeom>
          <a:noFill/>
          <a:ln w="19050" algn="ctr">
            <a:solidFill>
              <a:schemeClr val="tx1"/>
            </a:solidFill>
            <a:round/>
            <a:headEnd/>
            <a:tailEnd type="triangle" w="med" len="med"/>
          </a:ln>
        </p:spPr>
      </p:cxnSp>
      <p:cxnSp>
        <p:nvCxnSpPr>
          <p:cNvPr id="13" name="Straight Arrow Connector 5"/>
          <p:cNvCxnSpPr>
            <a:cxnSpLocks noChangeShapeType="1"/>
          </p:cNvCxnSpPr>
          <p:nvPr/>
        </p:nvCxnSpPr>
        <p:spPr bwMode="auto">
          <a:xfrm flipV="1">
            <a:off x="958850" y="3292475"/>
            <a:ext cx="771525" cy="1749425"/>
          </a:xfrm>
          <a:prstGeom prst="straightConnector1">
            <a:avLst/>
          </a:prstGeom>
          <a:noFill/>
          <a:ln w="19050" algn="ctr">
            <a:solidFill>
              <a:schemeClr val="tx1"/>
            </a:solidFill>
            <a:round/>
            <a:headEn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Drilling Costs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101</a:t>
            </a:fld>
            <a:endParaRPr lang="en-US"/>
          </a:p>
        </p:txBody>
      </p:sp>
      <p:pic>
        <p:nvPicPr>
          <p:cNvPr id="73731" name="Picture 3"/>
          <p:cNvPicPr>
            <a:picLocks noChangeAspect="1" noChangeArrowheads="1"/>
          </p:cNvPicPr>
          <p:nvPr/>
        </p:nvPicPr>
        <p:blipFill>
          <a:blip r:embed="rId2"/>
          <a:srcRect/>
          <a:stretch>
            <a:fillRect/>
          </a:stretch>
        </p:blipFill>
        <p:spPr bwMode="auto">
          <a:xfrm>
            <a:off x="723522" y="1282768"/>
            <a:ext cx="7696957" cy="5079763"/>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Completion Costs</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102</a:t>
            </a:fld>
            <a:endParaRPr lang="en-US"/>
          </a:p>
        </p:txBody>
      </p:sp>
      <p:pic>
        <p:nvPicPr>
          <p:cNvPr id="74754" name="Picture 2"/>
          <p:cNvPicPr>
            <a:picLocks noChangeAspect="1" noChangeArrowheads="1"/>
          </p:cNvPicPr>
          <p:nvPr/>
        </p:nvPicPr>
        <p:blipFill>
          <a:blip r:embed="rId2"/>
          <a:srcRect/>
          <a:stretch>
            <a:fillRect/>
          </a:stretch>
        </p:blipFill>
        <p:spPr bwMode="auto">
          <a:xfrm>
            <a:off x="723522" y="1282768"/>
            <a:ext cx="7696957" cy="5079763"/>
          </a:xfrm>
          <a:prstGeom prst="rect">
            <a:avLst/>
          </a:prstGeom>
          <a:noFill/>
          <a:ln w="9525">
            <a:noFill/>
            <a:miter lim="800000"/>
            <a:headEnd/>
            <a:tailEnd/>
          </a:ln>
          <a:effec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cap="none" dirty="0"/>
              <a:t>Montney Cardinality Per Stage</a:t>
            </a:r>
          </a:p>
        </p:txBody>
      </p:sp>
      <p:sp>
        <p:nvSpPr>
          <p:cNvPr id="4" name="Footer Placeholder 3"/>
          <p:cNvSpPr>
            <a:spLocks noGrp="1"/>
          </p:cNvSpPr>
          <p:nvPr>
            <p:ph type="ftr" sz="quarter" idx="11"/>
          </p:nvPr>
        </p:nvSpPr>
        <p:spPr/>
        <p:txBody>
          <a:bodyPr/>
          <a:lstStyle/>
          <a:p>
            <a:r>
              <a:rPr lang="en-US"/>
              <a:t>GLJ PETROLEUM CONSULTANTS</a:t>
            </a:r>
          </a:p>
        </p:txBody>
      </p:sp>
      <p:pic>
        <p:nvPicPr>
          <p:cNvPr id="5" name="Content Placeholder 4"/>
          <p:cNvPicPr>
            <a:picLocks noGrp="1" noChangeAspect="1" noChangeArrowheads="1"/>
          </p:cNvPicPr>
          <p:nvPr>
            <p:ph idx="1"/>
          </p:nvPr>
        </p:nvPicPr>
        <p:blipFill>
          <a:blip r:embed="rId2" cstate="print"/>
          <a:srcRect/>
          <a:stretch>
            <a:fillRect/>
          </a:stretch>
        </p:blipFill>
        <p:spPr bwMode="auto">
          <a:xfrm>
            <a:off x="250825" y="1690666"/>
            <a:ext cx="8658225" cy="4264067"/>
          </a:xfrm>
          <a:prstGeom prst="rect">
            <a:avLst/>
          </a:prstGeom>
          <a:noFill/>
          <a:ln w="9525">
            <a:noFill/>
            <a:miter lim="800000"/>
            <a:headEnd/>
            <a:tailEnd/>
          </a:ln>
          <a:effectLst/>
        </p:spPr>
      </p:pic>
      <p:sp>
        <p:nvSpPr>
          <p:cNvPr id="6" name="Slide Number Placeholder 5"/>
          <p:cNvSpPr>
            <a:spLocks noGrp="1"/>
          </p:cNvSpPr>
          <p:nvPr>
            <p:ph type="sldNum" sz="quarter" idx="12"/>
          </p:nvPr>
        </p:nvSpPr>
        <p:spPr/>
        <p:txBody>
          <a:bodyPr/>
          <a:lstStyle/>
          <a:p>
            <a:fld id="{6A2934AE-CAA2-7547-9AAD-CFCEE97C9303}"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320AB-24E7-4ED6-92AA-F0C31E084379}"/>
              </a:ext>
            </a:extLst>
          </p:cNvPr>
          <p:cNvSpPr>
            <a:spLocks noGrp="1"/>
          </p:cNvSpPr>
          <p:nvPr>
            <p:ph type="title"/>
          </p:nvPr>
        </p:nvSpPr>
        <p:spPr/>
        <p:txBody>
          <a:bodyPr/>
          <a:lstStyle/>
          <a:p>
            <a:r>
              <a:rPr lang="en-US" dirty="0"/>
              <a:t>Montney completions</a:t>
            </a:r>
          </a:p>
        </p:txBody>
      </p:sp>
      <p:pic>
        <p:nvPicPr>
          <p:cNvPr id="9" name="Content Placeholder 8">
            <a:extLst>
              <a:ext uri="{FF2B5EF4-FFF2-40B4-BE49-F238E27FC236}">
                <a16:creationId xmlns:a16="http://schemas.microsoft.com/office/drawing/2014/main" id="{C28C0E9B-C9D2-4C03-98FB-293400AA6548}"/>
              </a:ext>
            </a:extLst>
          </p:cNvPr>
          <p:cNvPicPr>
            <a:picLocks noGrp="1" noChangeAspect="1"/>
          </p:cNvPicPr>
          <p:nvPr>
            <p:ph idx="1"/>
          </p:nvPr>
        </p:nvPicPr>
        <p:blipFill>
          <a:blip r:embed="rId2"/>
          <a:stretch>
            <a:fillRect/>
          </a:stretch>
        </p:blipFill>
        <p:spPr>
          <a:xfrm>
            <a:off x="162333" y="1215049"/>
            <a:ext cx="7379638" cy="4830794"/>
          </a:xfrm>
          <a:prstGeom prst="rect">
            <a:avLst/>
          </a:prstGeom>
        </p:spPr>
      </p:pic>
      <p:sp>
        <p:nvSpPr>
          <p:cNvPr id="4" name="Footer Placeholder 3">
            <a:extLst>
              <a:ext uri="{FF2B5EF4-FFF2-40B4-BE49-F238E27FC236}">
                <a16:creationId xmlns:a16="http://schemas.microsoft.com/office/drawing/2014/main" id="{3BC6D812-0AE4-4E64-AD9B-6E66445A9777}"/>
              </a:ext>
            </a:extLst>
          </p:cNvPr>
          <p:cNvSpPr>
            <a:spLocks noGrp="1"/>
          </p:cNvSpPr>
          <p:nvPr>
            <p:ph type="ftr" sz="quarter" idx="11"/>
          </p:nvPr>
        </p:nvSpPr>
        <p:spPr/>
        <p:txBody>
          <a:bodyPr/>
          <a:lstStyle/>
          <a:p>
            <a:r>
              <a:rPr lang="en-US" dirty="0"/>
              <a:t>GLJ PETROLEUM CONSULTANTS</a:t>
            </a:r>
          </a:p>
        </p:txBody>
      </p:sp>
      <p:sp>
        <p:nvSpPr>
          <p:cNvPr id="6" name="Callout: Line 5">
            <a:extLst>
              <a:ext uri="{FF2B5EF4-FFF2-40B4-BE49-F238E27FC236}">
                <a16:creationId xmlns:a16="http://schemas.microsoft.com/office/drawing/2014/main" id="{C558BA60-B6C4-4EF2-A8F4-DBFE57CFAB1B}"/>
              </a:ext>
            </a:extLst>
          </p:cNvPr>
          <p:cNvSpPr/>
          <p:nvPr/>
        </p:nvSpPr>
        <p:spPr>
          <a:xfrm>
            <a:off x="7614563" y="4023359"/>
            <a:ext cx="1478230" cy="1236269"/>
          </a:xfrm>
          <a:prstGeom prst="borderCallout1">
            <a:avLst>
              <a:gd name="adj1" fmla="val 47402"/>
              <a:gd name="adj2" fmla="val -5399"/>
              <a:gd name="adj3" fmla="val -32847"/>
              <a:gd name="adj4" fmla="val -96174"/>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Proppant per stage and Frac spacing decreasing</a:t>
            </a:r>
          </a:p>
        </p:txBody>
      </p:sp>
      <p:sp>
        <p:nvSpPr>
          <p:cNvPr id="7" name="Callout: Line 6">
            <a:extLst>
              <a:ext uri="{FF2B5EF4-FFF2-40B4-BE49-F238E27FC236}">
                <a16:creationId xmlns:a16="http://schemas.microsoft.com/office/drawing/2014/main" id="{6FE70021-26D2-4F9F-8320-68168922CFCD}"/>
              </a:ext>
            </a:extLst>
          </p:cNvPr>
          <p:cNvSpPr/>
          <p:nvPr/>
        </p:nvSpPr>
        <p:spPr>
          <a:xfrm>
            <a:off x="7614563" y="1337461"/>
            <a:ext cx="1478230" cy="1236269"/>
          </a:xfrm>
          <a:prstGeom prst="borderCallout1">
            <a:avLst>
              <a:gd name="adj1" fmla="val 47402"/>
              <a:gd name="adj2" fmla="val -5399"/>
              <a:gd name="adj3" fmla="val 43485"/>
              <a:gd name="adj4" fmla="val -96669"/>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Stage count and IP rate increasing</a:t>
            </a:r>
          </a:p>
        </p:txBody>
      </p:sp>
      <p:sp>
        <p:nvSpPr>
          <p:cNvPr id="3" name="Right Brace 2">
            <a:extLst>
              <a:ext uri="{FF2B5EF4-FFF2-40B4-BE49-F238E27FC236}">
                <a16:creationId xmlns:a16="http://schemas.microsoft.com/office/drawing/2014/main" id="{182E0671-4AC7-47E8-9177-DAA655380129}"/>
              </a:ext>
            </a:extLst>
          </p:cNvPr>
          <p:cNvSpPr/>
          <p:nvPr/>
        </p:nvSpPr>
        <p:spPr>
          <a:xfrm>
            <a:off x="6019800" y="2847720"/>
            <a:ext cx="168859" cy="1565452"/>
          </a:xfrm>
          <a:prstGeom prst="rightBrace">
            <a:avLst/>
          </a:prstGeom>
          <a:ln>
            <a:solidFill>
              <a:srgbClr val="002F5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1740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Production: Improvement Over Time</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105</a:t>
            </a:fld>
            <a:endParaRPr lang="en-US" dirty="0"/>
          </a:p>
        </p:txBody>
      </p:sp>
      <p:pic>
        <p:nvPicPr>
          <p:cNvPr id="6" name="Picture 5">
            <a:extLst>
              <a:ext uri="{FF2B5EF4-FFF2-40B4-BE49-F238E27FC236}">
                <a16:creationId xmlns:a16="http://schemas.microsoft.com/office/drawing/2014/main" id="{2F961B7E-304D-4393-9249-0DB131EF78C7}"/>
              </a:ext>
            </a:extLst>
          </p:cNvPr>
          <p:cNvPicPr>
            <a:picLocks noChangeAspect="1"/>
          </p:cNvPicPr>
          <p:nvPr/>
        </p:nvPicPr>
        <p:blipFill>
          <a:blip r:embed="rId2"/>
          <a:stretch>
            <a:fillRect/>
          </a:stretch>
        </p:blipFill>
        <p:spPr>
          <a:xfrm>
            <a:off x="601980" y="1282768"/>
            <a:ext cx="7940040" cy="5078295"/>
          </a:xfrm>
          <a:prstGeom prst="rect">
            <a:avLst/>
          </a:prstGeom>
        </p:spPr>
      </p:pic>
      <p:sp>
        <p:nvSpPr>
          <p:cNvPr id="7" name="TextBox 6">
            <a:extLst>
              <a:ext uri="{FF2B5EF4-FFF2-40B4-BE49-F238E27FC236}">
                <a16:creationId xmlns:a16="http://schemas.microsoft.com/office/drawing/2014/main" id="{0BFEFF5C-0642-4053-A7B0-30CDEFC1D8DF}"/>
              </a:ext>
            </a:extLst>
          </p:cNvPr>
          <p:cNvSpPr txBox="1"/>
          <p:nvPr/>
        </p:nvSpPr>
        <p:spPr>
          <a:xfrm>
            <a:off x="2733004" y="1667196"/>
            <a:ext cx="5992549" cy="1754326"/>
          </a:xfrm>
          <a:prstGeom prst="rect">
            <a:avLst/>
          </a:prstGeom>
          <a:noFill/>
        </p:spPr>
        <p:txBody>
          <a:bodyPr wrap="square" rtlCol="0">
            <a:spAutoFit/>
          </a:bodyPr>
          <a:lstStyle/>
          <a:p>
            <a:r>
              <a:rPr lang="en-US" dirty="0">
                <a:solidFill>
                  <a:srgbClr val="002F5F"/>
                </a:solidFill>
                <a:latin typeface="Arial" panose="020B0604020202020204" pitchFamily="34" charset="0"/>
              </a:rPr>
              <a:t>There has been a near-continuous improvement in average well performance</a:t>
            </a:r>
          </a:p>
          <a:p>
            <a:endParaRPr lang="en-US" dirty="0">
              <a:solidFill>
                <a:srgbClr val="002F5F"/>
              </a:solidFill>
              <a:latin typeface="Arial" panose="020B0604020202020204" pitchFamily="34" charset="0"/>
            </a:endParaRPr>
          </a:p>
          <a:p>
            <a:r>
              <a:rPr lang="en-US" dirty="0">
                <a:solidFill>
                  <a:srgbClr val="002F5F"/>
                </a:solidFill>
                <a:latin typeface="Arial" panose="020B0604020202020204" pitchFamily="34" charset="0"/>
              </a:rPr>
              <a:t>These performance changes have been driven by regions of new development and evolving well design.</a:t>
            </a:r>
          </a:p>
          <a:p>
            <a:endParaRPr lang="en-US" dirty="0">
              <a:solidFill>
                <a:srgbClr val="002F5F"/>
              </a:solidFill>
              <a:latin typeface="Arial" panose="020B0604020202020204" pitchFamily="34" charset="0"/>
            </a:endParaRPr>
          </a:p>
        </p:txBody>
      </p:sp>
      <p:cxnSp>
        <p:nvCxnSpPr>
          <p:cNvPr id="9" name="Straight Arrow Connector 8">
            <a:extLst>
              <a:ext uri="{FF2B5EF4-FFF2-40B4-BE49-F238E27FC236}">
                <a16:creationId xmlns:a16="http://schemas.microsoft.com/office/drawing/2014/main" id="{2C2EDCB8-C54B-4A5C-8A0D-E9989AA3F275}"/>
              </a:ext>
            </a:extLst>
          </p:cNvPr>
          <p:cNvCxnSpPr/>
          <p:nvPr/>
        </p:nvCxnSpPr>
        <p:spPr>
          <a:xfrm flipV="1">
            <a:off x="1658319" y="2867186"/>
            <a:ext cx="891152" cy="1666068"/>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5271438"/>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998ED-FC73-4E97-9F50-B7EFCACF22D7}"/>
              </a:ext>
            </a:extLst>
          </p:cNvPr>
          <p:cNvSpPr>
            <a:spLocks noGrp="1"/>
          </p:cNvSpPr>
          <p:nvPr>
            <p:ph type="title"/>
          </p:nvPr>
        </p:nvSpPr>
        <p:spPr/>
        <p:txBody>
          <a:bodyPr/>
          <a:lstStyle/>
          <a:p>
            <a:r>
              <a:rPr lang="en-US" dirty="0"/>
              <a:t>Per Stage Completion Costs</a:t>
            </a:r>
          </a:p>
        </p:txBody>
      </p:sp>
      <p:sp>
        <p:nvSpPr>
          <p:cNvPr id="4" name="Footer Placeholder 3">
            <a:extLst>
              <a:ext uri="{FF2B5EF4-FFF2-40B4-BE49-F238E27FC236}">
                <a16:creationId xmlns:a16="http://schemas.microsoft.com/office/drawing/2014/main" id="{C94D20DC-37DC-4FB1-82C1-87B6E1DE72BF}"/>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B1FB7158-14E5-44E0-9D9F-B3888E6234F3}"/>
              </a:ext>
            </a:extLst>
          </p:cNvPr>
          <p:cNvSpPr>
            <a:spLocks noGrp="1"/>
          </p:cNvSpPr>
          <p:nvPr>
            <p:ph type="sldNum" sz="quarter" idx="12"/>
          </p:nvPr>
        </p:nvSpPr>
        <p:spPr/>
        <p:txBody>
          <a:bodyPr/>
          <a:lstStyle/>
          <a:p>
            <a:fld id="{6A2934AE-CAA2-7547-9AAD-CFCEE97C9303}" type="slidenum">
              <a:rPr lang="en-US" smtClean="0"/>
              <a:pPr/>
              <a:t>106</a:t>
            </a:fld>
            <a:endParaRPr lang="en-US" dirty="0"/>
          </a:p>
        </p:txBody>
      </p:sp>
      <p:pic>
        <p:nvPicPr>
          <p:cNvPr id="6" name="Picture 5">
            <a:extLst>
              <a:ext uri="{FF2B5EF4-FFF2-40B4-BE49-F238E27FC236}">
                <a16:creationId xmlns:a16="http://schemas.microsoft.com/office/drawing/2014/main" id="{2DC494A5-DDCD-4D3F-A420-24351660D8E6}"/>
              </a:ext>
            </a:extLst>
          </p:cNvPr>
          <p:cNvPicPr>
            <a:picLocks noChangeAspect="1"/>
          </p:cNvPicPr>
          <p:nvPr/>
        </p:nvPicPr>
        <p:blipFill>
          <a:blip r:embed="rId2"/>
          <a:stretch>
            <a:fillRect/>
          </a:stretch>
        </p:blipFill>
        <p:spPr>
          <a:xfrm>
            <a:off x="600833" y="1282768"/>
            <a:ext cx="7942334" cy="5079762"/>
          </a:xfrm>
          <a:prstGeom prst="rect">
            <a:avLst/>
          </a:prstGeom>
        </p:spPr>
      </p:pic>
      <p:sp>
        <p:nvSpPr>
          <p:cNvPr id="7" name="Callout: Line 6">
            <a:extLst>
              <a:ext uri="{FF2B5EF4-FFF2-40B4-BE49-F238E27FC236}">
                <a16:creationId xmlns:a16="http://schemas.microsoft.com/office/drawing/2014/main" id="{D41ED67A-F5B0-4D03-B265-155258466515}"/>
              </a:ext>
            </a:extLst>
          </p:cNvPr>
          <p:cNvSpPr/>
          <p:nvPr/>
        </p:nvSpPr>
        <p:spPr>
          <a:xfrm>
            <a:off x="5493975" y="3005666"/>
            <a:ext cx="3537729" cy="2039576"/>
          </a:xfrm>
          <a:prstGeom prst="borderCallout1">
            <a:avLst>
              <a:gd name="adj1" fmla="val 47402"/>
              <a:gd name="adj2" fmla="val -5399"/>
              <a:gd name="adj3" fmla="val 47035"/>
              <a:gd name="adj4" fmla="val -63513"/>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Costs per completion stage have dropped from ~400 $K per stage to ~90 $K per stage (P50) from 2008 to 2017. </a:t>
            </a:r>
          </a:p>
          <a:p>
            <a:pPr algn="ctr"/>
            <a:endParaRPr lang="en-US" sz="1600" dirty="0">
              <a:latin typeface="Arial" panose="020B0604020202020204" pitchFamily="34" charset="0"/>
            </a:endParaRPr>
          </a:p>
          <a:p>
            <a:pPr algn="ctr"/>
            <a:r>
              <a:rPr lang="en-US" sz="1600" dirty="0">
                <a:latin typeface="Arial" panose="020B0604020202020204" pitchFamily="34" charset="0"/>
              </a:rPr>
              <a:t>Tonnage per stage has dropped from &gt;200 T to &lt;100 T over the same timeframe.</a:t>
            </a:r>
          </a:p>
        </p:txBody>
      </p:sp>
    </p:spTree>
    <p:extLst>
      <p:ext uri="{BB962C8B-B14F-4D97-AF65-F5344CB8AC3E}">
        <p14:creationId xmlns:p14="http://schemas.microsoft.com/office/powerpoint/2010/main" val="397628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CB2F9-52DA-46C5-AB66-DC77A02DB245}"/>
              </a:ext>
            </a:extLst>
          </p:cNvPr>
          <p:cNvSpPr>
            <a:spLocks noGrp="1"/>
          </p:cNvSpPr>
          <p:nvPr>
            <p:ph type="title"/>
          </p:nvPr>
        </p:nvSpPr>
        <p:spPr/>
        <p:txBody>
          <a:bodyPr/>
          <a:lstStyle/>
          <a:p>
            <a:r>
              <a:rPr lang="en-US" dirty="0"/>
              <a:t>Per m Drilling Costs</a:t>
            </a:r>
          </a:p>
        </p:txBody>
      </p:sp>
      <p:sp>
        <p:nvSpPr>
          <p:cNvPr id="4" name="Footer Placeholder 3">
            <a:extLst>
              <a:ext uri="{FF2B5EF4-FFF2-40B4-BE49-F238E27FC236}">
                <a16:creationId xmlns:a16="http://schemas.microsoft.com/office/drawing/2014/main" id="{39C6B22A-E515-4CD3-91C4-86E475A6C42F}"/>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1818908F-6F8F-4168-9281-AAD1EF7A0631}"/>
              </a:ext>
            </a:extLst>
          </p:cNvPr>
          <p:cNvSpPr>
            <a:spLocks noGrp="1"/>
          </p:cNvSpPr>
          <p:nvPr>
            <p:ph type="sldNum" sz="quarter" idx="12"/>
          </p:nvPr>
        </p:nvSpPr>
        <p:spPr/>
        <p:txBody>
          <a:bodyPr/>
          <a:lstStyle/>
          <a:p>
            <a:fld id="{6A2934AE-CAA2-7547-9AAD-CFCEE97C9303}" type="slidenum">
              <a:rPr lang="en-US" smtClean="0"/>
              <a:pPr/>
              <a:t>107</a:t>
            </a:fld>
            <a:endParaRPr lang="en-US" dirty="0"/>
          </a:p>
        </p:txBody>
      </p:sp>
      <p:pic>
        <p:nvPicPr>
          <p:cNvPr id="6" name="Picture 5">
            <a:extLst>
              <a:ext uri="{FF2B5EF4-FFF2-40B4-BE49-F238E27FC236}">
                <a16:creationId xmlns:a16="http://schemas.microsoft.com/office/drawing/2014/main" id="{43BB981A-3DCF-467A-91AD-88FF14A28245}"/>
              </a:ext>
            </a:extLst>
          </p:cNvPr>
          <p:cNvPicPr>
            <a:picLocks noChangeAspect="1"/>
          </p:cNvPicPr>
          <p:nvPr/>
        </p:nvPicPr>
        <p:blipFill>
          <a:blip r:embed="rId2"/>
          <a:stretch>
            <a:fillRect/>
          </a:stretch>
        </p:blipFill>
        <p:spPr>
          <a:xfrm>
            <a:off x="600832" y="1282767"/>
            <a:ext cx="7942336" cy="5079763"/>
          </a:xfrm>
          <a:prstGeom prst="rect">
            <a:avLst/>
          </a:prstGeom>
        </p:spPr>
      </p:pic>
      <p:sp>
        <p:nvSpPr>
          <p:cNvPr id="8" name="Callout: Line 7">
            <a:extLst>
              <a:ext uri="{FF2B5EF4-FFF2-40B4-BE49-F238E27FC236}">
                <a16:creationId xmlns:a16="http://schemas.microsoft.com/office/drawing/2014/main" id="{A0D821D3-CC8C-4623-BA76-B777AC874370}"/>
              </a:ext>
            </a:extLst>
          </p:cNvPr>
          <p:cNvSpPr/>
          <p:nvPr/>
        </p:nvSpPr>
        <p:spPr>
          <a:xfrm>
            <a:off x="5358062" y="3005667"/>
            <a:ext cx="3551023" cy="1138818"/>
          </a:xfrm>
          <a:prstGeom prst="borderCallout1">
            <a:avLst>
              <a:gd name="adj1" fmla="val 47402"/>
              <a:gd name="adj2" fmla="val -8343"/>
              <a:gd name="adj3" fmla="val 47243"/>
              <a:gd name="adj4" fmla="val -36814"/>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dirty="0">
                <a:latin typeface="Arial" panose="020B0604020202020204" pitchFamily="34" charset="0"/>
              </a:rPr>
              <a:t>Drill costs per meter have fluctuated between 600-900$/m</a:t>
            </a:r>
          </a:p>
          <a:p>
            <a:pPr algn="ctr"/>
            <a:r>
              <a:rPr lang="en-US" dirty="0">
                <a:latin typeface="Arial" panose="020B0604020202020204" pitchFamily="34" charset="0"/>
              </a:rPr>
              <a:t>But have stabilized on lower end over last 2+ years</a:t>
            </a:r>
          </a:p>
        </p:txBody>
      </p:sp>
    </p:spTree>
    <p:extLst>
      <p:ext uri="{BB962C8B-B14F-4D97-AF65-F5344CB8AC3E}">
        <p14:creationId xmlns:p14="http://schemas.microsoft.com/office/powerpoint/2010/main" val="403622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80384-1D9A-4312-9F1C-AF78AAFB879A}"/>
              </a:ext>
            </a:extLst>
          </p:cNvPr>
          <p:cNvSpPr>
            <a:spLocks noGrp="1"/>
          </p:cNvSpPr>
          <p:nvPr>
            <p:ph type="title"/>
          </p:nvPr>
        </p:nvSpPr>
        <p:spPr/>
        <p:txBody>
          <a:bodyPr/>
          <a:lstStyle/>
          <a:p>
            <a:r>
              <a:rPr lang="en-US" dirty="0"/>
              <a:t>Variable Op Cost Models</a:t>
            </a:r>
          </a:p>
        </p:txBody>
      </p:sp>
      <p:sp>
        <p:nvSpPr>
          <p:cNvPr id="3" name="Content Placeholder 2">
            <a:extLst>
              <a:ext uri="{FF2B5EF4-FFF2-40B4-BE49-F238E27FC236}">
                <a16:creationId xmlns:a16="http://schemas.microsoft.com/office/drawing/2014/main" id="{6CED6A5F-EAB3-4832-A0DF-12247D329472}"/>
              </a:ext>
            </a:extLst>
          </p:cNvPr>
          <p:cNvSpPr>
            <a:spLocks noGrp="1"/>
          </p:cNvSpPr>
          <p:nvPr>
            <p:ph idx="1"/>
          </p:nvPr>
        </p:nvSpPr>
        <p:spPr/>
        <p:txBody>
          <a:bodyPr/>
          <a:lstStyle/>
          <a:p>
            <a:r>
              <a:rPr lang="en-US" dirty="0"/>
              <a:t>The majority of operating costs are variable</a:t>
            </a:r>
          </a:p>
          <a:p>
            <a:r>
              <a:rPr lang="en-US" dirty="0"/>
              <a:t>We data-mined the op costs in our database, gathering everything from the last 10 years for the 5 plays in this presentation.  Costs were pulled in at the well level.</a:t>
            </a:r>
          </a:p>
          <a:p>
            <a:r>
              <a:rPr lang="en-US" dirty="0"/>
              <a:t>Not all wells were stored in our evaluations.  A method was needed to impute missing values.</a:t>
            </a:r>
          </a:p>
          <a:p>
            <a:r>
              <a:rPr lang="en-US" dirty="0"/>
              <a:t>A random forest algorithm was used to determine the factors most predictive of costs.  Using just the main drivers, a model was constructed, again using a random forest algorithm, to estimate missing values.</a:t>
            </a:r>
          </a:p>
        </p:txBody>
      </p:sp>
      <p:sp>
        <p:nvSpPr>
          <p:cNvPr id="4" name="Footer Placeholder 3">
            <a:extLst>
              <a:ext uri="{FF2B5EF4-FFF2-40B4-BE49-F238E27FC236}">
                <a16:creationId xmlns:a16="http://schemas.microsoft.com/office/drawing/2014/main" id="{67DC1476-AC53-428A-89D4-365C53F6EB61}"/>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15AE6AD4-1F14-4ED7-B47E-9676FD0EC72E}"/>
              </a:ext>
            </a:extLst>
          </p:cNvPr>
          <p:cNvSpPr>
            <a:spLocks noGrp="1"/>
          </p:cNvSpPr>
          <p:nvPr>
            <p:ph type="sldNum" sz="quarter" idx="12"/>
          </p:nvPr>
        </p:nvSpPr>
        <p:spPr/>
        <p:txBody>
          <a:bodyPr/>
          <a:lstStyle/>
          <a:p>
            <a:fld id="{6A2934AE-CAA2-7547-9AAD-CFCEE97C9303}" type="slidenum">
              <a:rPr lang="en-US" smtClean="0"/>
              <a:pPr/>
              <a:t>108</a:t>
            </a:fld>
            <a:endParaRPr lang="en-US"/>
          </a:p>
        </p:txBody>
      </p:sp>
    </p:spTree>
    <p:extLst>
      <p:ext uri="{BB962C8B-B14F-4D97-AF65-F5344CB8AC3E}">
        <p14:creationId xmlns:p14="http://schemas.microsoft.com/office/powerpoint/2010/main" val="31200303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D774-45F5-4D68-B634-48A74E6F9F36}"/>
              </a:ext>
            </a:extLst>
          </p:cNvPr>
          <p:cNvSpPr>
            <a:spLocks noGrp="1"/>
          </p:cNvSpPr>
          <p:nvPr>
            <p:ph type="title"/>
          </p:nvPr>
        </p:nvSpPr>
        <p:spPr/>
        <p:txBody>
          <a:bodyPr/>
          <a:lstStyle/>
          <a:p>
            <a:r>
              <a:rPr lang="en-US" dirty="0"/>
              <a:t>Variable Op Cost Models</a:t>
            </a:r>
          </a:p>
        </p:txBody>
      </p:sp>
      <p:graphicFrame>
        <p:nvGraphicFramePr>
          <p:cNvPr id="6" name="Content Placeholder 5">
            <a:extLst>
              <a:ext uri="{FF2B5EF4-FFF2-40B4-BE49-F238E27FC236}">
                <a16:creationId xmlns:a16="http://schemas.microsoft.com/office/drawing/2014/main" id="{08D53EEE-9715-43B6-A1DE-BD29AD95DF0F}"/>
              </a:ext>
            </a:extLst>
          </p:cNvPr>
          <p:cNvGraphicFramePr>
            <a:graphicFrameLocks noGrp="1"/>
          </p:cNvGraphicFramePr>
          <p:nvPr>
            <p:ph idx="1"/>
            <p:extLst/>
          </p:nvPr>
        </p:nvGraphicFramePr>
        <p:xfrm>
          <a:off x="1083767" y="1297039"/>
          <a:ext cx="3930344" cy="4572000"/>
        </p:xfrm>
        <a:graphic>
          <a:graphicData uri="http://schemas.openxmlformats.org/drawingml/2006/table">
            <a:tbl>
              <a:tblPr firstRow="1" bandRow="1">
                <a:tableStyleId>{5C22544A-7EE6-4342-B048-85BDC9FD1C3A}</a:tableStyleId>
              </a:tblPr>
              <a:tblGrid>
                <a:gridCol w="2865851">
                  <a:extLst>
                    <a:ext uri="{9D8B030D-6E8A-4147-A177-3AD203B41FA5}">
                      <a16:colId xmlns:a16="http://schemas.microsoft.com/office/drawing/2014/main" val="3553151675"/>
                    </a:ext>
                  </a:extLst>
                </a:gridCol>
                <a:gridCol w="1064493">
                  <a:extLst>
                    <a:ext uri="{9D8B030D-6E8A-4147-A177-3AD203B41FA5}">
                      <a16:colId xmlns:a16="http://schemas.microsoft.com/office/drawing/2014/main" val="1882407126"/>
                    </a:ext>
                  </a:extLst>
                </a:gridCol>
              </a:tblGrid>
              <a:tr h="370840">
                <a:tc>
                  <a:txBody>
                    <a:bodyPr/>
                    <a:lstStyle/>
                    <a:p>
                      <a:endParaRPr lang="en-US" dirty="0"/>
                    </a:p>
                  </a:txBody>
                  <a:tcPr/>
                </a:tc>
                <a:tc>
                  <a:txBody>
                    <a:bodyPr/>
                    <a:lstStyle/>
                    <a:p>
                      <a:r>
                        <a:rPr lang="en-US" dirty="0" err="1"/>
                        <a:t>IncNodePurity</a:t>
                      </a:r>
                      <a:endParaRPr lang="en-US" dirty="0"/>
                    </a:p>
                  </a:txBody>
                  <a:tcPr/>
                </a:tc>
                <a:extLst>
                  <a:ext uri="{0D108BD9-81ED-4DB2-BD59-A6C34878D82A}">
                    <a16:rowId xmlns:a16="http://schemas.microsoft.com/office/drawing/2014/main" val="1735931911"/>
                  </a:ext>
                </a:extLst>
              </a:tr>
              <a:tr h="370840">
                <a:tc>
                  <a:txBody>
                    <a:bodyPr/>
                    <a:lstStyle/>
                    <a:p>
                      <a:r>
                        <a:rPr lang="en-US" dirty="0"/>
                        <a:t>Year</a:t>
                      </a:r>
                    </a:p>
                    <a:p>
                      <a:r>
                        <a:rPr lang="en-US" dirty="0"/>
                        <a:t>SURFACE_LATITUDE </a:t>
                      </a:r>
                    </a:p>
                    <a:p>
                      <a:r>
                        <a:rPr lang="en-US" dirty="0"/>
                        <a:t>SURFACE_LONGITUDE </a:t>
                      </a:r>
                    </a:p>
                    <a:p>
                      <a:r>
                        <a:rPr lang="en-US" dirty="0"/>
                        <a:t>X_TD_TVD</a:t>
                      </a:r>
                    </a:p>
                    <a:p>
                      <a:r>
                        <a:rPr lang="en-US" dirty="0"/>
                        <a:t>DRILL_TD</a:t>
                      </a:r>
                    </a:p>
                    <a:p>
                      <a:r>
                        <a:rPr lang="en-US" dirty="0"/>
                        <a:t>X_ONPROD_DATE </a:t>
                      </a:r>
                    </a:p>
                    <a:p>
                      <a:r>
                        <a:rPr lang="en-US" dirty="0"/>
                        <a:t>RIG_RELEASE_DATE </a:t>
                      </a:r>
                    </a:p>
                    <a:p>
                      <a:r>
                        <a:rPr lang="en-US" dirty="0"/>
                        <a:t>PROFILE_TYPE</a:t>
                      </a:r>
                    </a:p>
                    <a:p>
                      <a:r>
                        <a:rPr lang="en-US" dirty="0"/>
                        <a:t>COMPLETION_DATE </a:t>
                      </a:r>
                    </a:p>
                    <a:p>
                      <a:r>
                        <a:rPr lang="en-US" dirty="0"/>
                        <a:t>GEOLOGIC_PROVINCE </a:t>
                      </a:r>
                    </a:p>
                    <a:p>
                      <a:r>
                        <a:rPr lang="en-US" dirty="0"/>
                        <a:t>PSUM_FIRST3_OIL </a:t>
                      </a:r>
                    </a:p>
                    <a:p>
                      <a:r>
                        <a:rPr lang="en-US" dirty="0"/>
                        <a:t>PSUM_FIRST3_GAS </a:t>
                      </a:r>
                    </a:p>
                    <a:p>
                      <a:r>
                        <a:rPr lang="en-US" dirty="0"/>
                        <a:t>PSUM_FIRST3_WATER PSUM_CURRENT_STATUS</a:t>
                      </a:r>
                    </a:p>
                  </a:txBody>
                  <a:tcPr/>
                </a:tc>
                <a:tc>
                  <a:txBody>
                    <a:bodyPr/>
                    <a:lstStyle/>
                    <a:p>
                      <a:pPr algn="r"/>
                      <a:r>
                        <a:rPr lang="en-US" dirty="0"/>
                        <a:t>865.6</a:t>
                      </a:r>
                    </a:p>
                    <a:p>
                      <a:pPr algn="r"/>
                      <a:r>
                        <a:rPr lang="en-US" dirty="0"/>
                        <a:t>758.4</a:t>
                      </a:r>
                    </a:p>
                    <a:p>
                      <a:pPr algn="r"/>
                      <a:r>
                        <a:rPr lang="en-US" dirty="0"/>
                        <a:t>808.8</a:t>
                      </a:r>
                    </a:p>
                    <a:p>
                      <a:pPr algn="r"/>
                      <a:r>
                        <a:rPr lang="en-US" dirty="0"/>
                        <a:t>501. 3</a:t>
                      </a:r>
                    </a:p>
                    <a:p>
                      <a:pPr algn="r"/>
                      <a:r>
                        <a:rPr lang="en-US" dirty="0"/>
                        <a:t>315.2</a:t>
                      </a:r>
                    </a:p>
                    <a:p>
                      <a:pPr algn="r"/>
                      <a:r>
                        <a:rPr lang="en-US" dirty="0"/>
                        <a:t>185.9</a:t>
                      </a:r>
                    </a:p>
                    <a:p>
                      <a:pPr algn="r"/>
                      <a:r>
                        <a:rPr lang="en-US" dirty="0"/>
                        <a:t>166.9</a:t>
                      </a:r>
                    </a:p>
                    <a:p>
                      <a:pPr algn="r"/>
                      <a:r>
                        <a:rPr lang="en-US" dirty="0"/>
                        <a:t>6.7</a:t>
                      </a:r>
                    </a:p>
                    <a:p>
                      <a:pPr algn="r"/>
                      <a:r>
                        <a:rPr lang="en-US" dirty="0"/>
                        <a:t>177.5</a:t>
                      </a:r>
                    </a:p>
                    <a:p>
                      <a:pPr algn="r"/>
                      <a:r>
                        <a:rPr lang="en-US" dirty="0"/>
                        <a:t>229.9</a:t>
                      </a:r>
                    </a:p>
                    <a:p>
                      <a:pPr algn="r"/>
                      <a:r>
                        <a:rPr lang="en-US" dirty="0"/>
                        <a:t>108.1</a:t>
                      </a:r>
                    </a:p>
                    <a:p>
                      <a:pPr algn="r"/>
                      <a:r>
                        <a:rPr lang="en-US" dirty="0"/>
                        <a:t>126.0</a:t>
                      </a:r>
                    </a:p>
                    <a:p>
                      <a:pPr algn="r"/>
                      <a:r>
                        <a:rPr lang="en-US" dirty="0"/>
                        <a:t>130.2</a:t>
                      </a:r>
                    </a:p>
                    <a:p>
                      <a:pPr algn="r"/>
                      <a:r>
                        <a:rPr lang="en-US" dirty="0"/>
                        <a:t>263. 8</a:t>
                      </a:r>
                    </a:p>
                  </a:txBody>
                  <a:tcPr/>
                </a:tc>
                <a:extLst>
                  <a:ext uri="{0D108BD9-81ED-4DB2-BD59-A6C34878D82A}">
                    <a16:rowId xmlns:a16="http://schemas.microsoft.com/office/drawing/2014/main" val="262297773"/>
                  </a:ext>
                </a:extLst>
              </a:tr>
            </a:tbl>
          </a:graphicData>
        </a:graphic>
      </p:graphicFrame>
      <p:sp>
        <p:nvSpPr>
          <p:cNvPr id="4" name="Footer Placeholder 3">
            <a:extLst>
              <a:ext uri="{FF2B5EF4-FFF2-40B4-BE49-F238E27FC236}">
                <a16:creationId xmlns:a16="http://schemas.microsoft.com/office/drawing/2014/main" id="{73D2C809-48D9-443F-82F6-F033C7433C1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34E45C7-3984-4AC1-8B32-0F861583CC2D}"/>
              </a:ext>
            </a:extLst>
          </p:cNvPr>
          <p:cNvSpPr>
            <a:spLocks noGrp="1"/>
          </p:cNvSpPr>
          <p:nvPr>
            <p:ph type="sldNum" sz="quarter" idx="12"/>
          </p:nvPr>
        </p:nvSpPr>
        <p:spPr/>
        <p:txBody>
          <a:bodyPr/>
          <a:lstStyle/>
          <a:p>
            <a:fld id="{6A2934AE-CAA2-7547-9AAD-CFCEE97C9303}" type="slidenum">
              <a:rPr lang="en-US" smtClean="0"/>
              <a:pPr/>
              <a:t>109</a:t>
            </a:fld>
            <a:endParaRPr lang="en-US"/>
          </a:p>
        </p:txBody>
      </p:sp>
      <p:sp>
        <p:nvSpPr>
          <p:cNvPr id="7" name="TextBox 6">
            <a:extLst>
              <a:ext uri="{FF2B5EF4-FFF2-40B4-BE49-F238E27FC236}">
                <a16:creationId xmlns:a16="http://schemas.microsoft.com/office/drawing/2014/main" id="{5D279958-9B5C-4E25-BDBB-EF10AAF633A5}"/>
              </a:ext>
            </a:extLst>
          </p:cNvPr>
          <p:cNvSpPr txBox="1"/>
          <p:nvPr/>
        </p:nvSpPr>
        <p:spPr>
          <a:xfrm>
            <a:off x="5542550" y="2454265"/>
            <a:ext cx="3493440" cy="2308324"/>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Unsurprisingly, the year and well location were the strongest drivers of variable op costs.</a:t>
            </a:r>
          </a:p>
          <a:p>
            <a:endParaRPr lang="en-US" dirty="0">
              <a:solidFill>
                <a:srgbClr val="FF0000"/>
              </a:solidFill>
              <a:latin typeface="Arial" panose="020B0604020202020204" pitchFamily="34" charset="0"/>
              <a:cs typeface="Arial" panose="020B0604020202020204" pitchFamily="34" charset="0"/>
            </a:endParaRPr>
          </a:p>
          <a:p>
            <a:r>
              <a:rPr lang="en-US" dirty="0">
                <a:solidFill>
                  <a:srgbClr val="FF0000"/>
                </a:solidFill>
                <a:latin typeface="Arial" panose="020B0604020202020204" pitchFamily="34" charset="0"/>
                <a:cs typeface="Arial" panose="020B0604020202020204" pitchFamily="34" charset="0"/>
              </a:rPr>
              <a:t>Other factors, such as well status (flowing gas, pumping gas, </a:t>
            </a:r>
            <a:r>
              <a:rPr lang="en-US" dirty="0" err="1">
                <a:solidFill>
                  <a:srgbClr val="FF0000"/>
                </a:solidFill>
                <a:latin typeface="Arial" panose="020B0604020202020204" pitchFamily="34" charset="0"/>
                <a:cs typeface="Arial" panose="020B0604020202020204" pitchFamily="34" charset="0"/>
              </a:rPr>
              <a:t>etc</a:t>
            </a:r>
            <a:r>
              <a:rPr lang="en-US" dirty="0">
                <a:solidFill>
                  <a:srgbClr val="FF0000"/>
                </a:solidFill>
                <a:latin typeface="Arial" panose="020B0604020202020204" pitchFamily="34" charset="0"/>
                <a:cs typeface="Arial" panose="020B0604020202020204" pitchFamily="34" charset="0"/>
              </a:rPr>
              <a:t>) also had an impact on variable op cost.</a:t>
            </a:r>
          </a:p>
        </p:txBody>
      </p:sp>
      <p:sp>
        <p:nvSpPr>
          <p:cNvPr id="8" name="Oval 7">
            <a:extLst>
              <a:ext uri="{FF2B5EF4-FFF2-40B4-BE49-F238E27FC236}">
                <a16:creationId xmlns:a16="http://schemas.microsoft.com/office/drawing/2014/main" id="{5BCD2983-2962-4CBF-9426-C7919AC07884}"/>
              </a:ext>
            </a:extLst>
          </p:cNvPr>
          <p:cNvSpPr/>
          <p:nvPr/>
        </p:nvSpPr>
        <p:spPr>
          <a:xfrm>
            <a:off x="4005681" y="1838708"/>
            <a:ext cx="1279328" cy="100296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2940932-A7F9-4D61-88E7-2299E63ACAE4}"/>
              </a:ext>
            </a:extLst>
          </p:cNvPr>
          <p:cNvSpPr/>
          <p:nvPr/>
        </p:nvSpPr>
        <p:spPr>
          <a:xfrm>
            <a:off x="4164037" y="5352757"/>
            <a:ext cx="962616" cy="703196"/>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8640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34BD8-7F0E-4090-82E5-BA766BAB2856}"/>
              </a:ext>
            </a:extLst>
          </p:cNvPr>
          <p:cNvSpPr>
            <a:spLocks noGrp="1"/>
          </p:cNvSpPr>
          <p:nvPr>
            <p:ph type="title"/>
          </p:nvPr>
        </p:nvSpPr>
        <p:spPr/>
        <p:txBody>
          <a:bodyPr/>
          <a:lstStyle/>
          <a:p>
            <a:r>
              <a:rPr lang="en-US" dirty="0"/>
              <a:t>Deterministic forecasts are Used for Commodity Prices</a:t>
            </a:r>
          </a:p>
        </p:txBody>
      </p:sp>
      <p:sp>
        <p:nvSpPr>
          <p:cNvPr id="3" name="Content Placeholder 2">
            <a:extLst>
              <a:ext uri="{FF2B5EF4-FFF2-40B4-BE49-F238E27FC236}">
                <a16:creationId xmlns:a16="http://schemas.microsoft.com/office/drawing/2014/main" id="{B0D16E47-2386-4CDC-BBDA-6195F9A36F12}"/>
              </a:ext>
            </a:extLst>
          </p:cNvPr>
          <p:cNvSpPr>
            <a:spLocks noGrp="1"/>
          </p:cNvSpPr>
          <p:nvPr>
            <p:ph idx="1"/>
          </p:nvPr>
        </p:nvSpPr>
        <p:spPr/>
        <p:txBody>
          <a:bodyPr/>
          <a:lstStyle/>
          <a:p>
            <a:r>
              <a:rPr lang="en-US" dirty="0"/>
              <a:t>Based on GLJ AECO price forecast and 1100btu/</a:t>
            </a:r>
            <a:r>
              <a:rPr lang="en-US" dirty="0" err="1"/>
              <a:t>scf</a:t>
            </a:r>
            <a:r>
              <a:rPr lang="en-US" dirty="0"/>
              <a:t> heating value</a:t>
            </a:r>
          </a:p>
          <a:p>
            <a:pPr marL="0" indent="0">
              <a:buNone/>
            </a:pPr>
            <a:endParaRPr lang="en-US" dirty="0"/>
          </a:p>
        </p:txBody>
      </p:sp>
      <p:sp>
        <p:nvSpPr>
          <p:cNvPr id="4" name="Footer Placeholder 3">
            <a:extLst>
              <a:ext uri="{FF2B5EF4-FFF2-40B4-BE49-F238E27FC236}">
                <a16:creationId xmlns:a16="http://schemas.microsoft.com/office/drawing/2014/main" id="{0139CB02-F7A8-458C-8208-6F20D472936C}"/>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F69A3DEF-F9CE-46B7-B023-B932CE4E68A9}"/>
              </a:ext>
            </a:extLst>
          </p:cNvPr>
          <p:cNvSpPr>
            <a:spLocks noGrp="1"/>
          </p:cNvSpPr>
          <p:nvPr>
            <p:ph type="sldNum" sz="quarter" idx="12"/>
          </p:nvPr>
        </p:nvSpPr>
        <p:spPr/>
        <p:txBody>
          <a:bodyPr/>
          <a:lstStyle/>
          <a:p>
            <a:fld id="{6A2934AE-CAA2-7547-9AAD-CFCEE97C9303}" type="slidenum">
              <a:rPr lang="en-US" smtClean="0"/>
              <a:pPr/>
              <a:t>11</a:t>
            </a:fld>
            <a:endParaRPr lang="en-US"/>
          </a:p>
        </p:txBody>
      </p:sp>
      <p:pic>
        <p:nvPicPr>
          <p:cNvPr id="6" name="Picture 5">
            <a:extLst>
              <a:ext uri="{FF2B5EF4-FFF2-40B4-BE49-F238E27FC236}">
                <a16:creationId xmlns:a16="http://schemas.microsoft.com/office/drawing/2014/main" id="{3887EE32-95B1-431F-A0F9-E26D204B7EF6}"/>
              </a:ext>
            </a:extLst>
          </p:cNvPr>
          <p:cNvPicPr>
            <a:picLocks noChangeAspect="1"/>
          </p:cNvPicPr>
          <p:nvPr/>
        </p:nvPicPr>
        <p:blipFill>
          <a:blip r:embed="rId2"/>
          <a:stretch>
            <a:fillRect/>
          </a:stretch>
        </p:blipFill>
        <p:spPr>
          <a:xfrm>
            <a:off x="588364" y="2157279"/>
            <a:ext cx="7967272" cy="4056144"/>
          </a:xfrm>
          <a:prstGeom prst="rect">
            <a:avLst/>
          </a:prstGeom>
        </p:spPr>
      </p:pic>
      <p:sp>
        <p:nvSpPr>
          <p:cNvPr id="7" name="TextBox 6">
            <a:extLst>
              <a:ext uri="{FF2B5EF4-FFF2-40B4-BE49-F238E27FC236}">
                <a16:creationId xmlns:a16="http://schemas.microsoft.com/office/drawing/2014/main" id="{B499CC71-4ED5-4F17-9EFC-A3D0580A310B}"/>
              </a:ext>
            </a:extLst>
          </p:cNvPr>
          <p:cNvSpPr txBox="1"/>
          <p:nvPr/>
        </p:nvSpPr>
        <p:spPr>
          <a:xfrm>
            <a:off x="4976734" y="4792068"/>
            <a:ext cx="700898" cy="369332"/>
          </a:xfrm>
          <a:prstGeom prst="rect">
            <a:avLst/>
          </a:prstGeom>
          <a:noFill/>
        </p:spPr>
        <p:txBody>
          <a:bodyPr wrap="none" rtlCol="0">
            <a:spAutoFit/>
          </a:bodyPr>
          <a:lstStyle/>
          <a:p>
            <a:r>
              <a:rPr lang="en-US" dirty="0"/>
              <a:t>AECO</a:t>
            </a:r>
          </a:p>
        </p:txBody>
      </p:sp>
      <p:sp>
        <p:nvSpPr>
          <p:cNvPr id="8" name="TextBox 7">
            <a:extLst>
              <a:ext uri="{FF2B5EF4-FFF2-40B4-BE49-F238E27FC236}">
                <a16:creationId xmlns:a16="http://schemas.microsoft.com/office/drawing/2014/main" id="{C1D444AC-BDD9-470B-9FAE-C12BA66E1B19}"/>
              </a:ext>
            </a:extLst>
          </p:cNvPr>
          <p:cNvSpPr txBox="1"/>
          <p:nvPr/>
        </p:nvSpPr>
        <p:spPr>
          <a:xfrm>
            <a:off x="4879298" y="4154690"/>
            <a:ext cx="1293752" cy="369332"/>
          </a:xfrm>
          <a:prstGeom prst="rect">
            <a:avLst/>
          </a:prstGeom>
          <a:noFill/>
        </p:spPr>
        <p:txBody>
          <a:bodyPr wrap="none" rtlCol="0">
            <a:spAutoFit/>
          </a:bodyPr>
          <a:lstStyle/>
          <a:p>
            <a:r>
              <a:rPr lang="en-US" dirty="0"/>
              <a:t>HENRY HUB</a:t>
            </a:r>
          </a:p>
        </p:txBody>
      </p:sp>
    </p:spTree>
    <p:extLst>
      <p:ext uri="{BB962C8B-B14F-4D97-AF65-F5344CB8AC3E}">
        <p14:creationId xmlns:p14="http://schemas.microsoft.com/office/powerpoint/2010/main" val="7317660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BF02B-F5BF-49F5-B8DE-CED98F12045F}"/>
              </a:ext>
            </a:extLst>
          </p:cNvPr>
          <p:cNvSpPr>
            <a:spLocks noGrp="1"/>
          </p:cNvSpPr>
          <p:nvPr>
            <p:ph type="title"/>
          </p:nvPr>
        </p:nvSpPr>
        <p:spPr/>
        <p:txBody>
          <a:bodyPr/>
          <a:lstStyle/>
          <a:p>
            <a:r>
              <a:rPr lang="en-US" dirty="0"/>
              <a:t>Testing the Op Cost Model</a:t>
            </a:r>
          </a:p>
        </p:txBody>
      </p:sp>
      <p:pic>
        <p:nvPicPr>
          <p:cNvPr id="7" name="Content Placeholder 6">
            <a:extLst>
              <a:ext uri="{FF2B5EF4-FFF2-40B4-BE49-F238E27FC236}">
                <a16:creationId xmlns:a16="http://schemas.microsoft.com/office/drawing/2014/main" id="{AAED5AFB-88D0-48A7-BC36-5679054CF86F}"/>
              </a:ext>
            </a:extLst>
          </p:cNvPr>
          <p:cNvPicPr>
            <a:picLocks noGrp="1" noChangeAspect="1"/>
          </p:cNvPicPr>
          <p:nvPr>
            <p:ph idx="1"/>
          </p:nvPr>
        </p:nvPicPr>
        <p:blipFill>
          <a:blip r:embed="rId2"/>
          <a:stretch>
            <a:fillRect/>
          </a:stretch>
        </p:blipFill>
        <p:spPr>
          <a:xfrm>
            <a:off x="1870604" y="1282700"/>
            <a:ext cx="5418666" cy="5080000"/>
          </a:xfrm>
        </p:spPr>
      </p:pic>
      <p:sp>
        <p:nvSpPr>
          <p:cNvPr id="4" name="Footer Placeholder 3">
            <a:extLst>
              <a:ext uri="{FF2B5EF4-FFF2-40B4-BE49-F238E27FC236}">
                <a16:creationId xmlns:a16="http://schemas.microsoft.com/office/drawing/2014/main" id="{F9C202F8-1E88-455D-A6C3-693A651FF609}"/>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A9ED9BD4-D3B1-47B5-9B6E-90D896857CB9}"/>
              </a:ext>
            </a:extLst>
          </p:cNvPr>
          <p:cNvSpPr>
            <a:spLocks noGrp="1"/>
          </p:cNvSpPr>
          <p:nvPr>
            <p:ph type="sldNum" sz="quarter" idx="12"/>
          </p:nvPr>
        </p:nvSpPr>
        <p:spPr/>
        <p:txBody>
          <a:bodyPr/>
          <a:lstStyle/>
          <a:p>
            <a:fld id="{6A2934AE-CAA2-7547-9AAD-CFCEE97C9303}" type="slidenum">
              <a:rPr lang="en-US" smtClean="0"/>
              <a:pPr/>
              <a:t>110</a:t>
            </a:fld>
            <a:endParaRPr lang="en-US"/>
          </a:p>
        </p:txBody>
      </p:sp>
      <p:sp>
        <p:nvSpPr>
          <p:cNvPr id="8" name="TextBox 7">
            <a:extLst>
              <a:ext uri="{FF2B5EF4-FFF2-40B4-BE49-F238E27FC236}">
                <a16:creationId xmlns:a16="http://schemas.microsoft.com/office/drawing/2014/main" id="{39323C37-4D57-4886-A929-C74E860C423C}"/>
              </a:ext>
            </a:extLst>
          </p:cNvPr>
          <p:cNvSpPr txBox="1"/>
          <p:nvPr/>
        </p:nvSpPr>
        <p:spPr>
          <a:xfrm>
            <a:off x="5542550" y="1942594"/>
            <a:ext cx="3493440" cy="2308324"/>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 op cost model was tested by splitting the data into training and test sets.  The model was fit using the training set then used to predict costs on the test set.  Predictions were compared to actual costs.  Reasonable matches were observed.</a:t>
            </a:r>
          </a:p>
        </p:txBody>
      </p:sp>
    </p:spTree>
    <p:extLst>
      <p:ext uri="{BB962C8B-B14F-4D97-AF65-F5344CB8AC3E}">
        <p14:creationId xmlns:p14="http://schemas.microsoft.com/office/powerpoint/2010/main" val="36700958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34ED1-5AE4-4657-9E15-E1958519653C}"/>
              </a:ext>
            </a:extLst>
          </p:cNvPr>
          <p:cNvSpPr>
            <a:spLocks noGrp="1"/>
          </p:cNvSpPr>
          <p:nvPr>
            <p:ph type="title"/>
          </p:nvPr>
        </p:nvSpPr>
        <p:spPr/>
        <p:txBody>
          <a:bodyPr/>
          <a:lstStyle/>
          <a:p>
            <a:r>
              <a:rPr lang="en-US" dirty="0"/>
              <a:t>Variable Op Cost Distribution</a:t>
            </a:r>
          </a:p>
        </p:txBody>
      </p:sp>
      <p:sp>
        <p:nvSpPr>
          <p:cNvPr id="4" name="Footer Placeholder 3">
            <a:extLst>
              <a:ext uri="{FF2B5EF4-FFF2-40B4-BE49-F238E27FC236}">
                <a16:creationId xmlns:a16="http://schemas.microsoft.com/office/drawing/2014/main" id="{E4AEF116-0B1E-4004-BBE9-34A691F57F56}"/>
              </a:ext>
            </a:extLst>
          </p:cNvPr>
          <p:cNvSpPr>
            <a:spLocks noGrp="1"/>
          </p:cNvSpPr>
          <p:nvPr>
            <p:ph type="ftr" sz="quarter" idx="11"/>
          </p:nvPr>
        </p:nvSpPr>
        <p:spPr>
          <a:xfrm>
            <a:off x="3124200"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672E9943-0809-4E1A-BFE0-6EAFBACB05D1}"/>
              </a:ext>
            </a:extLst>
          </p:cNvPr>
          <p:cNvSpPr>
            <a:spLocks noGrp="1"/>
          </p:cNvSpPr>
          <p:nvPr>
            <p:ph type="sldNum" sz="quarter" idx="12"/>
          </p:nvPr>
        </p:nvSpPr>
        <p:spPr>
          <a:xfrm>
            <a:off x="6553200" y="6529291"/>
            <a:ext cx="2355886" cy="192184"/>
          </a:xfrm>
        </p:spPr>
        <p:txBody>
          <a:bodyPr/>
          <a:lstStyle/>
          <a:p>
            <a:fld id="{6A2934AE-CAA2-7547-9AAD-CFCEE97C9303}" type="slidenum">
              <a:rPr lang="en-US" smtClean="0"/>
              <a:pPr/>
              <a:t>111</a:t>
            </a:fld>
            <a:endParaRPr lang="en-US"/>
          </a:p>
        </p:txBody>
      </p:sp>
      <p:pic>
        <p:nvPicPr>
          <p:cNvPr id="11" name="Content Placeholder 10">
            <a:extLst>
              <a:ext uri="{FF2B5EF4-FFF2-40B4-BE49-F238E27FC236}">
                <a16:creationId xmlns:a16="http://schemas.microsoft.com/office/drawing/2014/main" id="{51B18C18-F1DE-41BF-957C-7A6A7D2B8E4B}"/>
              </a:ext>
            </a:extLst>
          </p:cNvPr>
          <p:cNvPicPr>
            <a:picLocks noGrp="1" noChangeAspect="1"/>
          </p:cNvPicPr>
          <p:nvPr>
            <p:ph idx="1"/>
          </p:nvPr>
        </p:nvPicPr>
        <p:blipFill>
          <a:blip r:embed="rId2"/>
          <a:stretch>
            <a:fillRect/>
          </a:stretch>
        </p:blipFill>
        <p:spPr>
          <a:xfrm>
            <a:off x="4494909" y="1384682"/>
            <a:ext cx="3921875" cy="3676758"/>
          </a:xfrm>
        </p:spPr>
      </p:pic>
      <p:pic>
        <p:nvPicPr>
          <p:cNvPr id="13" name="Picture 12">
            <a:extLst>
              <a:ext uri="{FF2B5EF4-FFF2-40B4-BE49-F238E27FC236}">
                <a16:creationId xmlns:a16="http://schemas.microsoft.com/office/drawing/2014/main" id="{875F836C-45BE-4972-9549-883F168FA601}"/>
              </a:ext>
            </a:extLst>
          </p:cNvPr>
          <p:cNvPicPr>
            <a:picLocks noChangeAspect="1"/>
          </p:cNvPicPr>
          <p:nvPr/>
        </p:nvPicPr>
        <p:blipFill>
          <a:blip r:embed="rId3"/>
          <a:stretch>
            <a:fillRect/>
          </a:stretch>
        </p:blipFill>
        <p:spPr>
          <a:xfrm>
            <a:off x="573034" y="1384682"/>
            <a:ext cx="3921875" cy="3676758"/>
          </a:xfrm>
          <a:prstGeom prst="rect">
            <a:avLst/>
          </a:prstGeom>
        </p:spPr>
      </p:pic>
      <p:sp>
        <p:nvSpPr>
          <p:cNvPr id="14" name="TextBox 13">
            <a:extLst>
              <a:ext uri="{FF2B5EF4-FFF2-40B4-BE49-F238E27FC236}">
                <a16:creationId xmlns:a16="http://schemas.microsoft.com/office/drawing/2014/main" id="{DB53B467-DAB1-4503-A208-F010DD3AEDB0}"/>
              </a:ext>
            </a:extLst>
          </p:cNvPr>
          <p:cNvSpPr txBox="1"/>
          <p:nvPr/>
        </p:nvSpPr>
        <p:spPr>
          <a:xfrm>
            <a:off x="879231" y="5061439"/>
            <a:ext cx="7012743"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Montney gas variable costs appear to have settled in their 10 year band.  There is some evidence that liquid variable costs are dropping.  But this analysis isn’t weighted by production.</a:t>
            </a:r>
          </a:p>
        </p:txBody>
      </p:sp>
    </p:spTree>
    <p:extLst>
      <p:ext uri="{BB962C8B-B14F-4D97-AF65-F5344CB8AC3E}">
        <p14:creationId xmlns:p14="http://schemas.microsoft.com/office/powerpoint/2010/main" val="3680536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541D2-1753-4F59-B5C5-66D3C1BA8D95}"/>
              </a:ext>
            </a:extLst>
          </p:cNvPr>
          <p:cNvSpPr>
            <a:spLocks noGrp="1"/>
          </p:cNvSpPr>
          <p:nvPr>
            <p:ph type="title"/>
          </p:nvPr>
        </p:nvSpPr>
        <p:spPr/>
        <p:txBody>
          <a:bodyPr/>
          <a:lstStyle/>
          <a:p>
            <a:r>
              <a:rPr lang="en-US" dirty="0"/>
              <a:t>Type Curves:</a:t>
            </a:r>
            <a:br>
              <a:rPr lang="en-US" dirty="0"/>
            </a:br>
            <a:r>
              <a:rPr lang="en-US" dirty="0"/>
              <a:t>Three Slide Summary</a:t>
            </a:r>
          </a:p>
        </p:txBody>
      </p:sp>
      <p:sp>
        <p:nvSpPr>
          <p:cNvPr id="3" name="Text Placeholder 2">
            <a:extLst>
              <a:ext uri="{FF2B5EF4-FFF2-40B4-BE49-F238E27FC236}">
                <a16:creationId xmlns:a16="http://schemas.microsoft.com/office/drawing/2014/main" id="{5EAB8D59-2128-4571-AFA0-2C053DAFEB9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9A4DFE94-041D-45FA-8674-48489E466893}"/>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FC3900A-BAB0-49E0-B086-56EE83EA6B89}"/>
              </a:ext>
            </a:extLst>
          </p:cNvPr>
          <p:cNvSpPr>
            <a:spLocks noGrp="1"/>
          </p:cNvSpPr>
          <p:nvPr>
            <p:ph type="sldNum" sz="quarter" idx="12"/>
          </p:nvPr>
        </p:nvSpPr>
        <p:spPr/>
        <p:txBody>
          <a:bodyPr/>
          <a:lstStyle/>
          <a:p>
            <a:fld id="{6A2934AE-CAA2-7547-9AAD-CFCEE97C9303}" type="slidenum">
              <a:rPr lang="en-US" smtClean="0"/>
              <a:pPr/>
              <a:t>112</a:t>
            </a:fld>
            <a:endParaRPr lang="en-US"/>
          </a:p>
        </p:txBody>
      </p:sp>
    </p:spTree>
    <p:extLst>
      <p:ext uri="{BB962C8B-B14F-4D97-AF65-F5344CB8AC3E}">
        <p14:creationId xmlns:p14="http://schemas.microsoft.com/office/powerpoint/2010/main" val="30944898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Production Forecast:</a:t>
            </a:r>
            <a:br>
              <a:rPr lang="en-US" dirty="0"/>
            </a:br>
            <a:r>
              <a:rPr lang="en-US" dirty="0"/>
              <a:t>The Short Version</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113</a:t>
            </a:fld>
            <a:endParaRPr lang="en-US"/>
          </a:p>
        </p:txBody>
      </p:sp>
      <p:sp>
        <p:nvSpPr>
          <p:cNvPr id="6" name="Content Placeholder 2"/>
          <p:cNvSpPr txBox="1">
            <a:spLocks/>
          </p:cNvSpPr>
          <p:nvPr/>
        </p:nvSpPr>
        <p:spPr>
          <a:xfrm>
            <a:off x="250147" y="1282767"/>
            <a:ext cx="8658939" cy="5079764"/>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This complex production behavior is approximated by the use of a two stage </a:t>
            </a:r>
            <a:r>
              <a:rPr kumimoji="0" lang="en-US" sz="2400" b="0" i="0" u="none" strike="noStrike" kern="1200" cap="none" spc="0" normalizeH="0" baseline="0" noProof="0" dirty="0" err="1">
                <a:ln>
                  <a:noFill/>
                </a:ln>
                <a:solidFill>
                  <a:schemeClr val="accent3"/>
                </a:solidFill>
                <a:effectLst/>
                <a:uLnTx/>
                <a:uFillTx/>
                <a:latin typeface="Arial"/>
                <a:ea typeface="+mn-ea"/>
                <a:cs typeface="Arial"/>
              </a:rPr>
              <a:t>Arps</a:t>
            </a:r>
            <a:r>
              <a:rPr kumimoji="0" lang="en-US" sz="2400" b="0" i="0" u="none" strike="noStrike" kern="1200" cap="none" spc="0" normalizeH="0" baseline="0" noProof="0" dirty="0">
                <a:ln>
                  <a:noFill/>
                </a:ln>
                <a:solidFill>
                  <a:schemeClr val="accent3"/>
                </a:solidFill>
                <a:effectLst/>
                <a:uLnTx/>
                <a:uFillTx/>
                <a:latin typeface="Arial"/>
                <a:ea typeface="+mn-ea"/>
                <a:cs typeface="Arial"/>
              </a:rPr>
              <a:t>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one is a super-harmonic decline with an “n” exponent that is commonly set equal to 1.4</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None/>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two is an exponential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We continuously examine the validity of this model</a:t>
            </a:r>
          </a:p>
        </p:txBody>
      </p:sp>
      <p:graphicFrame>
        <p:nvGraphicFramePr>
          <p:cNvPr id="1026" name="Object 2"/>
          <p:cNvGraphicFramePr>
            <a:graphicFrameLocks noChangeAspect="1"/>
          </p:cNvGraphicFramePr>
          <p:nvPr/>
        </p:nvGraphicFramePr>
        <p:xfrm>
          <a:off x="3946525" y="2985025"/>
          <a:ext cx="914400" cy="673100"/>
        </p:xfrm>
        <a:graphic>
          <a:graphicData uri="http://schemas.openxmlformats.org/presentationml/2006/ole">
            <mc:AlternateContent xmlns:mc="http://schemas.openxmlformats.org/markup-compatibility/2006">
              <mc:Choice xmlns:v="urn:schemas-microsoft-com:vml" Requires="v">
                <p:oleObj spid="_x0000_s3102" name="Equation" r:id="rId3" imgW="914400" imgH="672840" progId="Equation.3">
                  <p:embed/>
                </p:oleObj>
              </mc:Choice>
              <mc:Fallback>
                <p:oleObj name="Equation" r:id="rId3" imgW="914400" imgH="672840"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525" y="2985025"/>
                        <a:ext cx="9144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4022725" y="4297363"/>
          <a:ext cx="762000" cy="647700"/>
        </p:xfrm>
        <a:graphic>
          <a:graphicData uri="http://schemas.openxmlformats.org/presentationml/2006/ole">
            <mc:AlternateContent xmlns:mc="http://schemas.openxmlformats.org/markup-compatibility/2006">
              <mc:Choice xmlns:v="urn:schemas-microsoft-com:vml" Requires="v">
                <p:oleObj spid="_x0000_s3103" name="Equation" r:id="rId5" imgW="761760" imgH="647640" progId="Equation.3">
                  <p:embed/>
                </p:oleObj>
              </mc:Choice>
              <mc:Fallback>
                <p:oleObj name="Equation" r:id="rId5" imgW="761760" imgH="647640" progId="Equation.3">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725" y="4297363"/>
                        <a:ext cx="7620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5298081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100" dirty="0"/>
              <a:t>Montney Wells in NE British Columbia</a:t>
            </a:r>
            <a:br>
              <a:rPr lang="en-US" sz="2100" dirty="0"/>
            </a:br>
            <a:r>
              <a:rPr lang="en-US" sz="2100" dirty="0"/>
              <a:t>(Decline At 1,2,3,5,10 Years of Production)</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114</a:t>
            </a:fld>
            <a:endParaRPr lang="en-US"/>
          </a:p>
        </p:txBody>
      </p:sp>
      <p:pic>
        <p:nvPicPr>
          <p:cNvPr id="6" name="Picture 5">
            <a:extLst>
              <a:ext uri="{FF2B5EF4-FFF2-40B4-BE49-F238E27FC236}">
                <a16:creationId xmlns:a16="http://schemas.microsoft.com/office/drawing/2014/main" id="{88D7F500-AA03-4B83-82AF-2E1DD291FA26}"/>
              </a:ext>
            </a:extLst>
          </p:cNvPr>
          <p:cNvPicPr>
            <a:picLocks noChangeAspect="1"/>
          </p:cNvPicPr>
          <p:nvPr/>
        </p:nvPicPr>
        <p:blipFill rotWithShape="1">
          <a:blip r:embed="rId2"/>
          <a:srcRect t="12782" r="1041" b="2150"/>
          <a:stretch/>
        </p:blipFill>
        <p:spPr>
          <a:xfrm>
            <a:off x="969272" y="1282769"/>
            <a:ext cx="7205456" cy="5079762"/>
          </a:xfrm>
          <a:prstGeom prst="rect">
            <a:avLst/>
          </a:prstGeom>
        </p:spPr>
      </p:pic>
      <p:sp>
        <p:nvSpPr>
          <p:cNvPr id="8" name="TextBox 7">
            <a:extLst>
              <a:ext uri="{FF2B5EF4-FFF2-40B4-BE49-F238E27FC236}">
                <a16:creationId xmlns:a16="http://schemas.microsoft.com/office/drawing/2014/main" id="{769FF126-9A8D-431A-B695-867F74FAC92C}"/>
              </a:ext>
            </a:extLst>
          </p:cNvPr>
          <p:cNvSpPr txBox="1">
            <a:spLocks noChangeArrowheads="1"/>
          </p:cNvSpPr>
          <p:nvPr/>
        </p:nvSpPr>
        <p:spPr bwMode="auto">
          <a:xfrm>
            <a:off x="1902133" y="3361234"/>
            <a:ext cx="1755467" cy="1323439"/>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The P50 decline rate for Montney wells at year 10 is approximately 8%/year</a:t>
            </a:r>
          </a:p>
        </p:txBody>
      </p:sp>
      <p:cxnSp>
        <p:nvCxnSpPr>
          <p:cNvPr id="9" name="Straight Connector 4">
            <a:extLst>
              <a:ext uri="{FF2B5EF4-FFF2-40B4-BE49-F238E27FC236}">
                <a16:creationId xmlns:a16="http://schemas.microsoft.com/office/drawing/2014/main" id="{0DE2CEB8-9E80-435C-88F5-09C35A3C67AF}"/>
              </a:ext>
            </a:extLst>
          </p:cNvPr>
          <p:cNvCxnSpPr>
            <a:cxnSpLocks noChangeShapeType="1"/>
          </p:cNvCxnSpPr>
          <p:nvPr/>
        </p:nvCxnSpPr>
        <p:spPr bwMode="auto">
          <a:xfrm>
            <a:off x="3716593" y="2109020"/>
            <a:ext cx="0" cy="4026309"/>
          </a:xfrm>
          <a:prstGeom prst="line">
            <a:avLst/>
          </a:prstGeom>
          <a:noFill/>
          <a:ln w="19050" algn="ctr">
            <a:solidFill>
              <a:srgbClr val="FF0000"/>
            </a:solidFill>
            <a:round/>
            <a:headEnd/>
            <a:tailEnd/>
          </a:ln>
        </p:spPr>
      </p:cxnSp>
      <p:cxnSp>
        <p:nvCxnSpPr>
          <p:cNvPr id="12" name="Straight Connector 4">
            <a:extLst>
              <a:ext uri="{FF2B5EF4-FFF2-40B4-BE49-F238E27FC236}">
                <a16:creationId xmlns:a16="http://schemas.microsoft.com/office/drawing/2014/main" id="{4F127284-BA12-41FE-920D-D7C756F2E891}"/>
              </a:ext>
            </a:extLst>
          </p:cNvPr>
          <p:cNvCxnSpPr>
            <a:cxnSpLocks noChangeShapeType="1"/>
          </p:cNvCxnSpPr>
          <p:nvPr/>
        </p:nvCxnSpPr>
        <p:spPr bwMode="auto">
          <a:xfrm flipH="1">
            <a:off x="1433052" y="3361234"/>
            <a:ext cx="3701845" cy="0"/>
          </a:xfrm>
          <a:prstGeom prst="line">
            <a:avLst/>
          </a:prstGeom>
          <a:noFill/>
          <a:ln w="19050" algn="ctr">
            <a:solidFill>
              <a:srgbClr val="FF0000"/>
            </a:solidFill>
            <a:round/>
            <a:headEnd/>
            <a:tailEnd/>
          </a:ln>
        </p:spPr>
      </p:cxnSp>
      <p:sp>
        <p:nvSpPr>
          <p:cNvPr id="17" name="Oval 4">
            <a:extLst>
              <a:ext uri="{FF2B5EF4-FFF2-40B4-BE49-F238E27FC236}">
                <a16:creationId xmlns:a16="http://schemas.microsoft.com/office/drawing/2014/main" id="{8449A1EE-7277-49C1-96D7-30838199B845}"/>
              </a:ext>
            </a:extLst>
          </p:cNvPr>
          <p:cNvSpPr>
            <a:spLocks noChangeArrowheads="1"/>
          </p:cNvSpPr>
          <p:nvPr/>
        </p:nvSpPr>
        <p:spPr bwMode="auto">
          <a:xfrm rot="-3370417">
            <a:off x="3551493" y="5245694"/>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3333059423"/>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well (a-B010-J/094-B-09)</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115</a:t>
            </a:fld>
            <a:endParaRPr lang="en-US"/>
          </a:p>
        </p:txBody>
      </p:sp>
      <p:pic>
        <p:nvPicPr>
          <p:cNvPr id="6" name="Picture 2"/>
          <p:cNvPicPr>
            <a:picLocks noChangeAspect="1" noChangeArrowheads="1"/>
          </p:cNvPicPr>
          <p:nvPr/>
        </p:nvPicPr>
        <p:blipFill>
          <a:blip r:embed="rId2" cstate="print"/>
          <a:srcRect l="20664" t="12800" r="2490" b="15600"/>
          <a:stretch>
            <a:fillRect/>
          </a:stretch>
        </p:blipFill>
        <p:spPr bwMode="auto">
          <a:xfrm>
            <a:off x="1044014" y="1727149"/>
            <a:ext cx="7055972" cy="4091940"/>
          </a:xfrm>
          <a:prstGeom prst="rect">
            <a:avLst/>
          </a:prstGeom>
          <a:noFill/>
          <a:ln w="9525">
            <a:noFill/>
            <a:miter lim="800000"/>
            <a:headEnd/>
            <a:tailEnd/>
          </a:ln>
        </p:spPr>
      </p:pic>
      <p:pic>
        <p:nvPicPr>
          <p:cNvPr id="3" name="Picture 2">
            <a:extLst>
              <a:ext uri="{FF2B5EF4-FFF2-40B4-BE49-F238E27FC236}">
                <a16:creationId xmlns:a16="http://schemas.microsoft.com/office/drawing/2014/main" id="{1A28CDF4-7247-48D0-9346-636ADAA7F1CF}"/>
              </a:ext>
            </a:extLst>
          </p:cNvPr>
          <p:cNvPicPr>
            <a:picLocks noChangeAspect="1"/>
          </p:cNvPicPr>
          <p:nvPr/>
        </p:nvPicPr>
        <p:blipFill rotWithShape="1">
          <a:blip r:embed="rId3"/>
          <a:srcRect r="990"/>
          <a:stretch/>
        </p:blipFill>
        <p:spPr>
          <a:xfrm>
            <a:off x="1101884" y="1419283"/>
            <a:ext cx="6940233" cy="4477097"/>
          </a:xfrm>
          <a:prstGeom prst="rect">
            <a:avLst/>
          </a:prstGeom>
        </p:spPr>
      </p:pic>
      <p:sp>
        <p:nvSpPr>
          <p:cNvPr id="7" name="TextBox 6">
            <a:extLst>
              <a:ext uri="{FF2B5EF4-FFF2-40B4-BE49-F238E27FC236}">
                <a16:creationId xmlns:a16="http://schemas.microsoft.com/office/drawing/2014/main" id="{56546E06-EA41-46E1-859B-69FDA066DB0C}"/>
              </a:ext>
            </a:extLst>
          </p:cNvPr>
          <p:cNvSpPr txBox="1"/>
          <p:nvPr/>
        </p:nvSpPr>
        <p:spPr>
          <a:xfrm>
            <a:off x="4291780" y="3021831"/>
            <a:ext cx="2396613" cy="1200329"/>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Results appear to be stable, especially if there is more than 18 months of production.</a:t>
            </a:r>
          </a:p>
        </p:txBody>
      </p:sp>
    </p:spTree>
    <p:extLst>
      <p:ext uri="{BB962C8B-B14F-4D97-AF65-F5344CB8AC3E}">
        <p14:creationId xmlns:p14="http://schemas.microsoft.com/office/powerpoint/2010/main" val="132730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0FC1D-CAFD-449C-B7AA-42E4CB6C3C44}"/>
              </a:ext>
            </a:extLst>
          </p:cNvPr>
          <p:cNvSpPr>
            <a:spLocks noGrp="1"/>
          </p:cNvSpPr>
          <p:nvPr>
            <p:ph type="title"/>
          </p:nvPr>
        </p:nvSpPr>
        <p:spPr/>
        <p:txBody>
          <a:bodyPr/>
          <a:lstStyle/>
          <a:p>
            <a:r>
              <a:rPr lang="en-US" dirty="0"/>
              <a:t>Type Curves:</a:t>
            </a:r>
            <a:br>
              <a:rPr lang="en-US" dirty="0"/>
            </a:br>
            <a:r>
              <a:rPr lang="en-US" dirty="0"/>
              <a:t>Theory and Development</a:t>
            </a:r>
          </a:p>
        </p:txBody>
      </p:sp>
      <p:sp>
        <p:nvSpPr>
          <p:cNvPr id="3" name="Text Placeholder 2">
            <a:extLst>
              <a:ext uri="{FF2B5EF4-FFF2-40B4-BE49-F238E27FC236}">
                <a16:creationId xmlns:a16="http://schemas.microsoft.com/office/drawing/2014/main" id="{8CCD67D3-4A97-4B6E-9957-73C0C4DEEF1E}"/>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7D395F3D-A534-4ABC-B9E6-0136E245216A}"/>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E0DE253-B21C-444B-A342-7724620FE690}"/>
              </a:ext>
            </a:extLst>
          </p:cNvPr>
          <p:cNvSpPr>
            <a:spLocks noGrp="1"/>
          </p:cNvSpPr>
          <p:nvPr>
            <p:ph type="sldNum" sz="quarter" idx="12"/>
          </p:nvPr>
        </p:nvSpPr>
        <p:spPr/>
        <p:txBody>
          <a:bodyPr/>
          <a:lstStyle/>
          <a:p>
            <a:fld id="{6A2934AE-CAA2-7547-9AAD-CFCEE97C9303}" type="slidenum">
              <a:rPr lang="en-US" smtClean="0"/>
              <a:pPr/>
              <a:t>116</a:t>
            </a:fld>
            <a:endParaRPr lang="en-US"/>
          </a:p>
        </p:txBody>
      </p:sp>
    </p:spTree>
    <p:extLst>
      <p:ext uri="{BB962C8B-B14F-4D97-AF65-F5344CB8AC3E}">
        <p14:creationId xmlns:p14="http://schemas.microsoft.com/office/powerpoint/2010/main" val="261724144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Montney Gas in NE British Columbia</a:t>
            </a:r>
            <a:br>
              <a:rPr lang="en-US" sz="2400" dirty="0"/>
            </a:br>
            <a:r>
              <a:rPr lang="en-US" sz="2400" dirty="0"/>
              <a:t>(Pseudo-</a:t>
            </a:r>
            <a:r>
              <a:rPr lang="en-US" sz="2400" dirty="0" err="1"/>
              <a:t>Blasingame</a:t>
            </a:r>
            <a:r>
              <a:rPr lang="en-US" sz="2400" dirty="0"/>
              <a:t> Plot) </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117</a:t>
            </a:fld>
            <a:endParaRPr lang="en-US"/>
          </a:p>
        </p:txBody>
      </p:sp>
      <p:sp>
        <p:nvSpPr>
          <p:cNvPr id="6" name="TextBox 5"/>
          <p:cNvSpPr txBox="1"/>
          <p:nvPr/>
        </p:nvSpPr>
        <p:spPr>
          <a:xfrm>
            <a:off x="5808689" y="1938631"/>
            <a:ext cx="3100398" cy="1169551"/>
          </a:xfrm>
          <a:prstGeom prst="rect">
            <a:avLst/>
          </a:prstGeom>
          <a:noFill/>
        </p:spPr>
        <p:txBody>
          <a:bodyPr wrap="square" rtlCol="0">
            <a:spAutoFit/>
          </a:bodyPr>
          <a:lstStyle/>
          <a:p>
            <a:r>
              <a:rPr lang="en-US" sz="1400" dirty="0">
                <a:latin typeface="Arial" pitchFamily="34" charset="0"/>
                <a:cs typeface="Arial" pitchFamily="34" charset="0"/>
              </a:rPr>
              <a:t>Flow regime identification:</a:t>
            </a:r>
          </a:p>
          <a:p>
            <a:r>
              <a:rPr lang="en-US" sz="1400" dirty="0">
                <a:latin typeface="Arial" pitchFamily="34" charset="0"/>
                <a:cs typeface="Arial" pitchFamily="34" charset="0"/>
              </a:rPr>
              <a:t>Green = quarter slope (bi-linear flow)</a:t>
            </a:r>
          </a:p>
          <a:p>
            <a:r>
              <a:rPr lang="en-US" sz="1400" dirty="0">
                <a:latin typeface="Arial" pitchFamily="34" charset="0"/>
                <a:cs typeface="Arial" pitchFamily="34" charset="0"/>
              </a:rPr>
              <a:t>Red= ½ slope (linear flow)</a:t>
            </a:r>
          </a:p>
          <a:p>
            <a:r>
              <a:rPr lang="en-US" sz="1400" dirty="0">
                <a:latin typeface="Arial" pitchFamily="34" charset="0"/>
                <a:cs typeface="Arial" pitchFamily="34" charset="0"/>
              </a:rPr>
              <a:t>Black = Unit slope</a:t>
            </a:r>
          </a:p>
          <a:p>
            <a:endParaRPr lang="en-US" sz="1400" dirty="0">
              <a:latin typeface="Arial" pitchFamily="34" charset="0"/>
              <a:cs typeface="Arial" pitchFamily="34" charset="0"/>
            </a:endParaRPr>
          </a:p>
        </p:txBody>
      </p:sp>
      <p:grpSp>
        <p:nvGrpSpPr>
          <p:cNvPr id="7" name="Group 25"/>
          <p:cNvGrpSpPr/>
          <p:nvPr/>
        </p:nvGrpSpPr>
        <p:grpSpPr>
          <a:xfrm>
            <a:off x="250147" y="1938631"/>
            <a:ext cx="5558541" cy="3540361"/>
            <a:chOff x="1523999" y="1185423"/>
            <a:chExt cx="5558541" cy="3859205"/>
          </a:xfrm>
        </p:grpSpPr>
        <p:pic>
          <p:nvPicPr>
            <p:cNvPr id="8" name="Picture 2"/>
            <p:cNvPicPr>
              <a:picLocks noChangeAspect="1" noChangeArrowheads="1"/>
            </p:cNvPicPr>
            <p:nvPr/>
          </p:nvPicPr>
          <p:blipFill rotWithShape="1">
            <a:blip r:embed="rId2" cstate="print"/>
            <a:srcRect l="10149" t="2936" r="1889"/>
            <a:stretch/>
          </p:blipFill>
          <p:spPr bwMode="auto">
            <a:xfrm rot="5400000">
              <a:off x="2373667" y="335755"/>
              <a:ext cx="3859205" cy="5558541"/>
            </a:xfrm>
            <a:prstGeom prst="rect">
              <a:avLst/>
            </a:prstGeom>
            <a:noFill/>
            <a:ln w="9525">
              <a:solidFill>
                <a:schemeClr val="tx1"/>
              </a:solidFill>
              <a:miter lim="800000"/>
              <a:headEnd/>
              <a:tailEnd/>
            </a:ln>
          </p:spPr>
        </p:pic>
        <p:sp>
          <p:nvSpPr>
            <p:cNvPr id="9" name="Flowchart: Sort 8"/>
            <p:cNvSpPr/>
            <p:nvPr/>
          </p:nvSpPr>
          <p:spPr bwMode="auto">
            <a:xfrm>
              <a:off x="2571003" y="1702947"/>
              <a:ext cx="225754" cy="1566279"/>
            </a:xfrm>
            <a:prstGeom prst="flowChartSor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nvGrpSpPr>
            <p:cNvPr id="10" name="Group 14"/>
            <p:cNvGrpSpPr/>
            <p:nvPr/>
          </p:nvGrpSpPr>
          <p:grpSpPr>
            <a:xfrm>
              <a:off x="1990439" y="1970841"/>
              <a:ext cx="1388880" cy="1037658"/>
              <a:chOff x="7519220" y="3986982"/>
              <a:chExt cx="1391265" cy="1042217"/>
            </a:xfrm>
            <a:solidFill>
              <a:srgbClr val="FF0000"/>
            </a:solidFill>
          </p:grpSpPr>
          <p:grpSp>
            <p:nvGrpSpPr>
              <p:cNvPr id="24" name="Group 10"/>
              <p:cNvGrpSpPr/>
              <p:nvPr/>
            </p:nvGrpSpPr>
            <p:grpSpPr>
              <a:xfrm>
                <a:off x="7519220" y="3986982"/>
                <a:ext cx="1391265" cy="368708"/>
                <a:chOff x="7502013" y="3986982"/>
                <a:chExt cx="1391265" cy="368708"/>
              </a:xfrm>
              <a:grpFill/>
            </p:grpSpPr>
            <p:sp>
              <p:nvSpPr>
                <p:cNvPr id="28" name="Right Arrow 4"/>
                <p:cNvSpPr/>
                <p:nvPr/>
              </p:nvSpPr>
              <p:spPr bwMode="auto">
                <a:xfrm>
                  <a:off x="7502013" y="3991897"/>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29" name="Right Arrow 20"/>
                <p:cNvSpPr/>
                <p:nvPr/>
              </p:nvSpPr>
              <p:spPr bwMode="auto">
                <a:xfrm flipH="1">
                  <a:off x="8342671" y="3986982"/>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nvGrpSpPr>
              <p:cNvPr id="25" name="Group 11"/>
              <p:cNvGrpSpPr/>
              <p:nvPr/>
            </p:nvGrpSpPr>
            <p:grpSpPr>
              <a:xfrm>
                <a:off x="7519220" y="4660491"/>
                <a:ext cx="1391265" cy="368708"/>
                <a:chOff x="7536426" y="4660491"/>
                <a:chExt cx="1391265" cy="368708"/>
              </a:xfrm>
              <a:grpFill/>
            </p:grpSpPr>
            <p:sp>
              <p:nvSpPr>
                <p:cNvPr id="26" name="Right Arrow 25"/>
                <p:cNvSpPr/>
                <p:nvPr/>
              </p:nvSpPr>
              <p:spPr bwMode="auto">
                <a:xfrm>
                  <a:off x="7536426" y="4665406"/>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27" name="Right Arrow 26"/>
                <p:cNvSpPr/>
                <p:nvPr/>
              </p:nvSpPr>
              <p:spPr bwMode="auto">
                <a:xfrm flipH="1">
                  <a:off x="8377084" y="4660491"/>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sp>
          <p:nvSpPr>
            <p:cNvPr id="11" name="Flowchart: Sort 10"/>
            <p:cNvSpPr/>
            <p:nvPr/>
          </p:nvSpPr>
          <p:spPr bwMode="auto">
            <a:xfrm>
              <a:off x="4922733" y="2573100"/>
              <a:ext cx="225754" cy="1566279"/>
            </a:xfrm>
            <a:prstGeom prst="flowChartSort">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nvGrpSpPr>
            <p:cNvPr id="12" name="Group 12"/>
            <p:cNvGrpSpPr/>
            <p:nvPr/>
          </p:nvGrpSpPr>
          <p:grpSpPr>
            <a:xfrm>
              <a:off x="4342169" y="2836251"/>
              <a:ext cx="1388880" cy="1037658"/>
              <a:chOff x="7519220" y="3986982"/>
              <a:chExt cx="1391265" cy="1042217"/>
            </a:xfrm>
            <a:solidFill>
              <a:srgbClr val="FF0000"/>
            </a:solidFill>
          </p:grpSpPr>
          <p:grpSp>
            <p:nvGrpSpPr>
              <p:cNvPr id="18" name="Group 10"/>
              <p:cNvGrpSpPr/>
              <p:nvPr/>
            </p:nvGrpSpPr>
            <p:grpSpPr>
              <a:xfrm>
                <a:off x="7519220" y="3986982"/>
                <a:ext cx="1391265" cy="368708"/>
                <a:chOff x="7502013" y="3986982"/>
                <a:chExt cx="1391265" cy="368708"/>
              </a:xfrm>
              <a:grpFill/>
            </p:grpSpPr>
            <p:sp>
              <p:nvSpPr>
                <p:cNvPr id="22" name="Right Arrow 21"/>
                <p:cNvSpPr/>
                <p:nvPr/>
              </p:nvSpPr>
              <p:spPr bwMode="auto">
                <a:xfrm>
                  <a:off x="7502013" y="3991897"/>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23" name="Right Arrow 22"/>
                <p:cNvSpPr/>
                <p:nvPr/>
              </p:nvSpPr>
              <p:spPr bwMode="auto">
                <a:xfrm flipH="1">
                  <a:off x="8342671" y="3986982"/>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nvGrpSpPr>
              <p:cNvPr id="19" name="Group 11"/>
              <p:cNvGrpSpPr/>
              <p:nvPr/>
            </p:nvGrpSpPr>
            <p:grpSpPr>
              <a:xfrm>
                <a:off x="7519220" y="4660491"/>
                <a:ext cx="1391265" cy="368708"/>
                <a:chOff x="7536426" y="4660491"/>
                <a:chExt cx="1391265" cy="368708"/>
              </a:xfrm>
              <a:grpFill/>
            </p:grpSpPr>
            <p:sp>
              <p:nvSpPr>
                <p:cNvPr id="20" name="Right Arrow 8"/>
                <p:cNvSpPr/>
                <p:nvPr/>
              </p:nvSpPr>
              <p:spPr bwMode="auto">
                <a:xfrm>
                  <a:off x="7536426" y="4665406"/>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21" name="Right Arrow 20"/>
                <p:cNvSpPr/>
                <p:nvPr/>
              </p:nvSpPr>
              <p:spPr bwMode="auto">
                <a:xfrm flipH="1">
                  <a:off x="8377084" y="4660491"/>
                  <a:ext cx="550607" cy="363793"/>
                </a:xfrm>
                <a:prstGeom prst="rightArrow">
                  <a:avLst/>
                </a:prstGeom>
                <a:grp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sp>
          <p:nvSpPr>
            <p:cNvPr id="13" name="TextBox 12"/>
            <p:cNvSpPr txBox="1"/>
            <p:nvPr/>
          </p:nvSpPr>
          <p:spPr>
            <a:xfrm>
              <a:off x="1919916" y="3334616"/>
              <a:ext cx="1530165" cy="337073"/>
            </a:xfrm>
            <a:prstGeom prst="rect">
              <a:avLst/>
            </a:prstGeom>
            <a:noFill/>
          </p:spPr>
          <p:txBody>
            <a:bodyPr wrap="square" rtlCol="0">
              <a:spAutoFit/>
            </a:bodyPr>
            <a:lstStyle/>
            <a:p>
              <a:pPr algn="ctr"/>
              <a:r>
                <a:rPr lang="en-US" sz="1600" dirty="0">
                  <a:latin typeface="Book Antiqua" pitchFamily="18" charset="0"/>
                </a:rPr>
                <a:t>Bi-Linear Flow</a:t>
              </a:r>
            </a:p>
          </p:txBody>
        </p:sp>
        <p:sp>
          <p:nvSpPr>
            <p:cNvPr id="14" name="TextBox 13"/>
            <p:cNvSpPr txBox="1"/>
            <p:nvPr/>
          </p:nvSpPr>
          <p:spPr>
            <a:xfrm>
              <a:off x="4397850" y="4185106"/>
              <a:ext cx="1277323" cy="337073"/>
            </a:xfrm>
            <a:prstGeom prst="rect">
              <a:avLst/>
            </a:prstGeom>
            <a:noFill/>
          </p:spPr>
          <p:txBody>
            <a:bodyPr wrap="square" rtlCol="0">
              <a:spAutoFit/>
            </a:bodyPr>
            <a:lstStyle/>
            <a:p>
              <a:pPr algn="ctr"/>
              <a:r>
                <a:rPr lang="en-US" sz="1600" dirty="0">
                  <a:latin typeface="Book Antiqua" pitchFamily="18" charset="0"/>
                </a:rPr>
                <a:t>Linear Flow</a:t>
              </a:r>
            </a:p>
          </p:txBody>
        </p:sp>
        <p:grpSp>
          <p:nvGrpSpPr>
            <p:cNvPr id="15" name="Group 30"/>
            <p:cNvGrpSpPr/>
            <p:nvPr/>
          </p:nvGrpSpPr>
          <p:grpSpPr>
            <a:xfrm>
              <a:off x="2502414" y="1900353"/>
              <a:ext cx="363169" cy="1179256"/>
              <a:chOff x="8195020" y="2221744"/>
              <a:chExt cx="363793" cy="1184437"/>
            </a:xfrm>
          </p:grpSpPr>
          <p:sp>
            <p:nvSpPr>
              <p:cNvPr id="16" name="Right Arrow 15"/>
              <p:cNvSpPr/>
              <p:nvPr/>
            </p:nvSpPr>
            <p:spPr bwMode="auto">
              <a:xfrm rot="5400000">
                <a:off x="8101613" y="2315151"/>
                <a:ext cx="550607" cy="363793"/>
              </a:xfrm>
              <a:prstGeom prst="rightArrow">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sp>
            <p:nvSpPr>
              <p:cNvPr id="17" name="Right Arrow 16"/>
              <p:cNvSpPr/>
              <p:nvPr/>
            </p:nvSpPr>
            <p:spPr bwMode="auto">
              <a:xfrm rot="5400000" flipH="1">
                <a:off x="8101613" y="2948981"/>
                <a:ext cx="550607" cy="363793"/>
              </a:xfrm>
              <a:prstGeom prst="rightArrow">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Futura Medium" pitchFamily="2" charset="0"/>
                </a:endParaRPr>
              </a:p>
            </p:txBody>
          </p:sp>
        </p:grpSp>
      </p:grpSp>
      <p:sp>
        <p:nvSpPr>
          <p:cNvPr id="30" name="TextBox 29">
            <a:extLst>
              <a:ext uri="{FF2B5EF4-FFF2-40B4-BE49-F238E27FC236}">
                <a16:creationId xmlns:a16="http://schemas.microsoft.com/office/drawing/2014/main" id="{1DE7F4E0-E236-4E6E-A99D-864C7CD15D26}"/>
              </a:ext>
            </a:extLst>
          </p:cNvPr>
          <p:cNvSpPr txBox="1">
            <a:spLocks noChangeArrowheads="1"/>
          </p:cNvSpPr>
          <p:nvPr/>
        </p:nvSpPr>
        <p:spPr bwMode="auto">
          <a:xfrm>
            <a:off x="5820978" y="2957096"/>
            <a:ext cx="3100398" cy="2554545"/>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At this point in time, the vast majority of all Montney wells are still in infinite acting flow.</a:t>
            </a:r>
          </a:p>
          <a:p>
            <a:endParaRPr lang="en-US" sz="1600" dirty="0">
              <a:solidFill>
                <a:srgbClr val="FF0000"/>
              </a:solidFill>
              <a:latin typeface="Arial" pitchFamily="34" charset="0"/>
              <a:cs typeface="Arial" pitchFamily="34" charset="0"/>
            </a:endParaRPr>
          </a:p>
          <a:p>
            <a:r>
              <a:rPr lang="en-US" sz="1600" dirty="0">
                <a:solidFill>
                  <a:srgbClr val="FF0000"/>
                </a:solidFill>
                <a:latin typeface="Arial" pitchFamily="34" charset="0"/>
                <a:cs typeface="Arial" pitchFamily="34" charset="0"/>
              </a:rPr>
              <a:t>What evidence we’ve seen for boundary dominated flow is weak and results can often be modelled, with equal data fidelity, as either BDF or infinite acting flow.</a:t>
            </a:r>
          </a:p>
        </p:txBody>
      </p:sp>
    </p:spTree>
    <p:extLst>
      <p:ext uri="{BB962C8B-B14F-4D97-AF65-F5344CB8AC3E}">
        <p14:creationId xmlns:p14="http://schemas.microsoft.com/office/powerpoint/2010/main" val="2822962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Fetkovich</a:t>
            </a:r>
            <a:r>
              <a:rPr lang="en-US" dirty="0"/>
              <a:t> BDF Example</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118</a:t>
            </a:fld>
            <a:endParaRPr lang="en-US"/>
          </a:p>
        </p:txBody>
      </p:sp>
      <p:pic>
        <p:nvPicPr>
          <p:cNvPr id="6" name="Picture 1"/>
          <p:cNvPicPr>
            <a:picLocks noChangeAspect="1" noChangeArrowheads="1"/>
          </p:cNvPicPr>
          <p:nvPr/>
        </p:nvPicPr>
        <p:blipFill>
          <a:blip r:embed="rId2" cstate="print"/>
          <a:srcRect/>
          <a:stretch>
            <a:fillRect/>
          </a:stretch>
        </p:blipFill>
        <p:spPr bwMode="auto">
          <a:xfrm>
            <a:off x="262525" y="1570800"/>
            <a:ext cx="6030484" cy="4254232"/>
          </a:xfrm>
          <a:prstGeom prst="rect">
            <a:avLst/>
          </a:prstGeom>
          <a:noFill/>
          <a:ln w="9525">
            <a:noFill/>
            <a:miter lim="800000"/>
            <a:headEnd/>
            <a:tailEnd/>
          </a:ln>
        </p:spPr>
      </p:pic>
      <p:sp>
        <p:nvSpPr>
          <p:cNvPr id="7" name="TextBox 6"/>
          <p:cNvSpPr txBox="1"/>
          <p:nvPr/>
        </p:nvSpPr>
        <p:spPr>
          <a:xfrm>
            <a:off x="910597" y="1282768"/>
            <a:ext cx="5814477" cy="369332"/>
          </a:xfrm>
          <a:prstGeom prst="rect">
            <a:avLst/>
          </a:prstGeom>
          <a:noFill/>
        </p:spPr>
        <p:txBody>
          <a:bodyPr wrap="none" rtlCol="0">
            <a:spAutoFit/>
          </a:bodyPr>
          <a:lstStyle/>
          <a:p>
            <a:r>
              <a:rPr lang="en-US" dirty="0">
                <a:latin typeface="Arial" pitchFamily="34" charset="0"/>
              </a:rPr>
              <a:t>4 Montney Verticals Completed in High Perm Channels</a:t>
            </a:r>
          </a:p>
        </p:txBody>
      </p:sp>
      <p:sp>
        <p:nvSpPr>
          <p:cNvPr id="8" name="TextBox 7"/>
          <p:cNvSpPr txBox="1"/>
          <p:nvPr/>
        </p:nvSpPr>
        <p:spPr>
          <a:xfrm>
            <a:off x="6095173" y="1714816"/>
            <a:ext cx="3059832" cy="3416320"/>
          </a:xfrm>
          <a:prstGeom prst="rect">
            <a:avLst/>
          </a:prstGeom>
          <a:noFill/>
        </p:spPr>
        <p:txBody>
          <a:bodyPr wrap="square" rtlCol="0">
            <a:spAutoFit/>
          </a:bodyPr>
          <a:lstStyle/>
          <a:p>
            <a:pPr marL="342900" indent="-342900">
              <a:buFont typeface="Arial" pitchFamily="34" charset="0"/>
              <a:buChar char="•"/>
            </a:pPr>
            <a:r>
              <a:rPr lang="en-US" dirty="0">
                <a:latin typeface="Arial" pitchFamily="34" charset="0"/>
              </a:rPr>
              <a:t>Rates are fully normalized to a constant back pressure</a:t>
            </a:r>
          </a:p>
          <a:p>
            <a:pPr marL="342900" indent="-342900">
              <a:buFont typeface="Arial" pitchFamily="34" charset="0"/>
              <a:buChar char="•"/>
            </a:pPr>
            <a:r>
              <a:rPr lang="en-US" dirty="0">
                <a:latin typeface="Arial" pitchFamily="34" charset="0"/>
              </a:rPr>
              <a:t>Type-curve match was fixed at 18 months, not max rate or initial rate</a:t>
            </a:r>
          </a:p>
          <a:p>
            <a:pPr marL="342900" indent="-342900">
              <a:buFont typeface="Arial" pitchFamily="34" charset="0"/>
              <a:buChar char="•"/>
            </a:pPr>
            <a:r>
              <a:rPr lang="en-US" dirty="0">
                <a:latin typeface="Arial" pitchFamily="34" charset="0"/>
              </a:rPr>
              <a:t>On a log-log rate-time plot, the slope of the production showed a clear trend… it plummeted once BDF was reached</a:t>
            </a:r>
          </a:p>
        </p:txBody>
      </p:sp>
      <p:sp>
        <p:nvSpPr>
          <p:cNvPr id="9" name="TextBox 3"/>
          <p:cNvSpPr txBox="1">
            <a:spLocks noChangeArrowheads="1"/>
          </p:cNvSpPr>
          <p:nvPr/>
        </p:nvSpPr>
        <p:spPr bwMode="auto">
          <a:xfrm>
            <a:off x="4467170" y="2274805"/>
            <a:ext cx="720080" cy="338554"/>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rPr>
              <a:t>t* ?</a:t>
            </a:r>
          </a:p>
        </p:txBody>
      </p:sp>
      <p:sp>
        <p:nvSpPr>
          <p:cNvPr id="10" name="Oval 4"/>
          <p:cNvSpPr>
            <a:spLocks noChangeArrowheads="1"/>
          </p:cNvSpPr>
          <p:nvPr/>
        </p:nvSpPr>
        <p:spPr bwMode="auto">
          <a:xfrm rot="-3370417">
            <a:off x="3991116" y="2915735"/>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cxnSp>
        <p:nvCxnSpPr>
          <p:cNvPr id="11" name="Straight Arrow Connector 5"/>
          <p:cNvCxnSpPr>
            <a:cxnSpLocks noChangeShapeType="1"/>
          </p:cNvCxnSpPr>
          <p:nvPr/>
        </p:nvCxnSpPr>
        <p:spPr bwMode="auto">
          <a:xfrm flipH="1">
            <a:off x="4142723" y="2536289"/>
            <a:ext cx="429277" cy="558041"/>
          </a:xfrm>
          <a:prstGeom prst="straightConnector1">
            <a:avLst/>
          </a:prstGeom>
          <a:noFill/>
          <a:ln w="19050" algn="ctr">
            <a:solidFill>
              <a:srgbClr val="FF0000"/>
            </a:solidFill>
            <a:round/>
            <a:headEnd/>
            <a:tailEnd type="triangle" w="med" len="med"/>
          </a:ln>
        </p:spPr>
      </p:cxnSp>
      <p:sp>
        <p:nvSpPr>
          <p:cNvPr id="12" name="TextBox 11">
            <a:extLst>
              <a:ext uri="{FF2B5EF4-FFF2-40B4-BE49-F238E27FC236}">
                <a16:creationId xmlns:a16="http://schemas.microsoft.com/office/drawing/2014/main" id="{482AC50E-FFAC-400E-A06A-6B3C0FB4F1CD}"/>
              </a:ext>
            </a:extLst>
          </p:cNvPr>
          <p:cNvSpPr txBox="1">
            <a:spLocks noChangeArrowheads="1"/>
          </p:cNvSpPr>
          <p:nvPr/>
        </p:nvSpPr>
        <p:spPr bwMode="auto">
          <a:xfrm>
            <a:off x="1352138" y="3556496"/>
            <a:ext cx="2733165" cy="1569660"/>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Wells under boundary dominated flow show a distinct production behavior on </a:t>
            </a:r>
            <a:r>
              <a:rPr lang="en-US" sz="1600" dirty="0" err="1">
                <a:solidFill>
                  <a:srgbClr val="FF0000"/>
                </a:solidFill>
                <a:latin typeface="Arial" pitchFamily="34" charset="0"/>
                <a:cs typeface="Arial" pitchFamily="34" charset="0"/>
              </a:rPr>
              <a:t>Fetkovitch</a:t>
            </a:r>
            <a:r>
              <a:rPr lang="en-US" sz="1600" dirty="0">
                <a:solidFill>
                  <a:srgbClr val="FF0000"/>
                </a:solidFill>
                <a:latin typeface="Arial" pitchFamily="34" charset="0"/>
                <a:cs typeface="Arial" pitchFamily="34" charset="0"/>
              </a:rPr>
              <a:t> plots, and there are a few Montney wells that show this.</a:t>
            </a:r>
          </a:p>
        </p:txBody>
      </p:sp>
    </p:spTree>
    <p:extLst>
      <p:ext uri="{BB962C8B-B14F-4D97-AF65-F5344CB8AC3E}">
        <p14:creationId xmlns:p14="http://schemas.microsoft.com/office/powerpoint/2010/main" val="4129486329"/>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Eight Adjacent Hz Gas Wells with Different Early Type Curve Behavior</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119</a:t>
            </a:fld>
            <a:endParaRPr lang="en-US"/>
          </a:p>
        </p:txBody>
      </p:sp>
      <p:pic>
        <p:nvPicPr>
          <p:cNvPr id="6" name="Picture 2"/>
          <p:cNvPicPr>
            <a:picLocks noChangeAspect="1" noChangeArrowheads="1"/>
          </p:cNvPicPr>
          <p:nvPr/>
        </p:nvPicPr>
        <p:blipFill>
          <a:blip r:embed="rId2" cstate="print"/>
          <a:srcRect/>
          <a:stretch>
            <a:fillRect/>
          </a:stretch>
        </p:blipFill>
        <p:spPr bwMode="auto">
          <a:xfrm>
            <a:off x="107504" y="1772816"/>
            <a:ext cx="6062406" cy="4272239"/>
          </a:xfrm>
          <a:prstGeom prst="rect">
            <a:avLst/>
          </a:prstGeom>
          <a:noFill/>
          <a:ln w="9525">
            <a:noFill/>
            <a:miter lim="800000"/>
            <a:headEnd/>
            <a:tailEnd/>
          </a:ln>
        </p:spPr>
      </p:pic>
      <p:sp>
        <p:nvSpPr>
          <p:cNvPr id="7" name="TextBox 6"/>
          <p:cNvSpPr txBox="1"/>
          <p:nvPr/>
        </p:nvSpPr>
        <p:spPr>
          <a:xfrm>
            <a:off x="5956758" y="1282768"/>
            <a:ext cx="2952328" cy="4770537"/>
          </a:xfrm>
          <a:prstGeom prst="rect">
            <a:avLst/>
          </a:prstGeom>
          <a:noFill/>
        </p:spPr>
        <p:txBody>
          <a:bodyPr wrap="square" rtlCol="0">
            <a:spAutoFit/>
          </a:bodyPr>
          <a:lstStyle/>
          <a:p>
            <a:pPr marL="342900" indent="-342900">
              <a:buFont typeface="Arial" pitchFamily="34" charset="0"/>
              <a:buChar char="•"/>
            </a:pPr>
            <a:r>
              <a:rPr lang="en-US" sz="1600" dirty="0">
                <a:latin typeface="Arial" pitchFamily="34" charset="0"/>
              </a:rPr>
              <a:t>Rates are fully normalized to a constant back pressure</a:t>
            </a:r>
          </a:p>
          <a:p>
            <a:pPr marL="342900" indent="-342900">
              <a:buFont typeface="Arial" pitchFamily="34" charset="0"/>
              <a:buChar char="•"/>
            </a:pPr>
            <a:r>
              <a:rPr lang="en-US" sz="1600" dirty="0">
                <a:latin typeface="Arial" pitchFamily="34" charset="0"/>
              </a:rPr>
              <a:t>Type-curve match was fixed at 18 months, not max rate or initial rate</a:t>
            </a:r>
          </a:p>
          <a:p>
            <a:pPr marL="342900" indent="-342900">
              <a:buFont typeface="Arial" pitchFamily="34" charset="0"/>
              <a:buChar char="•"/>
            </a:pPr>
            <a:r>
              <a:rPr lang="en-US" sz="1600" dirty="0">
                <a:latin typeface="Arial" pitchFamily="34" charset="0"/>
              </a:rPr>
              <a:t>All wells declined… the wells with flat gas rates had declining pressures</a:t>
            </a:r>
          </a:p>
          <a:p>
            <a:pPr marL="342900" indent="-342900">
              <a:buFont typeface="Arial" pitchFamily="34" charset="0"/>
              <a:buChar char="•"/>
            </a:pPr>
            <a:r>
              <a:rPr lang="en-US" sz="1600" dirty="0">
                <a:latin typeface="Arial" pitchFamily="34" charset="0"/>
              </a:rPr>
              <a:t>Some initial declines were shallow, some were steep</a:t>
            </a:r>
          </a:p>
          <a:p>
            <a:pPr marL="342900" indent="-342900">
              <a:buFont typeface="Arial" pitchFamily="34" charset="0"/>
              <a:buChar char="•"/>
            </a:pPr>
            <a:r>
              <a:rPr lang="en-US" sz="1600" dirty="0">
                <a:latin typeface="Arial" pitchFamily="34" charset="0"/>
              </a:rPr>
              <a:t>More and more big-frac horizontal wells have shallow declines</a:t>
            </a:r>
          </a:p>
          <a:p>
            <a:pPr marL="342900" indent="-342900">
              <a:buFont typeface="Arial" pitchFamily="34" charset="0"/>
              <a:buChar char="•"/>
            </a:pPr>
            <a:r>
              <a:rPr lang="en-US" sz="1600" dirty="0">
                <a:latin typeface="Arial" pitchFamily="34" charset="0"/>
              </a:rPr>
              <a:t>Try comparing these declines to the previous plot of four Montney verticals completed in conventional channels</a:t>
            </a:r>
          </a:p>
        </p:txBody>
      </p:sp>
      <p:sp>
        <p:nvSpPr>
          <p:cNvPr id="8" name="TextBox 3"/>
          <p:cNvSpPr txBox="1">
            <a:spLocks noChangeArrowheads="1"/>
          </p:cNvSpPr>
          <p:nvPr/>
        </p:nvSpPr>
        <p:spPr bwMode="auto">
          <a:xfrm>
            <a:off x="3995936" y="3140968"/>
            <a:ext cx="720080" cy="338554"/>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rPr>
              <a:t>t* ?</a:t>
            </a:r>
          </a:p>
        </p:txBody>
      </p:sp>
      <p:sp>
        <p:nvSpPr>
          <p:cNvPr id="9" name="Oval 4"/>
          <p:cNvSpPr>
            <a:spLocks noChangeArrowheads="1"/>
          </p:cNvSpPr>
          <p:nvPr/>
        </p:nvSpPr>
        <p:spPr bwMode="auto">
          <a:xfrm rot="-3370417">
            <a:off x="3620071" y="3909839"/>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cxnSp>
        <p:nvCxnSpPr>
          <p:cNvPr id="10" name="Straight Arrow Connector 5"/>
          <p:cNvCxnSpPr>
            <a:cxnSpLocks noChangeShapeType="1"/>
          </p:cNvCxnSpPr>
          <p:nvPr/>
        </p:nvCxnSpPr>
        <p:spPr bwMode="auto">
          <a:xfrm flipH="1">
            <a:off x="3771677" y="3501008"/>
            <a:ext cx="296267" cy="587426"/>
          </a:xfrm>
          <a:prstGeom prst="straightConnector1">
            <a:avLst/>
          </a:prstGeom>
          <a:noFill/>
          <a:ln w="19050" algn="ctr">
            <a:solidFill>
              <a:srgbClr val="FF0000"/>
            </a:solidFill>
            <a:round/>
            <a:headEnd/>
            <a:tailEnd type="triangle" w="med" len="med"/>
          </a:ln>
        </p:spPr>
      </p:cxnSp>
      <p:sp>
        <p:nvSpPr>
          <p:cNvPr id="11" name="TextBox 10">
            <a:extLst>
              <a:ext uri="{FF2B5EF4-FFF2-40B4-BE49-F238E27FC236}">
                <a16:creationId xmlns:a16="http://schemas.microsoft.com/office/drawing/2014/main" id="{A7845E11-B942-4505-8F8F-100A8915E5D9}"/>
              </a:ext>
            </a:extLst>
          </p:cNvPr>
          <p:cNvSpPr txBox="1">
            <a:spLocks noChangeArrowheads="1"/>
          </p:cNvSpPr>
          <p:nvPr/>
        </p:nvSpPr>
        <p:spPr bwMode="auto">
          <a:xfrm>
            <a:off x="1116164" y="4064022"/>
            <a:ext cx="2655513" cy="1323439"/>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Most Montney wells show a different production profile on </a:t>
            </a:r>
            <a:r>
              <a:rPr lang="en-US" sz="1600" dirty="0" err="1">
                <a:solidFill>
                  <a:srgbClr val="FF0000"/>
                </a:solidFill>
                <a:latin typeface="Arial" pitchFamily="34" charset="0"/>
                <a:cs typeface="Arial" pitchFamily="34" charset="0"/>
              </a:rPr>
              <a:t>Fetkovitch</a:t>
            </a:r>
            <a:r>
              <a:rPr lang="en-US" sz="1600" dirty="0">
                <a:solidFill>
                  <a:srgbClr val="FF0000"/>
                </a:solidFill>
                <a:latin typeface="Arial" pitchFamily="34" charset="0"/>
                <a:cs typeface="Arial" pitchFamily="34" charset="0"/>
              </a:rPr>
              <a:t> plots, one that is typical of transient linear flow.</a:t>
            </a:r>
          </a:p>
        </p:txBody>
      </p:sp>
    </p:spTree>
    <p:extLst>
      <p:ext uri="{BB962C8B-B14F-4D97-AF65-F5344CB8AC3E}">
        <p14:creationId xmlns:p14="http://schemas.microsoft.com/office/powerpoint/2010/main" val="328378458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38837-8C82-488B-AFF7-9919470E83F4}"/>
              </a:ext>
            </a:extLst>
          </p:cNvPr>
          <p:cNvSpPr>
            <a:spLocks noGrp="1"/>
          </p:cNvSpPr>
          <p:nvPr>
            <p:ph type="title"/>
          </p:nvPr>
        </p:nvSpPr>
        <p:spPr/>
        <p:txBody>
          <a:bodyPr/>
          <a:lstStyle/>
          <a:p>
            <a:r>
              <a:rPr lang="en-US" dirty="0"/>
              <a:t>Rate of Return</a:t>
            </a:r>
          </a:p>
        </p:txBody>
      </p:sp>
      <p:sp>
        <p:nvSpPr>
          <p:cNvPr id="4" name="Footer Placeholder 3">
            <a:extLst>
              <a:ext uri="{FF2B5EF4-FFF2-40B4-BE49-F238E27FC236}">
                <a16:creationId xmlns:a16="http://schemas.microsoft.com/office/drawing/2014/main" id="{3E235967-2BC3-4E88-84B9-3216CB6A29B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4D2685F2-908F-4BB1-BD82-5DF6C20B6DE3}"/>
              </a:ext>
            </a:extLst>
          </p:cNvPr>
          <p:cNvSpPr>
            <a:spLocks noGrp="1"/>
          </p:cNvSpPr>
          <p:nvPr>
            <p:ph type="sldNum" sz="quarter" idx="12"/>
          </p:nvPr>
        </p:nvSpPr>
        <p:spPr/>
        <p:txBody>
          <a:bodyPr/>
          <a:lstStyle/>
          <a:p>
            <a:fld id="{6A2934AE-CAA2-7547-9AAD-CFCEE97C9303}" type="slidenum">
              <a:rPr lang="en-US" smtClean="0"/>
              <a:pPr/>
              <a:t>12</a:t>
            </a:fld>
            <a:endParaRPr lang="en-US"/>
          </a:p>
        </p:txBody>
      </p:sp>
      <p:graphicFrame>
        <p:nvGraphicFramePr>
          <p:cNvPr id="7" name="Content Placeholder 6">
            <a:extLst>
              <a:ext uri="{FF2B5EF4-FFF2-40B4-BE49-F238E27FC236}">
                <a16:creationId xmlns:a16="http://schemas.microsoft.com/office/drawing/2014/main" id="{4A50E99F-6B4B-40BB-AD34-19BE19A674A1}"/>
              </a:ext>
            </a:extLst>
          </p:cNvPr>
          <p:cNvGraphicFramePr>
            <a:graphicFrameLocks noGrp="1"/>
          </p:cNvGraphicFramePr>
          <p:nvPr>
            <p:ph idx="1"/>
          </p:nvPr>
        </p:nvGraphicFramePr>
        <p:xfrm>
          <a:off x="250825" y="1282700"/>
          <a:ext cx="8658225" cy="5080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643310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Montney Gas in NE British Columbia</a:t>
            </a:r>
            <a:br>
              <a:rPr lang="en-US" sz="2400" dirty="0"/>
            </a:br>
            <a:r>
              <a:rPr lang="en-US" sz="2400" dirty="0"/>
              <a:t>(Rate-Time Plot) </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120</a:t>
            </a:fld>
            <a:endParaRPr lang="en-US"/>
          </a:p>
        </p:txBody>
      </p:sp>
      <p:pic>
        <p:nvPicPr>
          <p:cNvPr id="87042" name="Picture 2"/>
          <p:cNvPicPr>
            <a:picLocks noChangeAspect="1" noChangeArrowheads="1"/>
          </p:cNvPicPr>
          <p:nvPr/>
        </p:nvPicPr>
        <p:blipFill>
          <a:blip r:embed="rId2"/>
          <a:srcRect t="9337"/>
          <a:stretch>
            <a:fillRect/>
          </a:stretch>
        </p:blipFill>
        <p:spPr bwMode="auto">
          <a:xfrm>
            <a:off x="822301" y="1282769"/>
            <a:ext cx="7499399" cy="5079762"/>
          </a:xfrm>
          <a:prstGeom prst="rect">
            <a:avLst/>
          </a:prstGeom>
          <a:noFill/>
          <a:ln w="9525">
            <a:noFill/>
            <a:miter lim="800000"/>
            <a:headEnd/>
            <a:tailEnd/>
          </a:ln>
          <a:effectLst/>
        </p:spPr>
      </p:pic>
      <p:cxnSp>
        <p:nvCxnSpPr>
          <p:cNvPr id="7" name="Straight Connector 4"/>
          <p:cNvCxnSpPr>
            <a:cxnSpLocks noChangeShapeType="1"/>
          </p:cNvCxnSpPr>
          <p:nvPr/>
        </p:nvCxnSpPr>
        <p:spPr bwMode="auto">
          <a:xfrm>
            <a:off x="2418510" y="3591345"/>
            <a:ext cx="4027632" cy="1211263"/>
          </a:xfrm>
          <a:prstGeom prst="line">
            <a:avLst/>
          </a:prstGeom>
          <a:noFill/>
          <a:ln w="19050" algn="ctr">
            <a:solidFill>
              <a:srgbClr val="FF0000"/>
            </a:solidFill>
            <a:round/>
            <a:headEnd/>
            <a:tailEnd/>
          </a:ln>
        </p:spPr>
      </p:cxnSp>
      <p:sp>
        <p:nvSpPr>
          <p:cNvPr id="8" name="TextBox 7"/>
          <p:cNvSpPr txBox="1">
            <a:spLocks noChangeArrowheads="1"/>
          </p:cNvSpPr>
          <p:nvPr/>
        </p:nvSpPr>
        <p:spPr bwMode="auto">
          <a:xfrm>
            <a:off x="4341393" y="3763398"/>
            <a:ext cx="1119187" cy="339725"/>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-1/2 Slope</a:t>
            </a:r>
          </a:p>
        </p:txBody>
      </p:sp>
      <p:sp>
        <p:nvSpPr>
          <p:cNvPr id="10" name="Left Brace 9"/>
          <p:cNvSpPr/>
          <p:nvPr/>
        </p:nvSpPr>
        <p:spPr>
          <a:xfrm rot="5400000">
            <a:off x="5918795" y="2429308"/>
            <a:ext cx="398488" cy="1957269"/>
          </a:xfrm>
          <a:prstGeom prst="leftBrac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a:spLocks noChangeArrowheads="1"/>
          </p:cNvSpPr>
          <p:nvPr/>
        </p:nvSpPr>
        <p:spPr bwMode="auto">
          <a:xfrm>
            <a:off x="5139404" y="2229322"/>
            <a:ext cx="1957270" cy="1077218"/>
          </a:xfrm>
          <a:prstGeom prst="rect">
            <a:avLst/>
          </a:prstGeom>
          <a:noFill/>
          <a:ln w="9525">
            <a:noFill/>
            <a:miter lim="800000"/>
            <a:headEnd/>
            <a:tailEnd/>
          </a:ln>
        </p:spPr>
        <p:txBody>
          <a:bodyPr wrap="square">
            <a:spAutoFit/>
          </a:bodyPr>
          <a:lstStyle/>
          <a:p>
            <a:pPr algn="ctr"/>
            <a:r>
              <a:rPr lang="en-US" sz="1600" dirty="0">
                <a:solidFill>
                  <a:srgbClr val="FF0000"/>
                </a:solidFill>
                <a:latin typeface="Arial" pitchFamily="34" charset="0"/>
                <a:cs typeface="Arial" pitchFamily="34" charset="0"/>
              </a:rPr>
              <a:t>Survivor Bias and Impact of Older High Productivity Regions</a:t>
            </a:r>
          </a:p>
        </p:txBody>
      </p:sp>
      <p:sp>
        <p:nvSpPr>
          <p:cNvPr id="12" name="TextBox 11">
            <a:extLst>
              <a:ext uri="{FF2B5EF4-FFF2-40B4-BE49-F238E27FC236}">
                <a16:creationId xmlns:a16="http://schemas.microsoft.com/office/drawing/2014/main" id="{527FBE98-ABEE-4AD8-AA37-381C1A34257A}"/>
              </a:ext>
            </a:extLst>
          </p:cNvPr>
          <p:cNvSpPr txBox="1"/>
          <p:nvPr/>
        </p:nvSpPr>
        <p:spPr>
          <a:xfrm>
            <a:off x="1666567" y="1510121"/>
            <a:ext cx="2787446" cy="1477328"/>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 same linear-transient behavior is observed when average production (aka “type curve”) data is plotted</a:t>
            </a:r>
          </a:p>
        </p:txBody>
      </p:sp>
    </p:spTree>
    <p:extLst>
      <p:ext uri="{BB962C8B-B14F-4D97-AF65-F5344CB8AC3E}">
        <p14:creationId xmlns:p14="http://schemas.microsoft.com/office/powerpoint/2010/main" val="682444240"/>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Montney Gas in NE British Columbia</a:t>
            </a:r>
            <a:br>
              <a:rPr lang="en-US" sz="2400" dirty="0"/>
            </a:br>
            <a:r>
              <a:rPr lang="en-US" sz="2400" dirty="0"/>
              <a:t>(Pseudo-</a:t>
            </a:r>
            <a:r>
              <a:rPr lang="en-US" sz="2400" dirty="0" err="1"/>
              <a:t>Blasingame</a:t>
            </a:r>
            <a:r>
              <a:rPr lang="en-US" sz="2400" dirty="0"/>
              <a:t> Plot) </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121</a:t>
            </a:fld>
            <a:endParaRPr lang="en-US"/>
          </a:p>
        </p:txBody>
      </p:sp>
      <p:pic>
        <p:nvPicPr>
          <p:cNvPr id="6" name="Content Placeholder 3" descr="Pseudo-Blasingame All Montney.png"/>
          <p:cNvPicPr>
            <a:picLocks noChangeAspect="1"/>
          </p:cNvPicPr>
          <p:nvPr/>
        </p:nvPicPr>
        <p:blipFill>
          <a:blip r:embed="rId2" cstate="print"/>
          <a:srcRect t="9000"/>
          <a:stretch>
            <a:fillRect/>
          </a:stretch>
        </p:blipFill>
        <p:spPr>
          <a:xfrm>
            <a:off x="1263650" y="1357313"/>
            <a:ext cx="6627813" cy="4824412"/>
          </a:xfrm>
          <a:prstGeom prst="rect">
            <a:avLst/>
          </a:prstGeom>
        </p:spPr>
      </p:pic>
      <p:sp>
        <p:nvSpPr>
          <p:cNvPr id="7" name="Oval 3"/>
          <p:cNvSpPr>
            <a:spLocks noChangeArrowheads="1"/>
          </p:cNvSpPr>
          <p:nvPr/>
        </p:nvSpPr>
        <p:spPr bwMode="auto">
          <a:xfrm>
            <a:off x="2519363" y="1652588"/>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8" name="TextBox 4"/>
          <p:cNvSpPr txBox="1">
            <a:spLocks noChangeArrowheads="1"/>
          </p:cNvSpPr>
          <p:nvPr/>
        </p:nvSpPr>
        <p:spPr bwMode="auto">
          <a:xfrm>
            <a:off x="2085975" y="2703513"/>
            <a:ext cx="2478088" cy="1568450"/>
          </a:xfrm>
          <a:prstGeom prst="rect">
            <a:avLst/>
          </a:prstGeom>
          <a:noFill/>
          <a:ln w="9525">
            <a:noFill/>
            <a:miter lim="800000"/>
            <a:headEnd/>
            <a:tailEnd/>
          </a:ln>
        </p:spPr>
        <p:txBody>
          <a:bodyPr>
            <a:spAutoFit/>
          </a:bodyPr>
          <a:lstStyle/>
          <a:p>
            <a:r>
              <a:rPr lang="en-US" sz="1600" dirty="0">
                <a:solidFill>
                  <a:srgbClr val="FF0000"/>
                </a:solidFill>
                <a:latin typeface="Arial" pitchFamily="34" charset="0"/>
              </a:rPr>
              <a:t>If analytical rate/transient techniques are used for our “type-curves”, damage/skin/clean-up effects start to become apparent</a:t>
            </a:r>
          </a:p>
        </p:txBody>
      </p:sp>
      <p:sp>
        <p:nvSpPr>
          <p:cNvPr id="9" name="Oval 3"/>
          <p:cNvSpPr>
            <a:spLocks noChangeArrowheads="1"/>
          </p:cNvSpPr>
          <p:nvPr/>
        </p:nvSpPr>
        <p:spPr bwMode="auto">
          <a:xfrm>
            <a:off x="6418816" y="3275979"/>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0" name="TextBox 4"/>
          <p:cNvSpPr txBox="1">
            <a:spLocks noChangeArrowheads="1"/>
          </p:cNvSpPr>
          <p:nvPr/>
        </p:nvSpPr>
        <p:spPr bwMode="auto">
          <a:xfrm>
            <a:off x="6553200" y="2288014"/>
            <a:ext cx="2234234" cy="1077218"/>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rPr>
              <a:t>There is no evidence (or at least very little) of interference between wells</a:t>
            </a:r>
          </a:p>
        </p:txBody>
      </p:sp>
      <p:sp>
        <p:nvSpPr>
          <p:cNvPr id="12" name="TextBox 11">
            <a:extLst>
              <a:ext uri="{FF2B5EF4-FFF2-40B4-BE49-F238E27FC236}">
                <a16:creationId xmlns:a16="http://schemas.microsoft.com/office/drawing/2014/main" id="{9C9BA465-5758-42BA-9F90-4FC818F88989}"/>
              </a:ext>
            </a:extLst>
          </p:cNvPr>
          <p:cNvSpPr txBox="1"/>
          <p:nvPr/>
        </p:nvSpPr>
        <p:spPr>
          <a:xfrm>
            <a:off x="428697" y="4753588"/>
            <a:ext cx="2949446" cy="1477328"/>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 same results are observed when normalized rates are plotted using “material balance time” or approximations thereof</a:t>
            </a:r>
          </a:p>
        </p:txBody>
      </p:sp>
    </p:spTree>
    <p:extLst>
      <p:ext uri="{BB962C8B-B14F-4D97-AF65-F5344CB8AC3E}">
        <p14:creationId xmlns:p14="http://schemas.microsoft.com/office/powerpoint/2010/main" val="3596464224"/>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0572-51E0-4664-952A-1EF4FE0BE64C}"/>
              </a:ext>
            </a:extLst>
          </p:cNvPr>
          <p:cNvSpPr>
            <a:spLocks noGrp="1"/>
          </p:cNvSpPr>
          <p:nvPr>
            <p:ph type="title"/>
          </p:nvPr>
        </p:nvSpPr>
        <p:spPr/>
        <p:txBody>
          <a:bodyPr/>
          <a:lstStyle/>
          <a:p>
            <a:r>
              <a:rPr lang="en-US" dirty="0"/>
              <a:t>Operator B Saturn </a:t>
            </a:r>
            <a:r>
              <a:rPr lang="en-US" dirty="0" err="1"/>
              <a:t>MontNey</a:t>
            </a:r>
            <a:br>
              <a:rPr lang="en-US" dirty="0"/>
            </a:br>
            <a:r>
              <a:rPr lang="en-US" dirty="0"/>
              <a:t>Pseudo-Blasingame Plot</a:t>
            </a:r>
          </a:p>
        </p:txBody>
      </p:sp>
      <p:sp>
        <p:nvSpPr>
          <p:cNvPr id="3" name="Content Placeholder 2">
            <a:extLst>
              <a:ext uri="{FF2B5EF4-FFF2-40B4-BE49-F238E27FC236}">
                <a16:creationId xmlns:a16="http://schemas.microsoft.com/office/drawing/2014/main" id="{75D15692-D718-49B8-BA08-249F995C5B8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4D53BD7-7E6C-4BC9-9F1C-84DB191FF4F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D6AFABDB-6FE3-4AE1-9494-39EDE01D8560}"/>
              </a:ext>
            </a:extLst>
          </p:cNvPr>
          <p:cNvSpPr>
            <a:spLocks noGrp="1"/>
          </p:cNvSpPr>
          <p:nvPr>
            <p:ph type="sldNum" sz="quarter" idx="12"/>
          </p:nvPr>
        </p:nvSpPr>
        <p:spPr/>
        <p:txBody>
          <a:bodyPr/>
          <a:lstStyle/>
          <a:p>
            <a:fld id="{6A2934AE-CAA2-7547-9AAD-CFCEE97C9303}" type="slidenum">
              <a:rPr lang="en-US" smtClean="0"/>
              <a:pPr/>
              <a:t>122</a:t>
            </a:fld>
            <a:endParaRPr lang="en-US"/>
          </a:p>
        </p:txBody>
      </p:sp>
      <p:pic>
        <p:nvPicPr>
          <p:cNvPr id="6" name="Picture 5">
            <a:extLst>
              <a:ext uri="{FF2B5EF4-FFF2-40B4-BE49-F238E27FC236}">
                <a16:creationId xmlns:a16="http://schemas.microsoft.com/office/drawing/2014/main" id="{35C5C2CE-021B-4C17-9AB0-97368A948CD1}"/>
              </a:ext>
            </a:extLst>
          </p:cNvPr>
          <p:cNvPicPr>
            <a:picLocks noChangeAspect="1"/>
          </p:cNvPicPr>
          <p:nvPr/>
        </p:nvPicPr>
        <p:blipFill>
          <a:blip r:embed="rId2"/>
          <a:stretch>
            <a:fillRect/>
          </a:stretch>
        </p:blipFill>
        <p:spPr>
          <a:xfrm>
            <a:off x="602082" y="1282767"/>
            <a:ext cx="7939836" cy="5079763"/>
          </a:xfrm>
          <a:prstGeom prst="rect">
            <a:avLst/>
          </a:prstGeom>
        </p:spPr>
      </p:pic>
      <p:cxnSp>
        <p:nvCxnSpPr>
          <p:cNvPr id="7" name="Straight Connector 4">
            <a:extLst>
              <a:ext uri="{FF2B5EF4-FFF2-40B4-BE49-F238E27FC236}">
                <a16:creationId xmlns:a16="http://schemas.microsoft.com/office/drawing/2014/main" id="{0E764A54-DC13-4E1E-B583-286D3ECBEA5B}"/>
              </a:ext>
            </a:extLst>
          </p:cNvPr>
          <p:cNvCxnSpPr>
            <a:cxnSpLocks noChangeShapeType="1"/>
          </p:cNvCxnSpPr>
          <p:nvPr/>
        </p:nvCxnSpPr>
        <p:spPr bwMode="auto">
          <a:xfrm>
            <a:off x="5466267" y="3757758"/>
            <a:ext cx="2858966" cy="2231472"/>
          </a:xfrm>
          <a:prstGeom prst="line">
            <a:avLst/>
          </a:prstGeom>
          <a:noFill/>
          <a:ln w="19050" algn="ctr">
            <a:solidFill>
              <a:srgbClr val="FF0000"/>
            </a:solidFill>
            <a:round/>
            <a:headEnd/>
            <a:tailEnd/>
          </a:ln>
        </p:spPr>
      </p:cxnSp>
      <p:sp>
        <p:nvSpPr>
          <p:cNvPr id="8" name="TextBox 7">
            <a:extLst>
              <a:ext uri="{FF2B5EF4-FFF2-40B4-BE49-F238E27FC236}">
                <a16:creationId xmlns:a16="http://schemas.microsoft.com/office/drawing/2014/main" id="{2868CF7A-8C46-436D-9F04-FBABD1AAE5A4}"/>
              </a:ext>
            </a:extLst>
          </p:cNvPr>
          <p:cNvSpPr txBox="1">
            <a:spLocks noChangeArrowheads="1"/>
          </p:cNvSpPr>
          <p:nvPr/>
        </p:nvSpPr>
        <p:spPr bwMode="auto">
          <a:xfrm>
            <a:off x="4012406" y="2304678"/>
            <a:ext cx="1119187" cy="339725"/>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-1/2 Slope</a:t>
            </a:r>
          </a:p>
        </p:txBody>
      </p:sp>
      <p:cxnSp>
        <p:nvCxnSpPr>
          <p:cNvPr id="11" name="Straight Connector 4">
            <a:extLst>
              <a:ext uri="{FF2B5EF4-FFF2-40B4-BE49-F238E27FC236}">
                <a16:creationId xmlns:a16="http://schemas.microsoft.com/office/drawing/2014/main" id="{F5E61676-82F4-4E62-B7DF-26D47E5487A7}"/>
              </a:ext>
            </a:extLst>
          </p:cNvPr>
          <p:cNvCxnSpPr>
            <a:cxnSpLocks noChangeShapeType="1"/>
          </p:cNvCxnSpPr>
          <p:nvPr/>
        </p:nvCxnSpPr>
        <p:spPr bwMode="auto">
          <a:xfrm>
            <a:off x="2607301" y="2664440"/>
            <a:ext cx="2858966" cy="1093318"/>
          </a:xfrm>
          <a:prstGeom prst="line">
            <a:avLst/>
          </a:prstGeom>
          <a:noFill/>
          <a:ln w="19050" algn="ctr">
            <a:solidFill>
              <a:srgbClr val="FF0000"/>
            </a:solidFill>
            <a:round/>
            <a:headEnd/>
            <a:tailEnd/>
          </a:ln>
        </p:spPr>
      </p:cxnSp>
      <p:sp>
        <p:nvSpPr>
          <p:cNvPr id="13" name="TextBox 12">
            <a:extLst>
              <a:ext uri="{FF2B5EF4-FFF2-40B4-BE49-F238E27FC236}">
                <a16:creationId xmlns:a16="http://schemas.microsoft.com/office/drawing/2014/main" id="{108DB769-DBD1-42A3-9C56-C3B6BFE84677}"/>
              </a:ext>
            </a:extLst>
          </p:cNvPr>
          <p:cNvSpPr txBox="1">
            <a:spLocks noChangeArrowheads="1"/>
          </p:cNvSpPr>
          <p:nvPr/>
        </p:nvSpPr>
        <p:spPr bwMode="auto">
          <a:xfrm>
            <a:off x="7046722" y="4516095"/>
            <a:ext cx="1119187" cy="339725"/>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cs typeface="Arial" pitchFamily="34" charset="0"/>
              </a:rPr>
              <a:t>-1 Slope</a:t>
            </a:r>
          </a:p>
        </p:txBody>
      </p:sp>
      <p:sp>
        <p:nvSpPr>
          <p:cNvPr id="12" name="TextBox 11">
            <a:extLst>
              <a:ext uri="{FF2B5EF4-FFF2-40B4-BE49-F238E27FC236}">
                <a16:creationId xmlns:a16="http://schemas.microsoft.com/office/drawing/2014/main" id="{D668B59C-F886-45EF-A497-CB7E653776E0}"/>
              </a:ext>
            </a:extLst>
          </p:cNvPr>
          <p:cNvSpPr txBox="1"/>
          <p:nvPr/>
        </p:nvSpPr>
        <p:spPr>
          <a:xfrm>
            <a:off x="5339910" y="1589594"/>
            <a:ext cx="2949446" cy="1477328"/>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 same results are observed when plotting individual well results using “material balance time” or approximations thereof</a:t>
            </a:r>
          </a:p>
        </p:txBody>
      </p:sp>
      <p:sp>
        <p:nvSpPr>
          <p:cNvPr id="14" name="TextBox 4">
            <a:extLst>
              <a:ext uri="{FF2B5EF4-FFF2-40B4-BE49-F238E27FC236}">
                <a16:creationId xmlns:a16="http://schemas.microsoft.com/office/drawing/2014/main" id="{8271D6FA-0C9C-4D1D-9BCD-A959CC1A60FE}"/>
              </a:ext>
            </a:extLst>
          </p:cNvPr>
          <p:cNvSpPr txBox="1">
            <a:spLocks noChangeArrowheads="1"/>
          </p:cNvSpPr>
          <p:nvPr/>
        </p:nvSpPr>
        <p:spPr bwMode="auto">
          <a:xfrm>
            <a:off x="2371369" y="4354600"/>
            <a:ext cx="2238930" cy="1569660"/>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While a few wells might have reached boundary dominated flow, this is not typical, even after years of production</a:t>
            </a:r>
          </a:p>
        </p:txBody>
      </p:sp>
      <p:sp>
        <p:nvSpPr>
          <p:cNvPr id="15" name="Oval 3">
            <a:extLst>
              <a:ext uri="{FF2B5EF4-FFF2-40B4-BE49-F238E27FC236}">
                <a16:creationId xmlns:a16="http://schemas.microsoft.com/office/drawing/2014/main" id="{3005BAED-5651-448A-A977-F52E363C31AC}"/>
              </a:ext>
            </a:extLst>
          </p:cNvPr>
          <p:cNvSpPr>
            <a:spLocks noChangeArrowheads="1"/>
          </p:cNvSpPr>
          <p:nvPr/>
        </p:nvSpPr>
        <p:spPr bwMode="auto">
          <a:xfrm>
            <a:off x="4688077" y="4284708"/>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3413392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image002"/>
          <p:cNvPicPr>
            <a:picLocks noChangeAspect="1" noChangeArrowheads="1"/>
          </p:cNvPicPr>
          <p:nvPr/>
        </p:nvPicPr>
        <p:blipFill>
          <a:blip r:embed="rId3" cstate="print"/>
          <a:srcRect/>
          <a:stretch>
            <a:fillRect/>
          </a:stretch>
        </p:blipFill>
        <p:spPr bwMode="auto">
          <a:xfrm>
            <a:off x="3397176" y="2260600"/>
            <a:ext cx="5683002" cy="4204713"/>
          </a:xfrm>
          <a:prstGeom prst="rect">
            <a:avLst/>
          </a:prstGeom>
          <a:noFill/>
          <a:ln w="31750">
            <a:solidFill>
              <a:srgbClr val="292929"/>
            </a:solidFill>
            <a:miter lim="800000"/>
            <a:headEnd/>
            <a:tailEnd/>
          </a:ln>
        </p:spPr>
      </p:pic>
      <p:pic>
        <p:nvPicPr>
          <p:cNvPr id="9" name="Picture 7" descr="image005"/>
          <p:cNvPicPr>
            <a:picLocks noChangeAspect="1" noChangeArrowheads="1"/>
          </p:cNvPicPr>
          <p:nvPr/>
        </p:nvPicPr>
        <p:blipFill>
          <a:blip r:embed="rId4" cstate="print"/>
          <a:srcRect/>
          <a:stretch>
            <a:fillRect/>
          </a:stretch>
        </p:blipFill>
        <p:spPr bwMode="auto">
          <a:xfrm>
            <a:off x="169871" y="1183163"/>
            <a:ext cx="5004048" cy="3749139"/>
          </a:xfrm>
          <a:prstGeom prst="rect">
            <a:avLst/>
          </a:prstGeom>
          <a:noFill/>
          <a:ln w="31750">
            <a:solidFill>
              <a:srgbClr val="292929"/>
            </a:solidFill>
            <a:miter lim="800000"/>
            <a:headEnd/>
            <a:tailEnd/>
          </a:ln>
        </p:spPr>
      </p:pic>
      <p:sp>
        <p:nvSpPr>
          <p:cNvPr id="5" name="TextBox 4"/>
          <p:cNvSpPr txBox="1"/>
          <p:nvPr/>
        </p:nvSpPr>
        <p:spPr>
          <a:xfrm>
            <a:off x="2162333" y="1603553"/>
            <a:ext cx="2880320" cy="168230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1600" b="1" dirty="0">
                <a:solidFill>
                  <a:schemeClr val="tx1"/>
                </a:solidFill>
                <a:latin typeface="Arial" pitchFamily="34" charset="0"/>
              </a:rPr>
              <a:t>Two-stage </a:t>
            </a:r>
            <a:r>
              <a:rPr lang="en-US" sz="1600" b="1" dirty="0" err="1">
                <a:solidFill>
                  <a:schemeClr val="tx1"/>
                </a:solidFill>
                <a:latin typeface="Arial" pitchFamily="34" charset="0"/>
              </a:rPr>
              <a:t>Arps</a:t>
            </a:r>
            <a:r>
              <a:rPr lang="en-US" sz="1600" b="1" dirty="0">
                <a:solidFill>
                  <a:schemeClr val="tx1"/>
                </a:solidFill>
                <a:latin typeface="Arial" pitchFamily="34" charset="0"/>
              </a:rPr>
              <a:t> hyperbolic declines</a:t>
            </a:r>
          </a:p>
          <a:p>
            <a:pPr marL="342900" indent="-342900">
              <a:buFont typeface="Arial" panose="020B0604020202020204" pitchFamily="34" charset="0"/>
              <a:buChar char="•"/>
            </a:pPr>
            <a:r>
              <a:rPr lang="en-US" sz="1600" b="1" dirty="0">
                <a:solidFill>
                  <a:schemeClr val="tx1"/>
                </a:solidFill>
                <a:latin typeface="Arial" pitchFamily="34" charset="0"/>
              </a:rPr>
              <a:t>Bootstrap </a:t>
            </a:r>
            <a:r>
              <a:rPr lang="en-US" sz="1600" b="1" dirty="0" err="1">
                <a:solidFill>
                  <a:schemeClr val="tx1"/>
                </a:solidFill>
                <a:latin typeface="Arial" pitchFamily="34" charset="0"/>
              </a:rPr>
              <a:t>resampling</a:t>
            </a:r>
            <a:endParaRPr lang="en-US" sz="1600" b="1" dirty="0">
              <a:solidFill>
                <a:schemeClr val="tx1"/>
              </a:solidFill>
              <a:latin typeface="Arial" pitchFamily="34" charset="0"/>
            </a:endParaRPr>
          </a:p>
          <a:p>
            <a:pPr marL="342900" indent="-342900">
              <a:buFont typeface="Arial" panose="020B0604020202020204" pitchFamily="34" charset="0"/>
              <a:buChar char="•"/>
            </a:pPr>
            <a:r>
              <a:rPr lang="en-US" sz="1600" b="1" dirty="0">
                <a:solidFill>
                  <a:schemeClr val="tx1"/>
                </a:solidFill>
                <a:latin typeface="Arial" pitchFamily="34" charset="0"/>
              </a:rPr>
              <a:t>Flow regime diagnostics</a:t>
            </a:r>
          </a:p>
        </p:txBody>
      </p:sp>
      <p:sp>
        <p:nvSpPr>
          <p:cNvPr id="6" name="Title 1"/>
          <p:cNvSpPr txBox="1">
            <a:spLocks/>
          </p:cNvSpPr>
          <p:nvPr/>
        </p:nvSpPr>
        <p:spPr>
          <a:xfrm>
            <a:off x="250147" y="178428"/>
            <a:ext cx="6722059" cy="796474"/>
          </a:xfrm>
          <a:prstGeom prst="rect">
            <a:avLst/>
          </a:prstGeom>
        </p:spPr>
        <p:txBody>
          <a:bodyPr vert="horz" lIns="91440" tIns="45720" rIns="91440" bIns="45720" rtlCol="0" anchor="ctr">
            <a:noAutofit/>
          </a:bodyPr>
          <a:lstStyle/>
          <a:p>
            <a:pPr lvl="0">
              <a:spcBef>
                <a:spcPct val="0"/>
              </a:spcBef>
            </a:pPr>
            <a:r>
              <a:rPr kumimoji="0" lang="en-US" sz="2400" b="1" i="0" u="none" strike="noStrike" kern="1200" cap="none" spc="0" normalizeH="0" baseline="0" noProof="0" dirty="0">
                <a:ln>
                  <a:noFill/>
                </a:ln>
                <a:solidFill>
                  <a:srgbClr val="002F5F"/>
                </a:solidFill>
                <a:effectLst/>
                <a:uLnTx/>
                <a:uFillTx/>
                <a:latin typeface="Arial"/>
                <a:ea typeface="+mj-ea"/>
                <a:cs typeface="Arial"/>
              </a:rPr>
              <a:t>Production Forecasts using </a:t>
            </a:r>
          </a:p>
          <a:p>
            <a:pPr lvl="0">
              <a:spcBef>
                <a:spcPct val="0"/>
              </a:spcBef>
            </a:pPr>
            <a:r>
              <a:rPr kumimoji="0" lang="en-US" sz="2400" b="1" i="0" u="none" strike="noStrike" kern="1200" cap="none" spc="0" normalizeH="0" baseline="0" noProof="0" dirty="0">
                <a:ln>
                  <a:noFill/>
                </a:ln>
                <a:solidFill>
                  <a:srgbClr val="002F5F"/>
                </a:solidFill>
                <a:effectLst/>
                <a:uLnTx/>
                <a:uFillTx/>
                <a:latin typeface="Arial"/>
                <a:ea typeface="+mj-ea"/>
                <a:cs typeface="Arial"/>
              </a:rPr>
              <a:t>SPEE </a:t>
            </a:r>
            <a:r>
              <a:rPr lang="en-US" sz="2400" b="1" dirty="0">
                <a:solidFill>
                  <a:srgbClr val="002F5F"/>
                </a:solidFill>
                <a:latin typeface="Arial"/>
                <a:cs typeface="Arial"/>
              </a:rPr>
              <a:t>Monograph 4 Methods</a:t>
            </a:r>
            <a:endParaRPr kumimoji="0" lang="en-US" sz="2400" b="1" i="0" u="none" strike="noStrike" kern="1200" cap="none" spc="0" normalizeH="0" baseline="0" noProof="0" dirty="0">
              <a:ln>
                <a:noFill/>
              </a:ln>
              <a:solidFill>
                <a:srgbClr val="002F5F"/>
              </a:solidFill>
              <a:effectLst/>
              <a:uLnTx/>
              <a:uFillTx/>
              <a:latin typeface="Arial"/>
              <a:ea typeface="+mj-ea"/>
              <a:cs typeface="Arial"/>
            </a:endParaRPr>
          </a:p>
        </p:txBody>
      </p:sp>
      <p:sp>
        <p:nvSpPr>
          <p:cNvPr id="7" name="TextBox 4">
            <a:extLst>
              <a:ext uri="{FF2B5EF4-FFF2-40B4-BE49-F238E27FC236}">
                <a16:creationId xmlns:a16="http://schemas.microsoft.com/office/drawing/2014/main" id="{B582D648-0C1D-437F-B2DC-8281C025C274}"/>
              </a:ext>
            </a:extLst>
          </p:cNvPr>
          <p:cNvSpPr txBox="1">
            <a:spLocks noChangeArrowheads="1"/>
          </p:cNvSpPr>
          <p:nvPr/>
        </p:nvSpPr>
        <p:spPr bwMode="auto">
          <a:xfrm>
            <a:off x="316168" y="4971445"/>
            <a:ext cx="2972722" cy="1569660"/>
          </a:xfrm>
          <a:prstGeom prst="rect">
            <a:avLst/>
          </a:prstGeom>
          <a:noFill/>
          <a:ln w="9525">
            <a:noFill/>
            <a:miter lim="800000"/>
            <a:headEnd/>
            <a:tailEnd/>
          </a:ln>
        </p:spPr>
        <p:txBody>
          <a:bodyPr wrap="square">
            <a:spAutoFit/>
          </a:bodyPr>
          <a:lstStyle/>
          <a:p>
            <a:r>
              <a:rPr lang="en-US" sz="1600" dirty="0">
                <a:solidFill>
                  <a:srgbClr val="FF0000"/>
                </a:solidFill>
                <a:latin typeface="Arial" pitchFamily="34" charset="0"/>
              </a:rPr>
              <a:t>Though we have yet to see it in Montney, we anticipate that boundary dominated flow will occur.  Thus, we apply decline methods proven to be useful for late-life multi-</a:t>
            </a:r>
            <a:r>
              <a:rPr lang="en-US" sz="1600" dirty="0" err="1">
                <a:solidFill>
                  <a:srgbClr val="FF0000"/>
                </a:solidFill>
                <a:latin typeface="Arial" pitchFamily="34" charset="0"/>
              </a:rPr>
              <a:t>frac’d</a:t>
            </a:r>
            <a:r>
              <a:rPr lang="en-US" sz="1600" dirty="0">
                <a:solidFill>
                  <a:srgbClr val="FF0000"/>
                </a:solidFill>
                <a:latin typeface="Arial" pitchFamily="34" charset="0"/>
              </a:rPr>
              <a:t> oil wells</a:t>
            </a:r>
          </a:p>
        </p:txBody>
      </p:sp>
      <p:sp>
        <p:nvSpPr>
          <p:cNvPr id="10" name="TextBox 4">
            <a:extLst>
              <a:ext uri="{FF2B5EF4-FFF2-40B4-BE49-F238E27FC236}">
                <a16:creationId xmlns:a16="http://schemas.microsoft.com/office/drawing/2014/main" id="{70E741AF-5A97-4C3D-9E53-F228966195A6}"/>
              </a:ext>
            </a:extLst>
          </p:cNvPr>
          <p:cNvSpPr txBox="1">
            <a:spLocks noChangeArrowheads="1"/>
          </p:cNvSpPr>
          <p:nvPr/>
        </p:nvSpPr>
        <p:spPr bwMode="auto">
          <a:xfrm>
            <a:off x="5393297" y="4629533"/>
            <a:ext cx="2030929" cy="1323439"/>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Given enough production, and closely spaced wells, a transition to BDF is be observed</a:t>
            </a:r>
          </a:p>
        </p:txBody>
      </p:sp>
      <p:sp>
        <p:nvSpPr>
          <p:cNvPr id="8" name="Oval 3">
            <a:extLst>
              <a:ext uri="{FF2B5EF4-FFF2-40B4-BE49-F238E27FC236}">
                <a16:creationId xmlns:a16="http://schemas.microsoft.com/office/drawing/2014/main" id="{D60771DE-3433-407A-BCC1-5FA3A01AA156}"/>
              </a:ext>
            </a:extLst>
          </p:cNvPr>
          <p:cNvSpPr>
            <a:spLocks noChangeArrowheads="1"/>
          </p:cNvSpPr>
          <p:nvPr/>
        </p:nvSpPr>
        <p:spPr bwMode="auto">
          <a:xfrm>
            <a:off x="6646036" y="3934331"/>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1" name="TextBox 4">
            <a:extLst>
              <a:ext uri="{FF2B5EF4-FFF2-40B4-BE49-F238E27FC236}">
                <a16:creationId xmlns:a16="http://schemas.microsoft.com/office/drawing/2014/main" id="{764FF9B8-16E9-457F-8D52-6C126F7F6651}"/>
              </a:ext>
            </a:extLst>
          </p:cNvPr>
          <p:cNvSpPr txBox="1">
            <a:spLocks noChangeArrowheads="1"/>
          </p:cNvSpPr>
          <p:nvPr/>
        </p:nvSpPr>
        <p:spPr bwMode="auto">
          <a:xfrm>
            <a:off x="2714186" y="3404294"/>
            <a:ext cx="2030929" cy="1077218"/>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Such transitions are difficult to see on conventional decline plots</a:t>
            </a:r>
          </a:p>
        </p:txBody>
      </p:sp>
      <p:sp>
        <p:nvSpPr>
          <p:cNvPr id="12" name="Oval 3">
            <a:extLst>
              <a:ext uri="{FF2B5EF4-FFF2-40B4-BE49-F238E27FC236}">
                <a16:creationId xmlns:a16="http://schemas.microsoft.com/office/drawing/2014/main" id="{3BC6CF6B-49E7-4464-8300-300F4A3F356B}"/>
              </a:ext>
            </a:extLst>
          </p:cNvPr>
          <p:cNvSpPr>
            <a:spLocks noChangeArrowheads="1"/>
          </p:cNvSpPr>
          <p:nvPr/>
        </p:nvSpPr>
        <p:spPr bwMode="auto">
          <a:xfrm>
            <a:off x="1643875" y="3614523"/>
            <a:ext cx="962025" cy="857250"/>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19314961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1" grpId="0" animBg="1"/>
      <p:bldP spid="12"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09E97-58A2-4DD2-80E2-740E203BA162}"/>
              </a:ext>
            </a:extLst>
          </p:cNvPr>
          <p:cNvSpPr>
            <a:spLocks noGrp="1"/>
          </p:cNvSpPr>
          <p:nvPr>
            <p:ph type="title"/>
          </p:nvPr>
        </p:nvSpPr>
        <p:spPr/>
        <p:txBody>
          <a:bodyPr/>
          <a:lstStyle/>
          <a:p>
            <a:r>
              <a:rPr lang="en-US" dirty="0"/>
              <a:t>Operator A Wells Drilled in 2009</a:t>
            </a:r>
          </a:p>
        </p:txBody>
      </p:sp>
      <p:sp>
        <p:nvSpPr>
          <p:cNvPr id="3" name="Content Placeholder 2">
            <a:extLst>
              <a:ext uri="{FF2B5EF4-FFF2-40B4-BE49-F238E27FC236}">
                <a16:creationId xmlns:a16="http://schemas.microsoft.com/office/drawing/2014/main" id="{47FE4C7A-633B-429F-99E3-E572ADFD016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0646CF8-A2DD-454C-8ACD-C0C37FBAD055}"/>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0AE4032E-3ED6-4ECC-864E-C5D1E0664350}"/>
              </a:ext>
            </a:extLst>
          </p:cNvPr>
          <p:cNvSpPr>
            <a:spLocks noGrp="1"/>
          </p:cNvSpPr>
          <p:nvPr>
            <p:ph type="sldNum" sz="quarter" idx="12"/>
          </p:nvPr>
        </p:nvSpPr>
        <p:spPr/>
        <p:txBody>
          <a:bodyPr/>
          <a:lstStyle/>
          <a:p>
            <a:fld id="{6A2934AE-CAA2-7547-9AAD-CFCEE97C9303}" type="slidenum">
              <a:rPr lang="en-US" smtClean="0"/>
              <a:pPr/>
              <a:t>124</a:t>
            </a:fld>
            <a:endParaRPr lang="en-US"/>
          </a:p>
        </p:txBody>
      </p:sp>
      <p:pic>
        <p:nvPicPr>
          <p:cNvPr id="6" name="Picture 5">
            <a:extLst>
              <a:ext uri="{FF2B5EF4-FFF2-40B4-BE49-F238E27FC236}">
                <a16:creationId xmlns:a16="http://schemas.microsoft.com/office/drawing/2014/main" id="{493384F5-2655-4323-BBAF-52F26664FDF8}"/>
              </a:ext>
            </a:extLst>
          </p:cNvPr>
          <p:cNvPicPr>
            <a:picLocks noChangeAspect="1"/>
          </p:cNvPicPr>
          <p:nvPr/>
        </p:nvPicPr>
        <p:blipFill>
          <a:blip r:embed="rId2"/>
          <a:stretch>
            <a:fillRect/>
          </a:stretch>
        </p:blipFill>
        <p:spPr>
          <a:xfrm>
            <a:off x="1074308" y="1282768"/>
            <a:ext cx="6995385" cy="5079763"/>
          </a:xfrm>
          <a:prstGeom prst="rect">
            <a:avLst/>
          </a:prstGeom>
        </p:spPr>
      </p:pic>
      <p:sp>
        <p:nvSpPr>
          <p:cNvPr id="7" name="TextBox 4">
            <a:extLst>
              <a:ext uri="{FF2B5EF4-FFF2-40B4-BE49-F238E27FC236}">
                <a16:creationId xmlns:a16="http://schemas.microsoft.com/office/drawing/2014/main" id="{1743BA6B-1801-40EB-86E6-4F690F04969F}"/>
              </a:ext>
            </a:extLst>
          </p:cNvPr>
          <p:cNvSpPr txBox="1">
            <a:spLocks noChangeArrowheads="1"/>
          </p:cNvSpPr>
          <p:nvPr/>
        </p:nvSpPr>
        <p:spPr bwMode="auto">
          <a:xfrm>
            <a:off x="1609796" y="1662450"/>
            <a:ext cx="3028808" cy="2062103"/>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r>
              <a:rPr lang="en-US" sz="1600" dirty="0">
                <a:solidFill>
                  <a:srgbClr val="002F5F"/>
                </a:solidFill>
                <a:latin typeface="Arial" pitchFamily="34" charset="0"/>
              </a:rPr>
              <a:t>These methods require an analysis not just of rate vs time (or cumulative production) but an analysis of the derivative of rate (</a:t>
            </a:r>
            <a:r>
              <a:rPr lang="en-US" sz="1600" dirty="0" err="1">
                <a:solidFill>
                  <a:srgbClr val="002F5F"/>
                </a:solidFill>
                <a:latin typeface="Arial" pitchFamily="34" charset="0"/>
              </a:rPr>
              <a:t>ie</a:t>
            </a:r>
            <a:r>
              <a:rPr lang="en-US" sz="1600" dirty="0">
                <a:solidFill>
                  <a:srgbClr val="002F5F"/>
                </a:solidFill>
                <a:latin typeface="Arial" pitchFamily="34" charset="0"/>
              </a:rPr>
              <a:t> the instantaneous decline “D") and the second derivative of rate (the “b” factor)</a:t>
            </a:r>
          </a:p>
        </p:txBody>
      </p:sp>
      <p:sp>
        <p:nvSpPr>
          <p:cNvPr id="9" name="TextBox 8">
            <a:extLst>
              <a:ext uri="{FF2B5EF4-FFF2-40B4-BE49-F238E27FC236}">
                <a16:creationId xmlns:a16="http://schemas.microsoft.com/office/drawing/2014/main" id="{D510AFAD-51E6-4A37-B7DF-80F3FC6F784C}"/>
              </a:ext>
            </a:extLst>
          </p:cNvPr>
          <p:cNvSpPr txBox="1"/>
          <p:nvPr/>
        </p:nvSpPr>
        <p:spPr>
          <a:xfrm>
            <a:off x="1609796" y="4435642"/>
            <a:ext cx="2374232" cy="135421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600" dirty="0">
                <a:solidFill>
                  <a:srgbClr val="002F5F"/>
                </a:solidFill>
                <a:latin typeface="Arial" pitchFamily="34" charset="0"/>
              </a:rPr>
              <a:t>This plot shows that “D” is continuously getting smaller, but the slope might be shallowing</a:t>
            </a:r>
          </a:p>
          <a:p>
            <a:endParaRPr lang="en-US" dirty="0"/>
          </a:p>
        </p:txBody>
      </p:sp>
    </p:spTree>
    <p:extLst>
      <p:ext uri="{BB962C8B-B14F-4D97-AF65-F5344CB8AC3E}">
        <p14:creationId xmlns:p14="http://schemas.microsoft.com/office/powerpoint/2010/main" val="33672351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AF5E-AF5B-4F56-B589-DDB64696AA2E}"/>
              </a:ext>
            </a:extLst>
          </p:cNvPr>
          <p:cNvSpPr>
            <a:spLocks noGrp="1"/>
          </p:cNvSpPr>
          <p:nvPr>
            <p:ph type="title"/>
          </p:nvPr>
        </p:nvSpPr>
        <p:spPr/>
        <p:txBody>
          <a:bodyPr/>
          <a:lstStyle/>
          <a:p>
            <a:r>
              <a:rPr lang="en-US" dirty="0"/>
              <a:t>Operator A Wells Drilled in 2009</a:t>
            </a:r>
          </a:p>
        </p:txBody>
      </p:sp>
      <p:sp>
        <p:nvSpPr>
          <p:cNvPr id="3" name="Content Placeholder 2">
            <a:extLst>
              <a:ext uri="{FF2B5EF4-FFF2-40B4-BE49-F238E27FC236}">
                <a16:creationId xmlns:a16="http://schemas.microsoft.com/office/drawing/2014/main" id="{4694008F-944E-4166-8163-8CDCCFC5758C}"/>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059F89F-B590-439F-93AB-C1701BDF4D4C}"/>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24BDAE0-D67C-47E9-99DC-EF51E164FF69}"/>
              </a:ext>
            </a:extLst>
          </p:cNvPr>
          <p:cNvSpPr>
            <a:spLocks noGrp="1"/>
          </p:cNvSpPr>
          <p:nvPr>
            <p:ph type="sldNum" sz="quarter" idx="12"/>
          </p:nvPr>
        </p:nvSpPr>
        <p:spPr/>
        <p:txBody>
          <a:bodyPr/>
          <a:lstStyle/>
          <a:p>
            <a:fld id="{6A2934AE-CAA2-7547-9AAD-CFCEE97C9303}" type="slidenum">
              <a:rPr lang="en-US" smtClean="0"/>
              <a:pPr/>
              <a:t>125</a:t>
            </a:fld>
            <a:endParaRPr lang="en-US"/>
          </a:p>
        </p:txBody>
      </p:sp>
      <p:pic>
        <p:nvPicPr>
          <p:cNvPr id="7" name="Picture 6">
            <a:extLst>
              <a:ext uri="{FF2B5EF4-FFF2-40B4-BE49-F238E27FC236}">
                <a16:creationId xmlns:a16="http://schemas.microsoft.com/office/drawing/2014/main" id="{9F509B4B-6B97-43CB-A8DB-AAB4C37D6F59}"/>
              </a:ext>
            </a:extLst>
          </p:cNvPr>
          <p:cNvPicPr>
            <a:picLocks noChangeAspect="1"/>
          </p:cNvPicPr>
          <p:nvPr/>
        </p:nvPicPr>
        <p:blipFill>
          <a:blip r:embed="rId2"/>
          <a:stretch>
            <a:fillRect/>
          </a:stretch>
        </p:blipFill>
        <p:spPr>
          <a:xfrm>
            <a:off x="250147" y="1282768"/>
            <a:ext cx="6995386" cy="5079763"/>
          </a:xfrm>
          <a:prstGeom prst="rect">
            <a:avLst/>
          </a:prstGeom>
        </p:spPr>
      </p:pic>
      <p:cxnSp>
        <p:nvCxnSpPr>
          <p:cNvPr id="9" name="Straight Connector 8">
            <a:extLst>
              <a:ext uri="{FF2B5EF4-FFF2-40B4-BE49-F238E27FC236}">
                <a16:creationId xmlns:a16="http://schemas.microsoft.com/office/drawing/2014/main" id="{FCC57714-3251-476E-A9D4-34661BB6E1DF}"/>
              </a:ext>
            </a:extLst>
          </p:cNvPr>
          <p:cNvCxnSpPr>
            <a:cxnSpLocks/>
          </p:cNvCxnSpPr>
          <p:nvPr/>
        </p:nvCxnSpPr>
        <p:spPr>
          <a:xfrm>
            <a:off x="2604840" y="1386348"/>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CBA2286B-CA2A-4E86-B559-B9AB6B99EA22}"/>
              </a:ext>
            </a:extLst>
          </p:cNvPr>
          <p:cNvCxnSpPr/>
          <p:nvPr/>
        </p:nvCxnSpPr>
        <p:spPr>
          <a:xfrm>
            <a:off x="2708079" y="2005781"/>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51E0F2-EED7-4B19-A6A2-A4EE38C2DCB7}"/>
              </a:ext>
            </a:extLst>
          </p:cNvPr>
          <p:cNvCxnSpPr/>
          <p:nvPr/>
        </p:nvCxnSpPr>
        <p:spPr>
          <a:xfrm>
            <a:off x="2708079" y="5557684"/>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560EE8E2-AFD6-4971-86A1-B088678C1F92}"/>
              </a:ext>
            </a:extLst>
          </p:cNvPr>
          <p:cNvSpPr txBox="1"/>
          <p:nvPr/>
        </p:nvSpPr>
        <p:spPr>
          <a:xfrm>
            <a:off x="3685792" y="3681872"/>
            <a:ext cx="2478789" cy="1477328"/>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 make it difficult to interpret late life production data</a:t>
            </a:r>
          </a:p>
        </p:txBody>
      </p:sp>
      <p:sp>
        <p:nvSpPr>
          <p:cNvPr id="15" name="TextBox 14">
            <a:extLst>
              <a:ext uri="{FF2B5EF4-FFF2-40B4-BE49-F238E27FC236}">
                <a16:creationId xmlns:a16="http://schemas.microsoft.com/office/drawing/2014/main" id="{A4FFA373-31B3-4135-8AFA-F9AE3193A0A9}"/>
              </a:ext>
            </a:extLst>
          </p:cNvPr>
          <p:cNvSpPr txBox="1"/>
          <p:nvPr/>
        </p:nvSpPr>
        <p:spPr>
          <a:xfrm>
            <a:off x="6828438" y="1613344"/>
            <a:ext cx="2123275" cy="2554545"/>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may be decreasing over time (which makes sense because it is tied to the slope of the previous plot) but there is much noise and scatter</a:t>
            </a:r>
            <a:endParaRPr lang="en-US" dirty="0"/>
          </a:p>
        </p:txBody>
      </p:sp>
    </p:spTree>
    <p:extLst>
      <p:ext uri="{BB962C8B-B14F-4D97-AF65-F5344CB8AC3E}">
        <p14:creationId xmlns:p14="http://schemas.microsoft.com/office/powerpoint/2010/main" val="107445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F7FFD-1F90-4A96-AC97-A146B69E7D14}"/>
              </a:ext>
            </a:extLst>
          </p:cNvPr>
          <p:cNvSpPr>
            <a:spLocks noGrp="1"/>
          </p:cNvSpPr>
          <p:nvPr>
            <p:ph type="title"/>
          </p:nvPr>
        </p:nvSpPr>
        <p:spPr/>
        <p:txBody>
          <a:bodyPr/>
          <a:lstStyle/>
          <a:p>
            <a:r>
              <a:rPr lang="en-US" dirty="0"/>
              <a:t>Operator A Wells Drilled in 2010</a:t>
            </a:r>
          </a:p>
        </p:txBody>
      </p:sp>
      <p:sp>
        <p:nvSpPr>
          <p:cNvPr id="3" name="Content Placeholder 2">
            <a:extLst>
              <a:ext uri="{FF2B5EF4-FFF2-40B4-BE49-F238E27FC236}">
                <a16:creationId xmlns:a16="http://schemas.microsoft.com/office/drawing/2014/main" id="{85AD998C-75DD-44D9-9063-FE3887BEFF2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FAC068A-CF0A-4DF5-A9C8-0231A24A80A0}"/>
              </a:ext>
            </a:extLst>
          </p:cNvPr>
          <p:cNvSpPr>
            <a:spLocks noGrp="1"/>
          </p:cNvSpPr>
          <p:nvPr>
            <p:ph type="ftr" sz="quarter" idx="11"/>
          </p:nvPr>
        </p:nvSpPr>
        <p:spPr>
          <a:xfrm>
            <a:off x="2300039" y="6529292"/>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0D93B616-7CB0-429F-A681-80E7006418FE}"/>
              </a:ext>
            </a:extLst>
          </p:cNvPr>
          <p:cNvSpPr>
            <a:spLocks noGrp="1"/>
          </p:cNvSpPr>
          <p:nvPr>
            <p:ph type="sldNum" sz="quarter" idx="12"/>
          </p:nvPr>
        </p:nvSpPr>
        <p:spPr/>
        <p:txBody>
          <a:bodyPr/>
          <a:lstStyle/>
          <a:p>
            <a:fld id="{6A2934AE-CAA2-7547-9AAD-CFCEE97C9303}" type="slidenum">
              <a:rPr lang="en-US" smtClean="0"/>
              <a:pPr/>
              <a:t>126</a:t>
            </a:fld>
            <a:endParaRPr lang="en-US"/>
          </a:p>
        </p:txBody>
      </p:sp>
      <p:pic>
        <p:nvPicPr>
          <p:cNvPr id="6" name="Picture 5">
            <a:extLst>
              <a:ext uri="{FF2B5EF4-FFF2-40B4-BE49-F238E27FC236}">
                <a16:creationId xmlns:a16="http://schemas.microsoft.com/office/drawing/2014/main" id="{FE3F3DE6-392C-4A2F-8340-8E02AF349E56}"/>
              </a:ext>
            </a:extLst>
          </p:cNvPr>
          <p:cNvPicPr>
            <a:picLocks noChangeAspect="1"/>
          </p:cNvPicPr>
          <p:nvPr/>
        </p:nvPicPr>
        <p:blipFill>
          <a:blip r:embed="rId2"/>
          <a:stretch>
            <a:fillRect/>
          </a:stretch>
        </p:blipFill>
        <p:spPr>
          <a:xfrm>
            <a:off x="250147" y="1282768"/>
            <a:ext cx="6995385" cy="5079763"/>
          </a:xfrm>
          <a:prstGeom prst="rect">
            <a:avLst/>
          </a:prstGeom>
        </p:spPr>
      </p:pic>
      <p:cxnSp>
        <p:nvCxnSpPr>
          <p:cNvPr id="7" name="Straight Connector 6">
            <a:extLst>
              <a:ext uri="{FF2B5EF4-FFF2-40B4-BE49-F238E27FC236}">
                <a16:creationId xmlns:a16="http://schemas.microsoft.com/office/drawing/2014/main" id="{4CC7CFC5-DF0E-49DB-9167-12A891311F78}"/>
              </a:ext>
            </a:extLst>
          </p:cNvPr>
          <p:cNvCxnSpPr>
            <a:cxnSpLocks/>
          </p:cNvCxnSpPr>
          <p:nvPr/>
        </p:nvCxnSpPr>
        <p:spPr>
          <a:xfrm>
            <a:off x="2400561" y="1334630"/>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A8AC5F29-CD2F-47BB-87EC-A1F453AFB5CB}"/>
              </a:ext>
            </a:extLst>
          </p:cNvPr>
          <p:cNvCxnSpPr/>
          <p:nvPr/>
        </p:nvCxnSpPr>
        <p:spPr>
          <a:xfrm>
            <a:off x="2503800" y="1954063"/>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01994246-A331-43EB-A11A-D906D70EAE27}"/>
              </a:ext>
            </a:extLst>
          </p:cNvPr>
          <p:cNvCxnSpPr/>
          <p:nvPr/>
        </p:nvCxnSpPr>
        <p:spPr>
          <a:xfrm>
            <a:off x="2503800" y="5505966"/>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618854B-AD0F-4CC8-9952-5CD81EF79E4D}"/>
              </a:ext>
            </a:extLst>
          </p:cNvPr>
          <p:cNvSpPr txBox="1"/>
          <p:nvPr/>
        </p:nvSpPr>
        <p:spPr>
          <a:xfrm>
            <a:off x="3464978" y="3967038"/>
            <a:ext cx="2478789" cy="1200329"/>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 again frustrates late life analysis</a:t>
            </a:r>
          </a:p>
        </p:txBody>
      </p:sp>
      <p:sp>
        <p:nvSpPr>
          <p:cNvPr id="11" name="TextBox 10">
            <a:extLst>
              <a:ext uri="{FF2B5EF4-FFF2-40B4-BE49-F238E27FC236}">
                <a16:creationId xmlns:a16="http://schemas.microsoft.com/office/drawing/2014/main" id="{AB89F421-F508-4691-8EB5-2C4D0C039D22}"/>
              </a:ext>
            </a:extLst>
          </p:cNvPr>
          <p:cNvSpPr txBox="1"/>
          <p:nvPr/>
        </p:nvSpPr>
        <p:spPr>
          <a:xfrm>
            <a:off x="6828438" y="1613344"/>
            <a:ext cx="2123275" cy="1815882"/>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may be decreasing over time, though not as dramatically as for the previous group of wells</a:t>
            </a:r>
            <a:endParaRPr lang="en-US" dirty="0"/>
          </a:p>
        </p:txBody>
      </p:sp>
    </p:spTree>
    <p:extLst>
      <p:ext uri="{BB962C8B-B14F-4D97-AF65-F5344CB8AC3E}">
        <p14:creationId xmlns:p14="http://schemas.microsoft.com/office/powerpoint/2010/main" val="24467512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4861B-E9BF-45C5-B1EF-D370A3820857}"/>
              </a:ext>
            </a:extLst>
          </p:cNvPr>
          <p:cNvSpPr>
            <a:spLocks noGrp="1"/>
          </p:cNvSpPr>
          <p:nvPr>
            <p:ph type="title"/>
          </p:nvPr>
        </p:nvSpPr>
        <p:spPr/>
        <p:txBody>
          <a:bodyPr/>
          <a:lstStyle/>
          <a:p>
            <a:r>
              <a:rPr lang="en-US" dirty="0"/>
              <a:t>Operator A Wells Drilled in 2011</a:t>
            </a:r>
          </a:p>
        </p:txBody>
      </p:sp>
      <p:sp>
        <p:nvSpPr>
          <p:cNvPr id="3" name="Content Placeholder 2">
            <a:extLst>
              <a:ext uri="{FF2B5EF4-FFF2-40B4-BE49-F238E27FC236}">
                <a16:creationId xmlns:a16="http://schemas.microsoft.com/office/drawing/2014/main" id="{77331BDA-5054-4097-B860-F91EAA38D1A6}"/>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287770F-8A1D-4234-A762-4826514BC17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C2E6D47-97A5-4BFE-A4AC-ED1C6EB6BF52}"/>
              </a:ext>
            </a:extLst>
          </p:cNvPr>
          <p:cNvSpPr>
            <a:spLocks noGrp="1"/>
          </p:cNvSpPr>
          <p:nvPr>
            <p:ph type="sldNum" sz="quarter" idx="12"/>
          </p:nvPr>
        </p:nvSpPr>
        <p:spPr/>
        <p:txBody>
          <a:bodyPr/>
          <a:lstStyle/>
          <a:p>
            <a:fld id="{6A2934AE-CAA2-7547-9AAD-CFCEE97C9303}" type="slidenum">
              <a:rPr lang="en-US" smtClean="0"/>
              <a:pPr/>
              <a:t>127</a:t>
            </a:fld>
            <a:endParaRPr lang="en-US"/>
          </a:p>
        </p:txBody>
      </p:sp>
      <p:pic>
        <p:nvPicPr>
          <p:cNvPr id="6" name="Picture 5">
            <a:extLst>
              <a:ext uri="{FF2B5EF4-FFF2-40B4-BE49-F238E27FC236}">
                <a16:creationId xmlns:a16="http://schemas.microsoft.com/office/drawing/2014/main" id="{03D2EF0C-5048-4CF1-B20B-52D1238991AA}"/>
              </a:ext>
            </a:extLst>
          </p:cNvPr>
          <p:cNvPicPr>
            <a:picLocks noChangeAspect="1"/>
          </p:cNvPicPr>
          <p:nvPr/>
        </p:nvPicPr>
        <p:blipFill>
          <a:blip r:embed="rId2"/>
          <a:stretch>
            <a:fillRect/>
          </a:stretch>
        </p:blipFill>
        <p:spPr>
          <a:xfrm>
            <a:off x="1074308" y="1282768"/>
            <a:ext cx="6995385" cy="5079763"/>
          </a:xfrm>
          <a:prstGeom prst="rect">
            <a:avLst/>
          </a:prstGeom>
        </p:spPr>
      </p:pic>
      <p:sp>
        <p:nvSpPr>
          <p:cNvPr id="8" name="TextBox 7">
            <a:extLst>
              <a:ext uri="{FF2B5EF4-FFF2-40B4-BE49-F238E27FC236}">
                <a16:creationId xmlns:a16="http://schemas.microsoft.com/office/drawing/2014/main" id="{8401DE9E-6F3E-4396-9598-843953992B14}"/>
              </a:ext>
            </a:extLst>
          </p:cNvPr>
          <p:cNvSpPr txBox="1"/>
          <p:nvPr/>
        </p:nvSpPr>
        <p:spPr>
          <a:xfrm>
            <a:off x="1609796" y="4435642"/>
            <a:ext cx="2374232" cy="135421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600" dirty="0">
                <a:solidFill>
                  <a:srgbClr val="002F5F"/>
                </a:solidFill>
                <a:latin typeface="Arial" pitchFamily="34" charset="0"/>
              </a:rPr>
              <a:t>This plot shows that “D” is continuously getting smaller, but the slope might be constant</a:t>
            </a:r>
          </a:p>
          <a:p>
            <a:endParaRPr lang="en-US" dirty="0"/>
          </a:p>
        </p:txBody>
      </p:sp>
    </p:spTree>
    <p:extLst>
      <p:ext uri="{BB962C8B-B14F-4D97-AF65-F5344CB8AC3E}">
        <p14:creationId xmlns:p14="http://schemas.microsoft.com/office/powerpoint/2010/main" val="8107133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A109D-5099-4FA9-A11B-9DE2B692ABEC}"/>
              </a:ext>
            </a:extLst>
          </p:cNvPr>
          <p:cNvSpPr>
            <a:spLocks noGrp="1"/>
          </p:cNvSpPr>
          <p:nvPr>
            <p:ph type="title"/>
          </p:nvPr>
        </p:nvSpPr>
        <p:spPr/>
        <p:txBody>
          <a:bodyPr/>
          <a:lstStyle/>
          <a:p>
            <a:r>
              <a:rPr lang="en-US" dirty="0"/>
              <a:t>Operator A Wells Drilled in 2011</a:t>
            </a:r>
          </a:p>
        </p:txBody>
      </p:sp>
      <p:sp>
        <p:nvSpPr>
          <p:cNvPr id="3" name="Content Placeholder 2">
            <a:extLst>
              <a:ext uri="{FF2B5EF4-FFF2-40B4-BE49-F238E27FC236}">
                <a16:creationId xmlns:a16="http://schemas.microsoft.com/office/drawing/2014/main" id="{17603855-70BA-4D45-A052-B196F14C9CE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9BA8850-6F6E-461C-A12D-7777EB3765F0}"/>
              </a:ext>
            </a:extLst>
          </p:cNvPr>
          <p:cNvSpPr>
            <a:spLocks noGrp="1"/>
          </p:cNvSpPr>
          <p:nvPr>
            <p:ph type="ftr" sz="quarter" idx="11"/>
          </p:nvPr>
        </p:nvSpPr>
        <p:spPr>
          <a:xfrm>
            <a:off x="2300039"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6A8B05D6-B857-4B4D-8130-8133874B7CA2}"/>
              </a:ext>
            </a:extLst>
          </p:cNvPr>
          <p:cNvSpPr>
            <a:spLocks noGrp="1"/>
          </p:cNvSpPr>
          <p:nvPr>
            <p:ph type="sldNum" sz="quarter" idx="12"/>
          </p:nvPr>
        </p:nvSpPr>
        <p:spPr/>
        <p:txBody>
          <a:bodyPr/>
          <a:lstStyle/>
          <a:p>
            <a:fld id="{6A2934AE-CAA2-7547-9AAD-CFCEE97C9303}" type="slidenum">
              <a:rPr lang="en-US" smtClean="0"/>
              <a:pPr/>
              <a:t>128</a:t>
            </a:fld>
            <a:endParaRPr lang="en-US"/>
          </a:p>
        </p:txBody>
      </p:sp>
      <p:pic>
        <p:nvPicPr>
          <p:cNvPr id="6" name="Picture 5">
            <a:extLst>
              <a:ext uri="{FF2B5EF4-FFF2-40B4-BE49-F238E27FC236}">
                <a16:creationId xmlns:a16="http://schemas.microsoft.com/office/drawing/2014/main" id="{7327AD48-A3C7-4BE1-9439-709BE30F9C0E}"/>
              </a:ext>
            </a:extLst>
          </p:cNvPr>
          <p:cNvPicPr>
            <a:picLocks noChangeAspect="1"/>
          </p:cNvPicPr>
          <p:nvPr/>
        </p:nvPicPr>
        <p:blipFill>
          <a:blip r:embed="rId2"/>
          <a:stretch>
            <a:fillRect/>
          </a:stretch>
        </p:blipFill>
        <p:spPr>
          <a:xfrm>
            <a:off x="250147" y="1282767"/>
            <a:ext cx="6995385" cy="5079763"/>
          </a:xfrm>
          <a:prstGeom prst="rect">
            <a:avLst/>
          </a:prstGeom>
        </p:spPr>
      </p:pic>
      <p:cxnSp>
        <p:nvCxnSpPr>
          <p:cNvPr id="7" name="Straight Connector 6">
            <a:extLst>
              <a:ext uri="{FF2B5EF4-FFF2-40B4-BE49-F238E27FC236}">
                <a16:creationId xmlns:a16="http://schemas.microsoft.com/office/drawing/2014/main" id="{F7C57BE2-341F-4DE1-BCB8-CD4903473170}"/>
              </a:ext>
            </a:extLst>
          </p:cNvPr>
          <p:cNvCxnSpPr>
            <a:cxnSpLocks/>
          </p:cNvCxnSpPr>
          <p:nvPr/>
        </p:nvCxnSpPr>
        <p:spPr>
          <a:xfrm>
            <a:off x="1771555" y="1334629"/>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0577278-31D6-45CB-BD65-FD709EE5685A}"/>
              </a:ext>
            </a:extLst>
          </p:cNvPr>
          <p:cNvCxnSpPr/>
          <p:nvPr/>
        </p:nvCxnSpPr>
        <p:spPr>
          <a:xfrm>
            <a:off x="1874794" y="1954062"/>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8BF7BC0-2CA1-482A-8C0B-019B3B3AB8B6}"/>
              </a:ext>
            </a:extLst>
          </p:cNvPr>
          <p:cNvCxnSpPr/>
          <p:nvPr/>
        </p:nvCxnSpPr>
        <p:spPr>
          <a:xfrm>
            <a:off x="1874794" y="5505965"/>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DBB0F1D-EC7C-4BDB-B619-125B7B45748A}"/>
              </a:ext>
            </a:extLst>
          </p:cNvPr>
          <p:cNvSpPr txBox="1"/>
          <p:nvPr/>
        </p:nvSpPr>
        <p:spPr>
          <a:xfrm>
            <a:off x="2835972" y="3967037"/>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1" name="TextBox 10">
            <a:extLst>
              <a:ext uri="{FF2B5EF4-FFF2-40B4-BE49-F238E27FC236}">
                <a16:creationId xmlns:a16="http://schemas.microsoft.com/office/drawing/2014/main" id="{F4BC3332-246E-459C-9C90-CF0476B36777}"/>
              </a:ext>
            </a:extLst>
          </p:cNvPr>
          <p:cNvSpPr txBox="1"/>
          <p:nvPr/>
        </p:nvSpPr>
        <p:spPr>
          <a:xfrm>
            <a:off x="6828438" y="1613344"/>
            <a:ext cx="2123275" cy="3539430"/>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may be decreasing over time, though not as dramatically as for the previous group of wells.</a:t>
            </a:r>
          </a:p>
          <a:p>
            <a:endParaRPr lang="en-US" sz="1600" dirty="0">
              <a:solidFill>
                <a:srgbClr val="002F5F"/>
              </a:solidFill>
              <a:latin typeface="Arial" pitchFamily="34" charset="0"/>
            </a:endParaRPr>
          </a:p>
          <a:p>
            <a:r>
              <a:rPr lang="en-US" sz="1600" dirty="0">
                <a:solidFill>
                  <a:srgbClr val="002F5F"/>
                </a:solidFill>
                <a:latin typeface="Arial" pitchFamily="34" charset="0"/>
              </a:rPr>
              <a:t>As with the previous plot, the calculated “b” is approximately equal to 2.0, but decreases with production.</a:t>
            </a:r>
            <a:endParaRPr lang="en-US" dirty="0"/>
          </a:p>
        </p:txBody>
      </p:sp>
    </p:spTree>
    <p:extLst>
      <p:ext uri="{BB962C8B-B14F-4D97-AF65-F5344CB8AC3E}">
        <p14:creationId xmlns:p14="http://schemas.microsoft.com/office/powerpoint/2010/main" val="4192154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73286-9DF7-4FBF-967A-8E57734B2283}"/>
              </a:ext>
            </a:extLst>
          </p:cNvPr>
          <p:cNvSpPr>
            <a:spLocks noGrp="1"/>
          </p:cNvSpPr>
          <p:nvPr>
            <p:ph type="title"/>
          </p:nvPr>
        </p:nvSpPr>
        <p:spPr/>
        <p:txBody>
          <a:bodyPr/>
          <a:lstStyle/>
          <a:p>
            <a:r>
              <a:rPr lang="en-US" dirty="0"/>
              <a:t>Operator A Wells Drilled in 2012</a:t>
            </a:r>
          </a:p>
        </p:txBody>
      </p:sp>
      <p:sp>
        <p:nvSpPr>
          <p:cNvPr id="3" name="Content Placeholder 2">
            <a:extLst>
              <a:ext uri="{FF2B5EF4-FFF2-40B4-BE49-F238E27FC236}">
                <a16:creationId xmlns:a16="http://schemas.microsoft.com/office/drawing/2014/main" id="{C466138B-9010-4F36-8413-2B3B16C6B10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00BE312-2CD5-4F45-880C-B4737C63A797}"/>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37096FAB-88FC-40EB-9C81-E7498AFF0E16}"/>
              </a:ext>
            </a:extLst>
          </p:cNvPr>
          <p:cNvSpPr>
            <a:spLocks noGrp="1"/>
          </p:cNvSpPr>
          <p:nvPr>
            <p:ph type="sldNum" sz="quarter" idx="12"/>
          </p:nvPr>
        </p:nvSpPr>
        <p:spPr/>
        <p:txBody>
          <a:bodyPr/>
          <a:lstStyle/>
          <a:p>
            <a:fld id="{6A2934AE-CAA2-7547-9AAD-CFCEE97C9303}" type="slidenum">
              <a:rPr lang="en-US" smtClean="0"/>
              <a:pPr/>
              <a:t>129</a:t>
            </a:fld>
            <a:endParaRPr lang="en-US"/>
          </a:p>
        </p:txBody>
      </p:sp>
      <p:pic>
        <p:nvPicPr>
          <p:cNvPr id="6" name="Picture 5">
            <a:extLst>
              <a:ext uri="{FF2B5EF4-FFF2-40B4-BE49-F238E27FC236}">
                <a16:creationId xmlns:a16="http://schemas.microsoft.com/office/drawing/2014/main" id="{DB711FD3-369B-48EC-94F9-A966195822F5}"/>
              </a:ext>
            </a:extLst>
          </p:cNvPr>
          <p:cNvPicPr>
            <a:picLocks noChangeAspect="1"/>
          </p:cNvPicPr>
          <p:nvPr/>
        </p:nvPicPr>
        <p:blipFill>
          <a:blip r:embed="rId2"/>
          <a:stretch>
            <a:fillRect/>
          </a:stretch>
        </p:blipFill>
        <p:spPr>
          <a:xfrm>
            <a:off x="1074308" y="1282768"/>
            <a:ext cx="6995385" cy="5079763"/>
          </a:xfrm>
          <a:prstGeom prst="rect">
            <a:avLst/>
          </a:prstGeom>
        </p:spPr>
      </p:pic>
    </p:spTree>
    <p:extLst>
      <p:ext uri="{BB962C8B-B14F-4D97-AF65-F5344CB8AC3E}">
        <p14:creationId xmlns:p14="http://schemas.microsoft.com/office/powerpoint/2010/main" val="141108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4A57F-2AEA-4FD9-9FDE-A95C0A99679B}"/>
              </a:ext>
            </a:extLst>
          </p:cNvPr>
          <p:cNvSpPr>
            <a:spLocks noGrp="1"/>
          </p:cNvSpPr>
          <p:nvPr>
            <p:ph type="title"/>
          </p:nvPr>
        </p:nvSpPr>
        <p:spPr/>
        <p:txBody>
          <a:bodyPr/>
          <a:lstStyle/>
          <a:p>
            <a:r>
              <a:rPr lang="en-US" dirty="0"/>
              <a:t>Economic Risk Analysis often Reverts to Simple Price Matrices</a:t>
            </a:r>
          </a:p>
        </p:txBody>
      </p:sp>
      <p:sp>
        <p:nvSpPr>
          <p:cNvPr id="3" name="Content Placeholder 2">
            <a:extLst>
              <a:ext uri="{FF2B5EF4-FFF2-40B4-BE49-F238E27FC236}">
                <a16:creationId xmlns:a16="http://schemas.microsoft.com/office/drawing/2014/main" id="{1392EF8A-3AEA-41B9-A732-6E30366AE680}"/>
              </a:ext>
            </a:extLst>
          </p:cNvPr>
          <p:cNvSpPr>
            <a:spLocks noGrp="1"/>
          </p:cNvSpPr>
          <p:nvPr>
            <p:ph idx="1"/>
          </p:nvPr>
        </p:nvSpPr>
        <p:spPr>
          <a:xfrm>
            <a:off x="250147" y="1282768"/>
            <a:ext cx="8658939" cy="1407817"/>
          </a:xfrm>
        </p:spPr>
        <p:txBody>
          <a:bodyPr>
            <a:normAutofit fontScale="92500" lnSpcReduction="20000"/>
          </a:bodyPr>
          <a:lstStyle/>
          <a:p>
            <a:r>
              <a:rPr lang="en-US" dirty="0"/>
              <a:t>We could reproduce Seven Generation’s reported economics: they have a good rates of return if oil prices stay at CAN$50/bbl </a:t>
            </a:r>
          </a:p>
          <a:p>
            <a:r>
              <a:rPr lang="en-US" dirty="0"/>
              <a:t>Returns are not as robust as some other areas if oil is $30/bbl</a:t>
            </a:r>
          </a:p>
          <a:p>
            <a:r>
              <a:rPr lang="en-US" dirty="0"/>
              <a:t>The tables below show simplified single-well economic runs</a:t>
            </a:r>
          </a:p>
        </p:txBody>
      </p:sp>
      <p:sp>
        <p:nvSpPr>
          <p:cNvPr id="4" name="Footer Placeholder 3">
            <a:extLst>
              <a:ext uri="{FF2B5EF4-FFF2-40B4-BE49-F238E27FC236}">
                <a16:creationId xmlns:a16="http://schemas.microsoft.com/office/drawing/2014/main" id="{47001EC9-83C2-4C9F-A539-2BD007D5EF6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7B01D1B7-BF32-4FF4-BB43-95DA996C0850}"/>
              </a:ext>
            </a:extLst>
          </p:cNvPr>
          <p:cNvSpPr>
            <a:spLocks noGrp="1"/>
          </p:cNvSpPr>
          <p:nvPr>
            <p:ph type="sldNum" sz="quarter" idx="12"/>
          </p:nvPr>
        </p:nvSpPr>
        <p:spPr/>
        <p:txBody>
          <a:bodyPr/>
          <a:lstStyle/>
          <a:p>
            <a:fld id="{6A2934AE-CAA2-7547-9AAD-CFCEE97C9303}" type="slidenum">
              <a:rPr lang="en-US" smtClean="0"/>
              <a:pPr/>
              <a:t>13</a:t>
            </a:fld>
            <a:endParaRPr lang="en-US"/>
          </a:p>
        </p:txBody>
      </p:sp>
      <p:pic>
        <p:nvPicPr>
          <p:cNvPr id="6" name="Picture 5">
            <a:extLst>
              <a:ext uri="{FF2B5EF4-FFF2-40B4-BE49-F238E27FC236}">
                <a16:creationId xmlns:a16="http://schemas.microsoft.com/office/drawing/2014/main" id="{9867E1E9-D4E0-48D2-97D9-4B9FF261142F}"/>
              </a:ext>
            </a:extLst>
          </p:cNvPr>
          <p:cNvPicPr>
            <a:picLocks noChangeAspect="1"/>
          </p:cNvPicPr>
          <p:nvPr/>
        </p:nvPicPr>
        <p:blipFill>
          <a:blip r:embed="rId2"/>
          <a:stretch>
            <a:fillRect/>
          </a:stretch>
        </p:blipFill>
        <p:spPr>
          <a:xfrm>
            <a:off x="242530" y="2690585"/>
            <a:ext cx="8658939" cy="1835973"/>
          </a:xfrm>
          <a:prstGeom prst="rect">
            <a:avLst/>
          </a:prstGeom>
        </p:spPr>
      </p:pic>
      <p:pic>
        <p:nvPicPr>
          <p:cNvPr id="7" name="Picture 6">
            <a:extLst>
              <a:ext uri="{FF2B5EF4-FFF2-40B4-BE49-F238E27FC236}">
                <a16:creationId xmlns:a16="http://schemas.microsoft.com/office/drawing/2014/main" id="{34CB5953-331F-47FF-9F32-F8303C26756A}"/>
              </a:ext>
            </a:extLst>
          </p:cNvPr>
          <p:cNvPicPr>
            <a:picLocks noChangeAspect="1"/>
          </p:cNvPicPr>
          <p:nvPr/>
        </p:nvPicPr>
        <p:blipFill>
          <a:blip r:embed="rId3"/>
          <a:stretch>
            <a:fillRect/>
          </a:stretch>
        </p:blipFill>
        <p:spPr>
          <a:xfrm>
            <a:off x="250147" y="4526558"/>
            <a:ext cx="8658939" cy="1835973"/>
          </a:xfrm>
          <a:prstGeom prst="rect">
            <a:avLst/>
          </a:prstGeom>
        </p:spPr>
      </p:pic>
    </p:spTree>
    <p:extLst>
      <p:ext uri="{BB962C8B-B14F-4D97-AF65-F5344CB8AC3E}">
        <p14:creationId xmlns:p14="http://schemas.microsoft.com/office/powerpoint/2010/main" val="331794317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8F62-0E87-4235-BB6C-896B1D70AB02}"/>
              </a:ext>
            </a:extLst>
          </p:cNvPr>
          <p:cNvSpPr>
            <a:spLocks noGrp="1"/>
          </p:cNvSpPr>
          <p:nvPr>
            <p:ph type="title"/>
          </p:nvPr>
        </p:nvSpPr>
        <p:spPr>
          <a:xfrm>
            <a:off x="250147" y="178428"/>
            <a:ext cx="6722059" cy="796474"/>
          </a:xfrm>
        </p:spPr>
        <p:txBody>
          <a:bodyPr/>
          <a:lstStyle/>
          <a:p>
            <a:r>
              <a:rPr lang="en-US" dirty="0"/>
              <a:t>Operator A Wells Drilled in 2012</a:t>
            </a:r>
          </a:p>
        </p:txBody>
      </p:sp>
      <p:sp>
        <p:nvSpPr>
          <p:cNvPr id="3" name="Content Placeholder 2">
            <a:extLst>
              <a:ext uri="{FF2B5EF4-FFF2-40B4-BE49-F238E27FC236}">
                <a16:creationId xmlns:a16="http://schemas.microsoft.com/office/drawing/2014/main" id="{BDF61B8C-1526-447C-BF07-08B7271328D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7AFA5B0-95B5-40F3-939B-D2C9FA08C959}"/>
              </a:ext>
            </a:extLst>
          </p:cNvPr>
          <p:cNvSpPr>
            <a:spLocks noGrp="1"/>
          </p:cNvSpPr>
          <p:nvPr>
            <p:ph type="ftr" sz="quarter" idx="11"/>
          </p:nvPr>
        </p:nvSpPr>
        <p:spPr>
          <a:xfrm>
            <a:off x="2300040" y="6529292"/>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072A8B68-8121-4153-86D8-FB2D98283875}"/>
              </a:ext>
            </a:extLst>
          </p:cNvPr>
          <p:cNvSpPr>
            <a:spLocks noGrp="1"/>
          </p:cNvSpPr>
          <p:nvPr>
            <p:ph type="sldNum" sz="quarter" idx="12"/>
          </p:nvPr>
        </p:nvSpPr>
        <p:spPr/>
        <p:txBody>
          <a:bodyPr/>
          <a:lstStyle/>
          <a:p>
            <a:fld id="{6A2934AE-CAA2-7547-9AAD-CFCEE97C9303}" type="slidenum">
              <a:rPr lang="en-US" smtClean="0"/>
              <a:pPr/>
              <a:t>130</a:t>
            </a:fld>
            <a:endParaRPr lang="en-US"/>
          </a:p>
        </p:txBody>
      </p:sp>
      <p:pic>
        <p:nvPicPr>
          <p:cNvPr id="6" name="Picture 5">
            <a:extLst>
              <a:ext uri="{FF2B5EF4-FFF2-40B4-BE49-F238E27FC236}">
                <a16:creationId xmlns:a16="http://schemas.microsoft.com/office/drawing/2014/main" id="{52D9B06D-840C-4C98-B585-4CB423195F18}"/>
              </a:ext>
            </a:extLst>
          </p:cNvPr>
          <p:cNvPicPr>
            <a:picLocks noChangeAspect="1"/>
          </p:cNvPicPr>
          <p:nvPr/>
        </p:nvPicPr>
        <p:blipFill>
          <a:blip r:embed="rId2"/>
          <a:stretch>
            <a:fillRect/>
          </a:stretch>
        </p:blipFill>
        <p:spPr>
          <a:xfrm>
            <a:off x="250147" y="1282768"/>
            <a:ext cx="6995386" cy="5079763"/>
          </a:xfrm>
          <a:prstGeom prst="rect">
            <a:avLst/>
          </a:prstGeom>
        </p:spPr>
      </p:pic>
      <p:cxnSp>
        <p:nvCxnSpPr>
          <p:cNvPr id="7" name="Straight Connector 6">
            <a:extLst>
              <a:ext uri="{FF2B5EF4-FFF2-40B4-BE49-F238E27FC236}">
                <a16:creationId xmlns:a16="http://schemas.microsoft.com/office/drawing/2014/main" id="{192EF7E6-DCF3-47F7-A019-E08E63FFBBC9}"/>
              </a:ext>
            </a:extLst>
          </p:cNvPr>
          <p:cNvCxnSpPr>
            <a:cxnSpLocks/>
          </p:cNvCxnSpPr>
          <p:nvPr/>
        </p:nvCxnSpPr>
        <p:spPr>
          <a:xfrm>
            <a:off x="1771556" y="1334630"/>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B6A370D-6875-4D5B-97E0-6D8059E75809}"/>
              </a:ext>
            </a:extLst>
          </p:cNvPr>
          <p:cNvCxnSpPr/>
          <p:nvPr/>
        </p:nvCxnSpPr>
        <p:spPr>
          <a:xfrm>
            <a:off x="1874795" y="1954063"/>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99927E8-1049-4475-9909-19B8DC22C43C}"/>
              </a:ext>
            </a:extLst>
          </p:cNvPr>
          <p:cNvCxnSpPr/>
          <p:nvPr/>
        </p:nvCxnSpPr>
        <p:spPr>
          <a:xfrm>
            <a:off x="1874795" y="5505966"/>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ED2B317-5319-40E6-B1F7-CD3B9239EA6A}"/>
              </a:ext>
            </a:extLst>
          </p:cNvPr>
          <p:cNvSpPr txBox="1"/>
          <p:nvPr/>
        </p:nvSpPr>
        <p:spPr>
          <a:xfrm>
            <a:off x="2835973" y="3967038"/>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1" name="TextBox 10">
            <a:extLst>
              <a:ext uri="{FF2B5EF4-FFF2-40B4-BE49-F238E27FC236}">
                <a16:creationId xmlns:a16="http://schemas.microsoft.com/office/drawing/2014/main" id="{423CB419-2D7B-4A4E-BC3F-44E1853B93C7}"/>
              </a:ext>
            </a:extLst>
          </p:cNvPr>
          <p:cNvSpPr txBox="1"/>
          <p:nvPr/>
        </p:nvSpPr>
        <p:spPr>
          <a:xfrm>
            <a:off x="6828438" y="1613344"/>
            <a:ext cx="2123275" cy="2062103"/>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may be constant.  However, theory and analogy work demonstrates that “b” factors should decrease over time.</a:t>
            </a:r>
            <a:endParaRPr lang="en-US" dirty="0"/>
          </a:p>
        </p:txBody>
      </p:sp>
    </p:spTree>
    <p:extLst>
      <p:ext uri="{BB962C8B-B14F-4D97-AF65-F5344CB8AC3E}">
        <p14:creationId xmlns:p14="http://schemas.microsoft.com/office/powerpoint/2010/main" val="22333112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A5FFA-B7E1-4084-844F-57B5FD58E990}"/>
              </a:ext>
            </a:extLst>
          </p:cNvPr>
          <p:cNvSpPr>
            <a:spLocks noGrp="1"/>
          </p:cNvSpPr>
          <p:nvPr>
            <p:ph type="title"/>
          </p:nvPr>
        </p:nvSpPr>
        <p:spPr/>
        <p:txBody>
          <a:bodyPr/>
          <a:lstStyle/>
          <a:p>
            <a:r>
              <a:rPr lang="en-US" dirty="0"/>
              <a:t>Operator A Wells Drilled in 2013</a:t>
            </a:r>
          </a:p>
        </p:txBody>
      </p:sp>
      <p:sp>
        <p:nvSpPr>
          <p:cNvPr id="3" name="Content Placeholder 2">
            <a:extLst>
              <a:ext uri="{FF2B5EF4-FFF2-40B4-BE49-F238E27FC236}">
                <a16:creationId xmlns:a16="http://schemas.microsoft.com/office/drawing/2014/main" id="{70BFD59E-F021-4475-86C2-2DDE48315C3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B97F6E8-18DB-4243-9828-34F16D55BAC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A9C243D0-F86D-43DF-9E08-23DC4EE62D88}"/>
              </a:ext>
            </a:extLst>
          </p:cNvPr>
          <p:cNvSpPr>
            <a:spLocks noGrp="1"/>
          </p:cNvSpPr>
          <p:nvPr>
            <p:ph type="sldNum" sz="quarter" idx="12"/>
          </p:nvPr>
        </p:nvSpPr>
        <p:spPr/>
        <p:txBody>
          <a:bodyPr/>
          <a:lstStyle/>
          <a:p>
            <a:fld id="{6A2934AE-CAA2-7547-9AAD-CFCEE97C9303}" type="slidenum">
              <a:rPr lang="en-US" smtClean="0"/>
              <a:pPr/>
              <a:t>131</a:t>
            </a:fld>
            <a:endParaRPr lang="en-US"/>
          </a:p>
        </p:txBody>
      </p:sp>
      <p:pic>
        <p:nvPicPr>
          <p:cNvPr id="6" name="Picture 5">
            <a:extLst>
              <a:ext uri="{FF2B5EF4-FFF2-40B4-BE49-F238E27FC236}">
                <a16:creationId xmlns:a16="http://schemas.microsoft.com/office/drawing/2014/main" id="{BA16CB2A-6D58-4305-8BB3-F1D9C21FE369}"/>
              </a:ext>
            </a:extLst>
          </p:cNvPr>
          <p:cNvPicPr>
            <a:picLocks noChangeAspect="1"/>
          </p:cNvPicPr>
          <p:nvPr/>
        </p:nvPicPr>
        <p:blipFill>
          <a:blip r:embed="rId2"/>
          <a:stretch>
            <a:fillRect/>
          </a:stretch>
        </p:blipFill>
        <p:spPr>
          <a:xfrm>
            <a:off x="1074307" y="1282767"/>
            <a:ext cx="6995386" cy="5079763"/>
          </a:xfrm>
          <a:prstGeom prst="rect">
            <a:avLst/>
          </a:prstGeom>
        </p:spPr>
      </p:pic>
    </p:spTree>
    <p:extLst>
      <p:ext uri="{BB962C8B-B14F-4D97-AF65-F5344CB8AC3E}">
        <p14:creationId xmlns:p14="http://schemas.microsoft.com/office/powerpoint/2010/main" val="308949026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A9F5-8577-4A0A-ABD8-AC9D3FF9CF10}"/>
              </a:ext>
            </a:extLst>
          </p:cNvPr>
          <p:cNvSpPr>
            <a:spLocks noGrp="1"/>
          </p:cNvSpPr>
          <p:nvPr>
            <p:ph type="title"/>
          </p:nvPr>
        </p:nvSpPr>
        <p:spPr/>
        <p:txBody>
          <a:bodyPr/>
          <a:lstStyle/>
          <a:p>
            <a:r>
              <a:rPr lang="en-US" dirty="0"/>
              <a:t>Operator A Wells Drilled in 2013</a:t>
            </a:r>
          </a:p>
        </p:txBody>
      </p:sp>
      <p:sp>
        <p:nvSpPr>
          <p:cNvPr id="3" name="Content Placeholder 2">
            <a:extLst>
              <a:ext uri="{FF2B5EF4-FFF2-40B4-BE49-F238E27FC236}">
                <a16:creationId xmlns:a16="http://schemas.microsoft.com/office/drawing/2014/main" id="{1CB15166-1CFD-4BC3-8D21-9D0D148EE43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9039796-988C-4DEB-87DD-8A54CEA50F65}"/>
              </a:ext>
            </a:extLst>
          </p:cNvPr>
          <p:cNvSpPr>
            <a:spLocks noGrp="1"/>
          </p:cNvSpPr>
          <p:nvPr>
            <p:ph type="ftr" sz="quarter" idx="11"/>
          </p:nvPr>
        </p:nvSpPr>
        <p:spPr>
          <a:xfrm>
            <a:off x="2300039"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2A6CC9DD-E265-4580-96E6-43C931799486}"/>
              </a:ext>
            </a:extLst>
          </p:cNvPr>
          <p:cNvSpPr>
            <a:spLocks noGrp="1"/>
          </p:cNvSpPr>
          <p:nvPr>
            <p:ph type="sldNum" sz="quarter" idx="12"/>
          </p:nvPr>
        </p:nvSpPr>
        <p:spPr/>
        <p:txBody>
          <a:bodyPr/>
          <a:lstStyle/>
          <a:p>
            <a:fld id="{6A2934AE-CAA2-7547-9AAD-CFCEE97C9303}" type="slidenum">
              <a:rPr lang="en-US" smtClean="0"/>
              <a:pPr/>
              <a:t>132</a:t>
            </a:fld>
            <a:endParaRPr lang="en-US"/>
          </a:p>
        </p:txBody>
      </p:sp>
      <p:pic>
        <p:nvPicPr>
          <p:cNvPr id="6" name="Picture 5">
            <a:extLst>
              <a:ext uri="{FF2B5EF4-FFF2-40B4-BE49-F238E27FC236}">
                <a16:creationId xmlns:a16="http://schemas.microsoft.com/office/drawing/2014/main" id="{CB3E9651-0CAF-48EB-ADAA-4A3C21659816}"/>
              </a:ext>
            </a:extLst>
          </p:cNvPr>
          <p:cNvPicPr>
            <a:picLocks noChangeAspect="1"/>
          </p:cNvPicPr>
          <p:nvPr/>
        </p:nvPicPr>
        <p:blipFill>
          <a:blip r:embed="rId2"/>
          <a:stretch>
            <a:fillRect/>
          </a:stretch>
        </p:blipFill>
        <p:spPr>
          <a:xfrm>
            <a:off x="250147" y="1282768"/>
            <a:ext cx="6995385" cy="5079763"/>
          </a:xfrm>
          <a:prstGeom prst="rect">
            <a:avLst/>
          </a:prstGeom>
        </p:spPr>
      </p:pic>
      <p:cxnSp>
        <p:nvCxnSpPr>
          <p:cNvPr id="7" name="Straight Connector 6">
            <a:extLst>
              <a:ext uri="{FF2B5EF4-FFF2-40B4-BE49-F238E27FC236}">
                <a16:creationId xmlns:a16="http://schemas.microsoft.com/office/drawing/2014/main" id="{776858FD-AD7C-47F5-8721-02B57632A4B7}"/>
              </a:ext>
            </a:extLst>
          </p:cNvPr>
          <p:cNvCxnSpPr>
            <a:cxnSpLocks/>
          </p:cNvCxnSpPr>
          <p:nvPr/>
        </p:nvCxnSpPr>
        <p:spPr>
          <a:xfrm>
            <a:off x="1771555" y="1334629"/>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2F03843-E729-4A44-AE06-EA8D3B17E428}"/>
              </a:ext>
            </a:extLst>
          </p:cNvPr>
          <p:cNvCxnSpPr/>
          <p:nvPr/>
        </p:nvCxnSpPr>
        <p:spPr>
          <a:xfrm>
            <a:off x="1874794" y="1954062"/>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BA5CCB77-59D0-4B8A-BF87-87E36F5A46D0}"/>
              </a:ext>
            </a:extLst>
          </p:cNvPr>
          <p:cNvCxnSpPr/>
          <p:nvPr/>
        </p:nvCxnSpPr>
        <p:spPr>
          <a:xfrm>
            <a:off x="1874794" y="5505965"/>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71809E2-8AA6-4E7A-9857-D8CF557920DD}"/>
              </a:ext>
            </a:extLst>
          </p:cNvPr>
          <p:cNvSpPr txBox="1"/>
          <p:nvPr/>
        </p:nvSpPr>
        <p:spPr>
          <a:xfrm>
            <a:off x="2835972" y="3967037"/>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Tree>
    <p:extLst>
      <p:ext uri="{BB962C8B-B14F-4D97-AF65-F5344CB8AC3E}">
        <p14:creationId xmlns:p14="http://schemas.microsoft.com/office/powerpoint/2010/main" val="2368897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7EEC9-BB97-4779-AA66-2B8A2C4FBC09}"/>
              </a:ext>
            </a:extLst>
          </p:cNvPr>
          <p:cNvSpPr>
            <a:spLocks noGrp="1"/>
          </p:cNvSpPr>
          <p:nvPr>
            <p:ph type="title"/>
          </p:nvPr>
        </p:nvSpPr>
        <p:spPr/>
        <p:txBody>
          <a:bodyPr/>
          <a:lstStyle/>
          <a:p>
            <a:r>
              <a:rPr lang="en-US" dirty="0"/>
              <a:t>Operator B Wells Drilled in 2009</a:t>
            </a:r>
          </a:p>
        </p:txBody>
      </p:sp>
      <p:sp>
        <p:nvSpPr>
          <p:cNvPr id="3" name="Content Placeholder 2">
            <a:extLst>
              <a:ext uri="{FF2B5EF4-FFF2-40B4-BE49-F238E27FC236}">
                <a16:creationId xmlns:a16="http://schemas.microsoft.com/office/drawing/2014/main" id="{11FA949F-98A4-45B5-A99A-7016983566D3}"/>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1FC9EF9-1F05-4263-BBAE-2DDC54E4F90A}"/>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0C51C9E2-7BEC-467B-A133-F8D6CD340FF9}"/>
              </a:ext>
            </a:extLst>
          </p:cNvPr>
          <p:cNvSpPr>
            <a:spLocks noGrp="1"/>
          </p:cNvSpPr>
          <p:nvPr>
            <p:ph type="sldNum" sz="quarter" idx="12"/>
          </p:nvPr>
        </p:nvSpPr>
        <p:spPr/>
        <p:txBody>
          <a:bodyPr/>
          <a:lstStyle/>
          <a:p>
            <a:fld id="{6A2934AE-CAA2-7547-9AAD-CFCEE97C9303}" type="slidenum">
              <a:rPr lang="en-US" smtClean="0"/>
              <a:pPr/>
              <a:t>133</a:t>
            </a:fld>
            <a:endParaRPr lang="en-US"/>
          </a:p>
        </p:txBody>
      </p:sp>
      <p:pic>
        <p:nvPicPr>
          <p:cNvPr id="6" name="Picture 5">
            <a:extLst>
              <a:ext uri="{FF2B5EF4-FFF2-40B4-BE49-F238E27FC236}">
                <a16:creationId xmlns:a16="http://schemas.microsoft.com/office/drawing/2014/main" id="{26038626-A7D8-451C-A421-44B495B19D54}"/>
              </a:ext>
            </a:extLst>
          </p:cNvPr>
          <p:cNvPicPr>
            <a:picLocks noChangeAspect="1"/>
          </p:cNvPicPr>
          <p:nvPr/>
        </p:nvPicPr>
        <p:blipFill>
          <a:blip r:embed="rId2"/>
          <a:stretch>
            <a:fillRect/>
          </a:stretch>
        </p:blipFill>
        <p:spPr>
          <a:xfrm>
            <a:off x="1077061" y="1282767"/>
            <a:ext cx="6989878" cy="5079763"/>
          </a:xfrm>
          <a:prstGeom prst="rect">
            <a:avLst/>
          </a:prstGeom>
        </p:spPr>
      </p:pic>
      <p:sp>
        <p:nvSpPr>
          <p:cNvPr id="7" name="TextBox 6">
            <a:extLst>
              <a:ext uri="{FF2B5EF4-FFF2-40B4-BE49-F238E27FC236}">
                <a16:creationId xmlns:a16="http://schemas.microsoft.com/office/drawing/2014/main" id="{CE194723-787F-47BE-8188-D1BD8E5466B8}"/>
              </a:ext>
            </a:extLst>
          </p:cNvPr>
          <p:cNvSpPr txBox="1"/>
          <p:nvPr/>
        </p:nvSpPr>
        <p:spPr>
          <a:xfrm>
            <a:off x="1609796" y="4435642"/>
            <a:ext cx="2374232" cy="1354217"/>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1600" dirty="0">
                <a:solidFill>
                  <a:srgbClr val="002F5F"/>
                </a:solidFill>
                <a:latin typeface="Arial" pitchFamily="34" charset="0"/>
              </a:rPr>
              <a:t>This plot shows that “D” is continuously getting smaller, but the slope might be shallowing</a:t>
            </a:r>
          </a:p>
          <a:p>
            <a:endParaRPr lang="en-US" dirty="0"/>
          </a:p>
        </p:txBody>
      </p:sp>
      <p:sp>
        <p:nvSpPr>
          <p:cNvPr id="8" name="TextBox 4">
            <a:extLst>
              <a:ext uri="{FF2B5EF4-FFF2-40B4-BE49-F238E27FC236}">
                <a16:creationId xmlns:a16="http://schemas.microsoft.com/office/drawing/2014/main" id="{D94313FC-F000-4E80-A372-D736EDF6713B}"/>
              </a:ext>
            </a:extLst>
          </p:cNvPr>
          <p:cNvSpPr txBox="1">
            <a:spLocks noChangeArrowheads="1"/>
          </p:cNvSpPr>
          <p:nvPr/>
        </p:nvSpPr>
        <p:spPr bwMode="auto">
          <a:xfrm>
            <a:off x="1609796" y="1662450"/>
            <a:ext cx="3028808" cy="2308324"/>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spAutoFit/>
          </a:bodyPr>
          <a:lstStyle/>
          <a:p>
            <a:r>
              <a:rPr lang="en-US" sz="1600" dirty="0">
                <a:solidFill>
                  <a:srgbClr val="002F5F"/>
                </a:solidFill>
                <a:latin typeface="Arial" pitchFamily="34" charset="0"/>
              </a:rPr>
              <a:t>These trends in “D” appear throughout the Montney and thus the behavior can be generalized.  The long-term behavior of “D” and “b” from one area can, with reasonable certainty, be applied to other areas, even if rates are different.</a:t>
            </a:r>
          </a:p>
        </p:txBody>
      </p:sp>
    </p:spTree>
    <p:extLst>
      <p:ext uri="{BB962C8B-B14F-4D97-AF65-F5344CB8AC3E}">
        <p14:creationId xmlns:p14="http://schemas.microsoft.com/office/powerpoint/2010/main" val="377046978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C130F-9FB7-4348-9039-91B8CFA00DD4}"/>
              </a:ext>
            </a:extLst>
          </p:cNvPr>
          <p:cNvSpPr>
            <a:spLocks noGrp="1"/>
          </p:cNvSpPr>
          <p:nvPr>
            <p:ph type="title"/>
          </p:nvPr>
        </p:nvSpPr>
        <p:spPr/>
        <p:txBody>
          <a:bodyPr/>
          <a:lstStyle/>
          <a:p>
            <a:r>
              <a:rPr lang="en-US" dirty="0"/>
              <a:t>Operator B Wells Drilled in 2009</a:t>
            </a:r>
          </a:p>
        </p:txBody>
      </p:sp>
      <p:sp>
        <p:nvSpPr>
          <p:cNvPr id="3" name="Content Placeholder 2">
            <a:extLst>
              <a:ext uri="{FF2B5EF4-FFF2-40B4-BE49-F238E27FC236}">
                <a16:creationId xmlns:a16="http://schemas.microsoft.com/office/drawing/2014/main" id="{C5B532DC-2E77-4908-92C2-DCBDC9DE22C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BFE394BA-9C38-4526-BCB4-809480F80F58}"/>
              </a:ext>
            </a:extLst>
          </p:cNvPr>
          <p:cNvSpPr>
            <a:spLocks noGrp="1"/>
          </p:cNvSpPr>
          <p:nvPr>
            <p:ph type="ftr" sz="quarter" idx="11"/>
          </p:nvPr>
        </p:nvSpPr>
        <p:spPr>
          <a:xfrm>
            <a:off x="2297286"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E8EAE041-1619-4C4D-BF4E-98A3A3657B42}"/>
              </a:ext>
            </a:extLst>
          </p:cNvPr>
          <p:cNvSpPr>
            <a:spLocks noGrp="1"/>
          </p:cNvSpPr>
          <p:nvPr>
            <p:ph type="sldNum" sz="quarter" idx="12"/>
          </p:nvPr>
        </p:nvSpPr>
        <p:spPr/>
        <p:txBody>
          <a:bodyPr/>
          <a:lstStyle/>
          <a:p>
            <a:fld id="{6A2934AE-CAA2-7547-9AAD-CFCEE97C9303}" type="slidenum">
              <a:rPr lang="en-US" smtClean="0"/>
              <a:pPr/>
              <a:t>134</a:t>
            </a:fld>
            <a:endParaRPr lang="en-US"/>
          </a:p>
        </p:txBody>
      </p:sp>
      <p:pic>
        <p:nvPicPr>
          <p:cNvPr id="6" name="Picture 5">
            <a:extLst>
              <a:ext uri="{FF2B5EF4-FFF2-40B4-BE49-F238E27FC236}">
                <a16:creationId xmlns:a16="http://schemas.microsoft.com/office/drawing/2014/main" id="{6CB057FD-7F84-4C01-9703-C3989649DF53}"/>
              </a:ext>
            </a:extLst>
          </p:cNvPr>
          <p:cNvPicPr>
            <a:picLocks noChangeAspect="1"/>
          </p:cNvPicPr>
          <p:nvPr/>
        </p:nvPicPr>
        <p:blipFill>
          <a:blip r:embed="rId2"/>
          <a:stretch>
            <a:fillRect/>
          </a:stretch>
        </p:blipFill>
        <p:spPr>
          <a:xfrm>
            <a:off x="250147" y="1282768"/>
            <a:ext cx="6989878" cy="5079763"/>
          </a:xfrm>
          <a:prstGeom prst="rect">
            <a:avLst/>
          </a:prstGeom>
        </p:spPr>
      </p:pic>
      <p:cxnSp>
        <p:nvCxnSpPr>
          <p:cNvPr id="7" name="Straight Connector 6">
            <a:extLst>
              <a:ext uri="{FF2B5EF4-FFF2-40B4-BE49-F238E27FC236}">
                <a16:creationId xmlns:a16="http://schemas.microsoft.com/office/drawing/2014/main" id="{B6DA0FC9-BD55-456B-B5D3-1446184FE2D9}"/>
              </a:ext>
            </a:extLst>
          </p:cNvPr>
          <p:cNvCxnSpPr>
            <a:cxnSpLocks/>
          </p:cNvCxnSpPr>
          <p:nvPr/>
        </p:nvCxnSpPr>
        <p:spPr>
          <a:xfrm>
            <a:off x="2602086" y="1386348"/>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56A6795C-0651-4C7E-84B8-9B7A448EE8DB}"/>
              </a:ext>
            </a:extLst>
          </p:cNvPr>
          <p:cNvCxnSpPr/>
          <p:nvPr/>
        </p:nvCxnSpPr>
        <p:spPr>
          <a:xfrm>
            <a:off x="2705325" y="2005781"/>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88A2593-DDD9-40CC-AC08-F21C439F03C5}"/>
              </a:ext>
            </a:extLst>
          </p:cNvPr>
          <p:cNvCxnSpPr/>
          <p:nvPr/>
        </p:nvCxnSpPr>
        <p:spPr>
          <a:xfrm>
            <a:off x="2705325" y="5557684"/>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A1A89905-FE35-4881-8488-48551971AF26}"/>
              </a:ext>
            </a:extLst>
          </p:cNvPr>
          <p:cNvSpPr txBox="1"/>
          <p:nvPr/>
        </p:nvSpPr>
        <p:spPr>
          <a:xfrm>
            <a:off x="3666503" y="4018756"/>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1" name="TextBox 10">
            <a:extLst>
              <a:ext uri="{FF2B5EF4-FFF2-40B4-BE49-F238E27FC236}">
                <a16:creationId xmlns:a16="http://schemas.microsoft.com/office/drawing/2014/main" id="{5129732A-D69B-40C1-AA7A-CAC0B615CC70}"/>
              </a:ext>
            </a:extLst>
          </p:cNvPr>
          <p:cNvSpPr txBox="1"/>
          <p:nvPr/>
        </p:nvSpPr>
        <p:spPr>
          <a:xfrm>
            <a:off x="6828438" y="1613344"/>
            <a:ext cx="2123275" cy="3539430"/>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This plot shows that the Arps “b” factor is strongly decreasing over time.  However, the Montney is this region is much higher perm. </a:t>
            </a:r>
          </a:p>
          <a:p>
            <a:endParaRPr lang="en-US" sz="1600" dirty="0">
              <a:solidFill>
                <a:srgbClr val="002F5F"/>
              </a:solidFill>
              <a:latin typeface="Arial" pitchFamily="34" charset="0"/>
            </a:endParaRPr>
          </a:p>
          <a:p>
            <a:r>
              <a:rPr lang="en-US" sz="1600" dirty="0">
                <a:solidFill>
                  <a:srgbClr val="002F5F"/>
                </a:solidFill>
                <a:latin typeface="Arial" pitchFamily="34" charset="0"/>
              </a:rPr>
              <a:t>As with the previous plot, the calculated “b” is approximately equal to 2.0, but decreases with production.</a:t>
            </a:r>
            <a:endParaRPr lang="en-US" dirty="0"/>
          </a:p>
        </p:txBody>
      </p:sp>
    </p:spTree>
    <p:extLst>
      <p:ext uri="{BB962C8B-B14F-4D97-AF65-F5344CB8AC3E}">
        <p14:creationId xmlns:p14="http://schemas.microsoft.com/office/powerpoint/2010/main" val="401836233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B2C6-9CD1-40AC-9102-416068AFDF04}"/>
              </a:ext>
            </a:extLst>
          </p:cNvPr>
          <p:cNvSpPr>
            <a:spLocks noGrp="1"/>
          </p:cNvSpPr>
          <p:nvPr>
            <p:ph type="title"/>
          </p:nvPr>
        </p:nvSpPr>
        <p:spPr/>
        <p:txBody>
          <a:bodyPr/>
          <a:lstStyle/>
          <a:p>
            <a:r>
              <a:rPr lang="en-US" dirty="0"/>
              <a:t>Operator B Wells Drilled in 2010</a:t>
            </a:r>
          </a:p>
        </p:txBody>
      </p:sp>
      <p:sp>
        <p:nvSpPr>
          <p:cNvPr id="3" name="Content Placeholder 2">
            <a:extLst>
              <a:ext uri="{FF2B5EF4-FFF2-40B4-BE49-F238E27FC236}">
                <a16:creationId xmlns:a16="http://schemas.microsoft.com/office/drawing/2014/main" id="{17F0B341-6EF2-4B1D-B05D-757AAA5D690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4107ECF-5B3C-4D10-BCA1-33DD494E8D8E}"/>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A60AE26F-748B-40D2-AB61-3C75363B367B}"/>
              </a:ext>
            </a:extLst>
          </p:cNvPr>
          <p:cNvSpPr>
            <a:spLocks noGrp="1"/>
          </p:cNvSpPr>
          <p:nvPr>
            <p:ph type="sldNum" sz="quarter" idx="12"/>
          </p:nvPr>
        </p:nvSpPr>
        <p:spPr/>
        <p:txBody>
          <a:bodyPr/>
          <a:lstStyle/>
          <a:p>
            <a:fld id="{6A2934AE-CAA2-7547-9AAD-CFCEE97C9303}" type="slidenum">
              <a:rPr lang="en-US" smtClean="0"/>
              <a:pPr/>
              <a:t>135</a:t>
            </a:fld>
            <a:endParaRPr lang="en-US"/>
          </a:p>
        </p:txBody>
      </p:sp>
      <p:pic>
        <p:nvPicPr>
          <p:cNvPr id="6" name="Picture 5">
            <a:extLst>
              <a:ext uri="{FF2B5EF4-FFF2-40B4-BE49-F238E27FC236}">
                <a16:creationId xmlns:a16="http://schemas.microsoft.com/office/drawing/2014/main" id="{C91815C8-4EFC-4965-92DA-0E04CA240832}"/>
              </a:ext>
            </a:extLst>
          </p:cNvPr>
          <p:cNvPicPr>
            <a:picLocks noChangeAspect="1"/>
          </p:cNvPicPr>
          <p:nvPr/>
        </p:nvPicPr>
        <p:blipFill>
          <a:blip r:embed="rId2"/>
          <a:stretch>
            <a:fillRect/>
          </a:stretch>
        </p:blipFill>
        <p:spPr>
          <a:xfrm>
            <a:off x="1077061" y="1282768"/>
            <a:ext cx="6989878" cy="5079763"/>
          </a:xfrm>
          <a:prstGeom prst="rect">
            <a:avLst/>
          </a:prstGeom>
        </p:spPr>
      </p:pic>
    </p:spTree>
    <p:extLst>
      <p:ext uri="{BB962C8B-B14F-4D97-AF65-F5344CB8AC3E}">
        <p14:creationId xmlns:p14="http://schemas.microsoft.com/office/powerpoint/2010/main" val="36432415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69F6B-EE77-4D4C-AEDE-0D9B6485F83E}"/>
              </a:ext>
            </a:extLst>
          </p:cNvPr>
          <p:cNvSpPr>
            <a:spLocks noGrp="1"/>
          </p:cNvSpPr>
          <p:nvPr>
            <p:ph type="title"/>
          </p:nvPr>
        </p:nvSpPr>
        <p:spPr/>
        <p:txBody>
          <a:bodyPr/>
          <a:lstStyle/>
          <a:p>
            <a:r>
              <a:rPr lang="en-US" dirty="0"/>
              <a:t>Operator B Wells Drilled in 2010</a:t>
            </a:r>
          </a:p>
        </p:txBody>
      </p:sp>
      <p:sp>
        <p:nvSpPr>
          <p:cNvPr id="3" name="Content Placeholder 2">
            <a:extLst>
              <a:ext uri="{FF2B5EF4-FFF2-40B4-BE49-F238E27FC236}">
                <a16:creationId xmlns:a16="http://schemas.microsoft.com/office/drawing/2014/main" id="{9723AD00-CFF0-4806-8956-6EC01DD80F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55B200F-2C78-4C02-BFE2-AD31BE0497D0}"/>
              </a:ext>
            </a:extLst>
          </p:cNvPr>
          <p:cNvSpPr>
            <a:spLocks noGrp="1"/>
          </p:cNvSpPr>
          <p:nvPr>
            <p:ph type="ftr" sz="quarter" idx="11"/>
          </p:nvPr>
        </p:nvSpPr>
        <p:spPr>
          <a:xfrm>
            <a:off x="2297286"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6FC45CEB-404D-4D12-A64D-9DC59A9CEFA0}"/>
              </a:ext>
            </a:extLst>
          </p:cNvPr>
          <p:cNvSpPr>
            <a:spLocks noGrp="1"/>
          </p:cNvSpPr>
          <p:nvPr>
            <p:ph type="sldNum" sz="quarter" idx="12"/>
          </p:nvPr>
        </p:nvSpPr>
        <p:spPr/>
        <p:txBody>
          <a:bodyPr/>
          <a:lstStyle/>
          <a:p>
            <a:fld id="{6A2934AE-CAA2-7547-9AAD-CFCEE97C9303}" type="slidenum">
              <a:rPr lang="en-US" smtClean="0"/>
              <a:pPr/>
              <a:t>136</a:t>
            </a:fld>
            <a:endParaRPr lang="en-US"/>
          </a:p>
        </p:txBody>
      </p:sp>
      <p:pic>
        <p:nvPicPr>
          <p:cNvPr id="6" name="Picture 5">
            <a:extLst>
              <a:ext uri="{FF2B5EF4-FFF2-40B4-BE49-F238E27FC236}">
                <a16:creationId xmlns:a16="http://schemas.microsoft.com/office/drawing/2014/main" id="{09C7C27D-E4F2-41BF-BD9E-6E5AF09E0B7A}"/>
              </a:ext>
            </a:extLst>
          </p:cNvPr>
          <p:cNvPicPr>
            <a:picLocks noChangeAspect="1"/>
          </p:cNvPicPr>
          <p:nvPr/>
        </p:nvPicPr>
        <p:blipFill>
          <a:blip r:embed="rId2"/>
          <a:stretch>
            <a:fillRect/>
          </a:stretch>
        </p:blipFill>
        <p:spPr>
          <a:xfrm>
            <a:off x="250147" y="1282768"/>
            <a:ext cx="6989878" cy="5079763"/>
          </a:xfrm>
          <a:prstGeom prst="rect">
            <a:avLst/>
          </a:prstGeom>
        </p:spPr>
      </p:pic>
      <p:cxnSp>
        <p:nvCxnSpPr>
          <p:cNvPr id="7" name="Straight Connector 6">
            <a:extLst>
              <a:ext uri="{FF2B5EF4-FFF2-40B4-BE49-F238E27FC236}">
                <a16:creationId xmlns:a16="http://schemas.microsoft.com/office/drawing/2014/main" id="{675AFB8F-E8F5-4AD4-88AB-AB544D283CE8}"/>
              </a:ext>
            </a:extLst>
          </p:cNvPr>
          <p:cNvCxnSpPr>
            <a:cxnSpLocks/>
          </p:cNvCxnSpPr>
          <p:nvPr/>
        </p:nvCxnSpPr>
        <p:spPr>
          <a:xfrm>
            <a:off x="2014857" y="1386348"/>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9D50B713-1A29-4857-ACA4-E3844FCEF008}"/>
              </a:ext>
            </a:extLst>
          </p:cNvPr>
          <p:cNvCxnSpPr/>
          <p:nvPr/>
        </p:nvCxnSpPr>
        <p:spPr>
          <a:xfrm>
            <a:off x="2118096" y="2005781"/>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A580EE49-3321-4195-8440-F75A307F26B6}"/>
              </a:ext>
            </a:extLst>
          </p:cNvPr>
          <p:cNvCxnSpPr/>
          <p:nvPr/>
        </p:nvCxnSpPr>
        <p:spPr>
          <a:xfrm>
            <a:off x="2118096" y="5557684"/>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0E626FF-9C36-43FF-A54E-17CDE6E67DCE}"/>
              </a:ext>
            </a:extLst>
          </p:cNvPr>
          <p:cNvSpPr txBox="1"/>
          <p:nvPr/>
        </p:nvSpPr>
        <p:spPr>
          <a:xfrm>
            <a:off x="3079274" y="4018756"/>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2" name="TextBox 11">
            <a:extLst>
              <a:ext uri="{FF2B5EF4-FFF2-40B4-BE49-F238E27FC236}">
                <a16:creationId xmlns:a16="http://schemas.microsoft.com/office/drawing/2014/main" id="{332000BB-3509-4E6A-A9CB-242F2CEBC626}"/>
              </a:ext>
            </a:extLst>
          </p:cNvPr>
          <p:cNvSpPr txBox="1"/>
          <p:nvPr/>
        </p:nvSpPr>
        <p:spPr>
          <a:xfrm>
            <a:off x="6828438" y="1613344"/>
            <a:ext cx="2123275" cy="2062103"/>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Again, this plot shows that the Arps “b” factor is strongly decreasing over time.  However, the Montney is this region is much higher perm.</a:t>
            </a:r>
            <a:endParaRPr lang="en-US" dirty="0"/>
          </a:p>
        </p:txBody>
      </p:sp>
    </p:spTree>
    <p:extLst>
      <p:ext uri="{BB962C8B-B14F-4D97-AF65-F5344CB8AC3E}">
        <p14:creationId xmlns:p14="http://schemas.microsoft.com/office/powerpoint/2010/main" val="354465332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FDC37-4150-435C-97C6-14A1BDCAC9D0}"/>
              </a:ext>
            </a:extLst>
          </p:cNvPr>
          <p:cNvSpPr>
            <a:spLocks noGrp="1"/>
          </p:cNvSpPr>
          <p:nvPr>
            <p:ph type="title"/>
          </p:nvPr>
        </p:nvSpPr>
        <p:spPr/>
        <p:txBody>
          <a:bodyPr/>
          <a:lstStyle/>
          <a:p>
            <a:r>
              <a:rPr lang="en-US" dirty="0"/>
              <a:t>Operator B Wells Drilled in 2011</a:t>
            </a:r>
          </a:p>
        </p:txBody>
      </p:sp>
      <p:sp>
        <p:nvSpPr>
          <p:cNvPr id="3" name="Content Placeholder 2">
            <a:extLst>
              <a:ext uri="{FF2B5EF4-FFF2-40B4-BE49-F238E27FC236}">
                <a16:creationId xmlns:a16="http://schemas.microsoft.com/office/drawing/2014/main" id="{4A0BE9A2-0614-4258-8666-877F692A158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0E10192-DD5E-4E14-BEB2-2E4A18007BE4}"/>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B5FF5B62-17F1-43D5-A943-69CC4B925B40}"/>
              </a:ext>
            </a:extLst>
          </p:cNvPr>
          <p:cNvSpPr>
            <a:spLocks noGrp="1"/>
          </p:cNvSpPr>
          <p:nvPr>
            <p:ph type="sldNum" sz="quarter" idx="12"/>
          </p:nvPr>
        </p:nvSpPr>
        <p:spPr/>
        <p:txBody>
          <a:bodyPr/>
          <a:lstStyle/>
          <a:p>
            <a:fld id="{6A2934AE-CAA2-7547-9AAD-CFCEE97C9303}" type="slidenum">
              <a:rPr lang="en-US" smtClean="0"/>
              <a:pPr/>
              <a:t>137</a:t>
            </a:fld>
            <a:endParaRPr lang="en-US"/>
          </a:p>
        </p:txBody>
      </p:sp>
      <p:pic>
        <p:nvPicPr>
          <p:cNvPr id="6" name="Picture 5">
            <a:extLst>
              <a:ext uri="{FF2B5EF4-FFF2-40B4-BE49-F238E27FC236}">
                <a16:creationId xmlns:a16="http://schemas.microsoft.com/office/drawing/2014/main" id="{C55B039F-1096-49FF-BA2C-9F9BA0D9378A}"/>
              </a:ext>
            </a:extLst>
          </p:cNvPr>
          <p:cNvPicPr>
            <a:picLocks noChangeAspect="1"/>
          </p:cNvPicPr>
          <p:nvPr/>
        </p:nvPicPr>
        <p:blipFill>
          <a:blip r:embed="rId2"/>
          <a:stretch>
            <a:fillRect/>
          </a:stretch>
        </p:blipFill>
        <p:spPr>
          <a:xfrm>
            <a:off x="1077061" y="1282768"/>
            <a:ext cx="6989878" cy="5079763"/>
          </a:xfrm>
          <a:prstGeom prst="rect">
            <a:avLst/>
          </a:prstGeom>
        </p:spPr>
      </p:pic>
    </p:spTree>
    <p:extLst>
      <p:ext uri="{BB962C8B-B14F-4D97-AF65-F5344CB8AC3E}">
        <p14:creationId xmlns:p14="http://schemas.microsoft.com/office/powerpoint/2010/main" val="396188019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13BA57-CDAD-4BB9-B107-D551B8A7DC05}"/>
              </a:ext>
            </a:extLst>
          </p:cNvPr>
          <p:cNvSpPr>
            <a:spLocks noGrp="1"/>
          </p:cNvSpPr>
          <p:nvPr>
            <p:ph type="title"/>
          </p:nvPr>
        </p:nvSpPr>
        <p:spPr/>
        <p:txBody>
          <a:bodyPr/>
          <a:lstStyle/>
          <a:p>
            <a:r>
              <a:rPr lang="en-US" dirty="0"/>
              <a:t>Operator B Wells Drilled in 2011</a:t>
            </a:r>
          </a:p>
        </p:txBody>
      </p:sp>
      <p:sp>
        <p:nvSpPr>
          <p:cNvPr id="3" name="Content Placeholder 2">
            <a:extLst>
              <a:ext uri="{FF2B5EF4-FFF2-40B4-BE49-F238E27FC236}">
                <a16:creationId xmlns:a16="http://schemas.microsoft.com/office/drawing/2014/main" id="{FCBC3DC0-2460-460C-82EA-A04EDE6915B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6ED2EB1-F64C-4B16-9FD4-B0EE7FD12DFE}"/>
              </a:ext>
            </a:extLst>
          </p:cNvPr>
          <p:cNvSpPr>
            <a:spLocks noGrp="1"/>
          </p:cNvSpPr>
          <p:nvPr>
            <p:ph type="ftr" sz="quarter" idx="11"/>
          </p:nvPr>
        </p:nvSpPr>
        <p:spPr>
          <a:xfrm>
            <a:off x="2300556" y="6529290"/>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96E31238-1C99-43D0-97D3-49DCEA61616E}"/>
              </a:ext>
            </a:extLst>
          </p:cNvPr>
          <p:cNvSpPr>
            <a:spLocks noGrp="1"/>
          </p:cNvSpPr>
          <p:nvPr>
            <p:ph type="sldNum" sz="quarter" idx="12"/>
          </p:nvPr>
        </p:nvSpPr>
        <p:spPr/>
        <p:txBody>
          <a:bodyPr/>
          <a:lstStyle/>
          <a:p>
            <a:fld id="{6A2934AE-CAA2-7547-9AAD-CFCEE97C9303}" type="slidenum">
              <a:rPr lang="en-US" smtClean="0"/>
              <a:pPr/>
              <a:t>138</a:t>
            </a:fld>
            <a:endParaRPr lang="en-US"/>
          </a:p>
        </p:txBody>
      </p:sp>
      <p:pic>
        <p:nvPicPr>
          <p:cNvPr id="6" name="Picture 5">
            <a:extLst>
              <a:ext uri="{FF2B5EF4-FFF2-40B4-BE49-F238E27FC236}">
                <a16:creationId xmlns:a16="http://schemas.microsoft.com/office/drawing/2014/main" id="{CD06B6E3-FBBE-40BC-A355-0A5CEF4E988F}"/>
              </a:ext>
            </a:extLst>
          </p:cNvPr>
          <p:cNvPicPr>
            <a:picLocks noChangeAspect="1"/>
          </p:cNvPicPr>
          <p:nvPr/>
        </p:nvPicPr>
        <p:blipFill>
          <a:blip r:embed="rId2"/>
          <a:stretch>
            <a:fillRect/>
          </a:stretch>
        </p:blipFill>
        <p:spPr>
          <a:xfrm>
            <a:off x="250147" y="1278015"/>
            <a:ext cx="6996418" cy="5084516"/>
          </a:xfrm>
          <a:prstGeom prst="rect">
            <a:avLst/>
          </a:prstGeom>
        </p:spPr>
      </p:pic>
      <p:cxnSp>
        <p:nvCxnSpPr>
          <p:cNvPr id="7" name="Straight Connector 6">
            <a:extLst>
              <a:ext uri="{FF2B5EF4-FFF2-40B4-BE49-F238E27FC236}">
                <a16:creationId xmlns:a16="http://schemas.microsoft.com/office/drawing/2014/main" id="{6CABAC32-9007-4278-9FDE-460C64FA6366}"/>
              </a:ext>
            </a:extLst>
          </p:cNvPr>
          <p:cNvCxnSpPr>
            <a:cxnSpLocks/>
          </p:cNvCxnSpPr>
          <p:nvPr/>
        </p:nvCxnSpPr>
        <p:spPr>
          <a:xfrm>
            <a:off x="2018127" y="1386347"/>
            <a:ext cx="0" cy="470473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55D5BCED-3A82-418F-8A41-34CB0C2D731C}"/>
              </a:ext>
            </a:extLst>
          </p:cNvPr>
          <p:cNvCxnSpPr/>
          <p:nvPr/>
        </p:nvCxnSpPr>
        <p:spPr>
          <a:xfrm>
            <a:off x="2121366" y="2005780"/>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9A717498-6D2A-4A2D-A5FD-416631469720}"/>
              </a:ext>
            </a:extLst>
          </p:cNvPr>
          <p:cNvCxnSpPr/>
          <p:nvPr/>
        </p:nvCxnSpPr>
        <p:spPr>
          <a:xfrm>
            <a:off x="2121366" y="5557683"/>
            <a:ext cx="1496961" cy="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7077EA02-69C3-4516-90DD-F26E17AD9C98}"/>
              </a:ext>
            </a:extLst>
          </p:cNvPr>
          <p:cNvSpPr txBox="1"/>
          <p:nvPr/>
        </p:nvSpPr>
        <p:spPr>
          <a:xfrm>
            <a:off x="3082544" y="4018755"/>
            <a:ext cx="247878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Smaller well counts and much noise</a:t>
            </a:r>
          </a:p>
        </p:txBody>
      </p:sp>
      <p:sp>
        <p:nvSpPr>
          <p:cNvPr id="11" name="TextBox 10">
            <a:extLst>
              <a:ext uri="{FF2B5EF4-FFF2-40B4-BE49-F238E27FC236}">
                <a16:creationId xmlns:a16="http://schemas.microsoft.com/office/drawing/2014/main" id="{61B81475-C962-4AB9-8EF1-5059D69B8001}"/>
              </a:ext>
            </a:extLst>
          </p:cNvPr>
          <p:cNvSpPr txBox="1"/>
          <p:nvPr/>
        </p:nvSpPr>
        <p:spPr>
          <a:xfrm>
            <a:off x="6828438" y="1613344"/>
            <a:ext cx="2123275" cy="3046988"/>
          </a:xfrm>
          <a:prstGeom prst="rect">
            <a:avLst/>
          </a:prstGeom>
          <a:solidFill>
            <a:schemeClr val="bg1"/>
          </a:solidFill>
          <a:effectLst/>
        </p:spPr>
        <p:txBody>
          <a:bodyPr wrap="square" rtlCol="0" anchor="t">
            <a:spAutoFit/>
          </a:bodyPr>
          <a:lstStyle/>
          <a:p>
            <a:r>
              <a:rPr lang="en-US" sz="1600" dirty="0">
                <a:solidFill>
                  <a:srgbClr val="002F5F"/>
                </a:solidFill>
                <a:latin typeface="Arial" pitchFamily="34" charset="0"/>
              </a:rPr>
              <a:t>By 2011, Operator B was developing areas with lower porosity and permeability, areas more analogous to Operator A lands.</a:t>
            </a:r>
          </a:p>
          <a:p>
            <a:endParaRPr lang="en-US" sz="1600" dirty="0">
              <a:solidFill>
                <a:srgbClr val="002F5F"/>
              </a:solidFill>
              <a:latin typeface="Arial" pitchFamily="34" charset="0"/>
            </a:endParaRPr>
          </a:p>
          <a:p>
            <a:r>
              <a:rPr lang="en-US" sz="1600" dirty="0">
                <a:solidFill>
                  <a:srgbClr val="002F5F"/>
                </a:solidFill>
                <a:latin typeface="Arial" pitchFamily="34" charset="0"/>
              </a:rPr>
              <a:t>The “b” factors still decreased over time, though not as dramatically.</a:t>
            </a:r>
            <a:endParaRPr lang="en-US" dirty="0"/>
          </a:p>
        </p:txBody>
      </p:sp>
    </p:spTree>
    <p:extLst>
      <p:ext uri="{BB962C8B-B14F-4D97-AF65-F5344CB8AC3E}">
        <p14:creationId xmlns:p14="http://schemas.microsoft.com/office/powerpoint/2010/main" val="251874787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65573-79CE-4871-BF0D-BCE497AD8868}"/>
              </a:ext>
            </a:extLst>
          </p:cNvPr>
          <p:cNvSpPr>
            <a:spLocks noGrp="1"/>
          </p:cNvSpPr>
          <p:nvPr>
            <p:ph type="title"/>
          </p:nvPr>
        </p:nvSpPr>
        <p:spPr/>
        <p:txBody>
          <a:bodyPr/>
          <a:lstStyle/>
          <a:p>
            <a:r>
              <a:rPr lang="en-US" dirty="0"/>
              <a:t>Typical match on Instantaneous Decline </a:t>
            </a:r>
          </a:p>
        </p:txBody>
      </p:sp>
      <p:sp>
        <p:nvSpPr>
          <p:cNvPr id="3" name="Content Placeholder 2">
            <a:extLst>
              <a:ext uri="{FF2B5EF4-FFF2-40B4-BE49-F238E27FC236}">
                <a16:creationId xmlns:a16="http://schemas.microsoft.com/office/drawing/2014/main" id="{808F44F2-10A7-4BE4-B26A-B9300C4A6788}"/>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AF48D5C-4273-414D-81F1-E8DD0BE3DEA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279026B-1FA3-4642-B117-954E662DF2CB}"/>
              </a:ext>
            </a:extLst>
          </p:cNvPr>
          <p:cNvSpPr>
            <a:spLocks noGrp="1"/>
          </p:cNvSpPr>
          <p:nvPr>
            <p:ph type="sldNum" sz="quarter" idx="12"/>
          </p:nvPr>
        </p:nvSpPr>
        <p:spPr/>
        <p:txBody>
          <a:bodyPr/>
          <a:lstStyle/>
          <a:p>
            <a:fld id="{6A2934AE-CAA2-7547-9AAD-CFCEE97C9303}" type="slidenum">
              <a:rPr lang="en-US" smtClean="0"/>
              <a:pPr/>
              <a:t>139</a:t>
            </a:fld>
            <a:endParaRPr lang="en-US"/>
          </a:p>
        </p:txBody>
      </p:sp>
      <p:pic>
        <p:nvPicPr>
          <p:cNvPr id="9" name="Picture 8">
            <a:extLst>
              <a:ext uri="{FF2B5EF4-FFF2-40B4-BE49-F238E27FC236}">
                <a16:creationId xmlns:a16="http://schemas.microsoft.com/office/drawing/2014/main" id="{C1C60E15-CD69-4CBE-B8C1-2A87929798C9}"/>
              </a:ext>
            </a:extLst>
          </p:cNvPr>
          <p:cNvPicPr>
            <a:picLocks noChangeAspect="1"/>
          </p:cNvPicPr>
          <p:nvPr/>
        </p:nvPicPr>
        <p:blipFill rotWithShape="1">
          <a:blip r:embed="rId2"/>
          <a:srcRect t="12896" r="8716"/>
          <a:stretch/>
        </p:blipFill>
        <p:spPr>
          <a:xfrm>
            <a:off x="1038397" y="1282768"/>
            <a:ext cx="7067207" cy="5079763"/>
          </a:xfrm>
          <a:prstGeom prst="rect">
            <a:avLst/>
          </a:prstGeom>
        </p:spPr>
      </p:pic>
      <p:sp>
        <p:nvSpPr>
          <p:cNvPr id="7" name="TextBox 4">
            <a:extLst>
              <a:ext uri="{FF2B5EF4-FFF2-40B4-BE49-F238E27FC236}">
                <a16:creationId xmlns:a16="http://schemas.microsoft.com/office/drawing/2014/main" id="{A91B0424-786E-4594-AF26-026382F78907}"/>
              </a:ext>
            </a:extLst>
          </p:cNvPr>
          <p:cNvSpPr txBox="1">
            <a:spLocks noChangeArrowheads="1"/>
          </p:cNvSpPr>
          <p:nvPr/>
        </p:nvSpPr>
        <p:spPr bwMode="auto">
          <a:xfrm>
            <a:off x="1609796" y="1662450"/>
            <a:ext cx="3028808" cy="1077218"/>
          </a:xfrm>
          <a:prstGeom prst="rect">
            <a:avLst/>
          </a:prstGeom>
          <a:noFill/>
          <a:ln w="9525">
            <a:noFill/>
            <a:miter lim="800000"/>
            <a:headEnd/>
            <a:tailEnd/>
          </a:ln>
          <a:effectLst>
            <a:outerShdw blurRad="50800" dist="38100" dir="2700000" algn="tl" rotWithShape="0">
              <a:prstClr val="black">
                <a:alpha val="40000"/>
              </a:prstClr>
            </a:outerShdw>
          </a:effectLst>
        </p:spPr>
        <p:txBody>
          <a:bodyPr wrap="square" anchor="t">
            <a:spAutoFit/>
          </a:bodyPr>
          <a:lstStyle/>
          <a:p>
            <a:r>
              <a:rPr lang="en-US" sz="1600" dirty="0">
                <a:solidFill>
                  <a:srgbClr val="002F5F"/>
                </a:solidFill>
                <a:latin typeface="Arial" pitchFamily="34" charset="0"/>
              </a:rPr>
              <a:t>These (post 2010) areas are used as analogies to tune GLJ’s decline models for the Operator A lands.</a:t>
            </a:r>
          </a:p>
        </p:txBody>
      </p:sp>
    </p:spTree>
    <p:extLst>
      <p:ext uri="{BB962C8B-B14F-4D97-AF65-F5344CB8AC3E}">
        <p14:creationId xmlns:p14="http://schemas.microsoft.com/office/powerpoint/2010/main" val="292790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7014-FC4A-4065-B45C-B170B5EDD44F}"/>
              </a:ext>
            </a:extLst>
          </p:cNvPr>
          <p:cNvSpPr>
            <a:spLocks noGrp="1"/>
          </p:cNvSpPr>
          <p:nvPr>
            <p:ph type="title"/>
          </p:nvPr>
        </p:nvSpPr>
        <p:spPr/>
        <p:txBody>
          <a:bodyPr/>
          <a:lstStyle/>
          <a:p>
            <a:r>
              <a:rPr lang="en-US" dirty="0"/>
              <a:t>analysis We Think Industry Will Need in the Future</a:t>
            </a:r>
          </a:p>
        </p:txBody>
      </p:sp>
      <p:sp>
        <p:nvSpPr>
          <p:cNvPr id="3" name="Content Placeholder 2">
            <a:extLst>
              <a:ext uri="{FF2B5EF4-FFF2-40B4-BE49-F238E27FC236}">
                <a16:creationId xmlns:a16="http://schemas.microsoft.com/office/drawing/2014/main" id="{C7796C71-3C87-44D7-8D89-91577649AE9C}"/>
              </a:ext>
            </a:extLst>
          </p:cNvPr>
          <p:cNvSpPr>
            <a:spLocks noGrp="1"/>
          </p:cNvSpPr>
          <p:nvPr>
            <p:ph idx="1"/>
          </p:nvPr>
        </p:nvSpPr>
        <p:spPr/>
        <p:txBody>
          <a:bodyPr>
            <a:normAutofit fontScale="70000" lnSpcReduction="20000"/>
          </a:bodyPr>
          <a:lstStyle/>
          <a:p>
            <a:r>
              <a:rPr lang="en-US" dirty="0"/>
              <a:t>As more and more of industry’s workload shifts to resource play development it will become more interested in the mechanics of how uncertainty is treated. For example, using a simple “rule of thumb” 15 or 20% spread between forecasts may not suffice, nor will ignoring correlations between well results when doing statistical aggregation.</a:t>
            </a:r>
          </a:p>
          <a:p>
            <a:pPr marL="0" indent="0">
              <a:buNone/>
            </a:pPr>
            <a:endParaRPr lang="en-US" dirty="0"/>
          </a:p>
          <a:p>
            <a:r>
              <a:rPr lang="en-US" dirty="0"/>
              <a:t>The problems I submitted all address methods of generating probabilistic forecasts, whether for pipeline supply studies, price decks, production profiles or the economics of constructing deep-cut facilities. </a:t>
            </a:r>
          </a:p>
          <a:p>
            <a:endParaRPr lang="en-US" dirty="0"/>
          </a:p>
          <a:p>
            <a:r>
              <a:rPr lang="en-US" dirty="0"/>
              <a:t>In this project, we are interested four different general areas:</a:t>
            </a:r>
          </a:p>
          <a:p>
            <a:pPr lvl="1"/>
            <a:r>
              <a:rPr lang="en-US" dirty="0"/>
              <a:t>Econometrics</a:t>
            </a:r>
          </a:p>
          <a:p>
            <a:pPr lvl="1"/>
            <a:r>
              <a:rPr lang="en-US" dirty="0"/>
              <a:t>Real Options Analysis</a:t>
            </a:r>
          </a:p>
          <a:p>
            <a:pPr lvl="1"/>
            <a:r>
              <a:rPr lang="en-US" dirty="0"/>
              <a:t>Geographic Correlation and Temporal Uncertainty</a:t>
            </a:r>
          </a:p>
          <a:p>
            <a:pPr lvl="1"/>
            <a:r>
              <a:rPr lang="en-US" dirty="0"/>
              <a:t>SDE Solutions to PDEs</a:t>
            </a:r>
          </a:p>
          <a:p>
            <a:pPr marL="0" indent="0">
              <a:buNone/>
            </a:pPr>
            <a:endParaRPr lang="en-US" dirty="0"/>
          </a:p>
          <a:p>
            <a:r>
              <a:rPr lang="en-US" dirty="0"/>
              <a:t>Stochastic models provide an approach to these problems by treating certain unknown parameters as random variables and performing an in-depth analysis that takes into account this uncertainty.  In particular, stochastic differential equations (SDEs) are one useful method whose application are of interest to oil and gas economic problems.  </a:t>
            </a:r>
          </a:p>
          <a:p>
            <a:pPr lvl="1"/>
            <a:endParaRPr lang="en-US" dirty="0"/>
          </a:p>
        </p:txBody>
      </p:sp>
      <p:sp>
        <p:nvSpPr>
          <p:cNvPr id="4" name="Footer Placeholder 3">
            <a:extLst>
              <a:ext uri="{FF2B5EF4-FFF2-40B4-BE49-F238E27FC236}">
                <a16:creationId xmlns:a16="http://schemas.microsoft.com/office/drawing/2014/main" id="{45658585-7514-4BDE-A01E-E2BA74A90CEF}"/>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0BBF3CC-9D12-4DE6-BD9E-2B1FD663C4C7}"/>
              </a:ext>
            </a:extLst>
          </p:cNvPr>
          <p:cNvSpPr>
            <a:spLocks noGrp="1"/>
          </p:cNvSpPr>
          <p:nvPr>
            <p:ph type="sldNum" sz="quarter" idx="12"/>
          </p:nvPr>
        </p:nvSpPr>
        <p:spPr/>
        <p:txBody>
          <a:bodyPr/>
          <a:lstStyle/>
          <a:p>
            <a:fld id="{6A2934AE-CAA2-7547-9AAD-CFCEE97C9303}" type="slidenum">
              <a:rPr lang="en-US" smtClean="0"/>
              <a:pPr/>
              <a:t>14</a:t>
            </a:fld>
            <a:endParaRPr lang="en-US"/>
          </a:p>
        </p:txBody>
      </p:sp>
    </p:spTree>
    <p:extLst>
      <p:ext uri="{BB962C8B-B14F-4D97-AF65-F5344CB8AC3E}">
        <p14:creationId xmlns:p14="http://schemas.microsoft.com/office/powerpoint/2010/main" val="15005532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369C7-C60D-43CA-BC7E-967440CD3294}"/>
              </a:ext>
            </a:extLst>
          </p:cNvPr>
          <p:cNvSpPr>
            <a:spLocks noGrp="1"/>
          </p:cNvSpPr>
          <p:nvPr>
            <p:ph type="title"/>
          </p:nvPr>
        </p:nvSpPr>
        <p:spPr/>
        <p:txBody>
          <a:bodyPr/>
          <a:lstStyle/>
          <a:p>
            <a:r>
              <a:rPr lang="en-US" dirty="0"/>
              <a:t>Typical Match on “b” </a:t>
            </a:r>
            <a:r>
              <a:rPr lang="en-US" dirty="0" err="1"/>
              <a:t>PArameters</a:t>
            </a:r>
            <a:endParaRPr lang="en-US" dirty="0"/>
          </a:p>
        </p:txBody>
      </p:sp>
      <p:sp>
        <p:nvSpPr>
          <p:cNvPr id="3" name="Content Placeholder 2">
            <a:extLst>
              <a:ext uri="{FF2B5EF4-FFF2-40B4-BE49-F238E27FC236}">
                <a16:creationId xmlns:a16="http://schemas.microsoft.com/office/drawing/2014/main" id="{96A6F92B-9CAC-4BBE-B89E-2481E455447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B2E4344-8108-4B32-B003-4E91D7500564}"/>
              </a:ext>
            </a:extLst>
          </p:cNvPr>
          <p:cNvSpPr>
            <a:spLocks noGrp="1"/>
          </p:cNvSpPr>
          <p:nvPr>
            <p:ph type="ftr" sz="quarter" idx="11"/>
          </p:nvPr>
        </p:nvSpPr>
        <p:spPr>
          <a:xfrm>
            <a:off x="2394805"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8D05027F-DF86-46D0-92F3-A2704739DD9B}"/>
              </a:ext>
            </a:extLst>
          </p:cNvPr>
          <p:cNvSpPr>
            <a:spLocks noGrp="1"/>
          </p:cNvSpPr>
          <p:nvPr>
            <p:ph type="sldNum" sz="quarter" idx="12"/>
          </p:nvPr>
        </p:nvSpPr>
        <p:spPr/>
        <p:txBody>
          <a:bodyPr/>
          <a:lstStyle/>
          <a:p>
            <a:fld id="{6A2934AE-CAA2-7547-9AAD-CFCEE97C9303}" type="slidenum">
              <a:rPr lang="en-US" smtClean="0"/>
              <a:pPr/>
              <a:t>140</a:t>
            </a:fld>
            <a:endParaRPr lang="en-US"/>
          </a:p>
        </p:txBody>
      </p:sp>
      <p:pic>
        <p:nvPicPr>
          <p:cNvPr id="6" name="Picture 5">
            <a:extLst>
              <a:ext uri="{FF2B5EF4-FFF2-40B4-BE49-F238E27FC236}">
                <a16:creationId xmlns:a16="http://schemas.microsoft.com/office/drawing/2014/main" id="{E729FEAA-A7A5-4252-8769-D549E376931A}"/>
              </a:ext>
            </a:extLst>
          </p:cNvPr>
          <p:cNvPicPr>
            <a:picLocks noChangeAspect="1"/>
          </p:cNvPicPr>
          <p:nvPr/>
        </p:nvPicPr>
        <p:blipFill rotWithShape="1">
          <a:blip r:embed="rId2"/>
          <a:srcRect t="9786"/>
          <a:stretch/>
        </p:blipFill>
        <p:spPr>
          <a:xfrm>
            <a:off x="250147" y="1282768"/>
            <a:ext cx="7184916" cy="5079763"/>
          </a:xfrm>
          <a:prstGeom prst="rect">
            <a:avLst/>
          </a:prstGeom>
        </p:spPr>
      </p:pic>
      <p:sp>
        <p:nvSpPr>
          <p:cNvPr id="7" name="TextBox 6">
            <a:extLst>
              <a:ext uri="{FF2B5EF4-FFF2-40B4-BE49-F238E27FC236}">
                <a16:creationId xmlns:a16="http://schemas.microsoft.com/office/drawing/2014/main" id="{7CCF617E-0CB2-4730-975F-85C0C01127D7}"/>
              </a:ext>
            </a:extLst>
          </p:cNvPr>
          <p:cNvSpPr txBox="1"/>
          <p:nvPr/>
        </p:nvSpPr>
        <p:spPr>
          <a:xfrm>
            <a:off x="6828438" y="1613344"/>
            <a:ext cx="2123275" cy="1323439"/>
          </a:xfrm>
          <a:prstGeom prst="rect">
            <a:avLst/>
          </a:prstGeom>
          <a:solidFill>
            <a:schemeClr val="bg1"/>
          </a:solidFill>
          <a:effectLst/>
        </p:spPr>
        <p:txBody>
          <a:bodyPr wrap="square" rtlCol="0">
            <a:spAutoFit/>
          </a:bodyPr>
          <a:lstStyle/>
          <a:p>
            <a:r>
              <a:rPr lang="en-US" sz="1600" dirty="0">
                <a:solidFill>
                  <a:srgbClr val="002F5F"/>
                </a:solidFill>
                <a:latin typeface="Arial" pitchFamily="34" charset="0"/>
              </a:rPr>
              <a:t>Though much simplified, the “b” factors used by GLJ offer a good match to observed data.</a:t>
            </a:r>
            <a:endParaRPr lang="en-US" dirty="0"/>
          </a:p>
        </p:txBody>
      </p:sp>
    </p:spTree>
    <p:extLst>
      <p:ext uri="{BB962C8B-B14F-4D97-AF65-F5344CB8AC3E}">
        <p14:creationId xmlns:p14="http://schemas.microsoft.com/office/powerpoint/2010/main" val="144043808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1A0F-3569-4BD0-953B-50DBEFC4C9BD}"/>
              </a:ext>
            </a:extLst>
          </p:cNvPr>
          <p:cNvSpPr>
            <a:spLocks noGrp="1"/>
          </p:cNvSpPr>
          <p:nvPr>
            <p:ph type="title"/>
          </p:nvPr>
        </p:nvSpPr>
        <p:spPr/>
        <p:txBody>
          <a:bodyPr/>
          <a:lstStyle/>
          <a:p>
            <a:r>
              <a:rPr lang="en-US" dirty="0"/>
              <a:t>Rigorous Decline Parameter Distributions</a:t>
            </a:r>
          </a:p>
        </p:txBody>
      </p:sp>
      <p:sp>
        <p:nvSpPr>
          <p:cNvPr id="3" name="Content Placeholder 2">
            <a:extLst>
              <a:ext uri="{FF2B5EF4-FFF2-40B4-BE49-F238E27FC236}">
                <a16:creationId xmlns:a16="http://schemas.microsoft.com/office/drawing/2014/main" id="{6AB96876-C5CB-40AA-8C12-6748A65CF6A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00A6153D-1223-4C6E-B50E-CB0677DF6B6A}"/>
              </a:ext>
            </a:extLst>
          </p:cNvPr>
          <p:cNvSpPr>
            <a:spLocks noGrp="1"/>
          </p:cNvSpPr>
          <p:nvPr>
            <p:ph type="ftr" sz="quarter" idx="11"/>
          </p:nvPr>
        </p:nvSpPr>
        <p:spPr>
          <a:xfrm>
            <a:off x="2304180"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A979E56E-B3B4-47C7-BAA9-38D0F6B38643}"/>
              </a:ext>
            </a:extLst>
          </p:cNvPr>
          <p:cNvSpPr>
            <a:spLocks noGrp="1"/>
          </p:cNvSpPr>
          <p:nvPr>
            <p:ph type="sldNum" sz="quarter" idx="12"/>
          </p:nvPr>
        </p:nvSpPr>
        <p:spPr/>
        <p:txBody>
          <a:bodyPr/>
          <a:lstStyle/>
          <a:p>
            <a:fld id="{6A2934AE-CAA2-7547-9AAD-CFCEE97C9303}" type="slidenum">
              <a:rPr lang="en-US" smtClean="0"/>
              <a:pPr/>
              <a:t>141</a:t>
            </a:fld>
            <a:endParaRPr lang="en-US"/>
          </a:p>
        </p:txBody>
      </p:sp>
      <p:pic>
        <p:nvPicPr>
          <p:cNvPr id="9" name="Picture 8">
            <a:extLst>
              <a:ext uri="{FF2B5EF4-FFF2-40B4-BE49-F238E27FC236}">
                <a16:creationId xmlns:a16="http://schemas.microsoft.com/office/drawing/2014/main" id="{E6F01963-5F67-426A-9802-9752AC729250}"/>
              </a:ext>
            </a:extLst>
          </p:cNvPr>
          <p:cNvPicPr>
            <a:picLocks noChangeAspect="1"/>
          </p:cNvPicPr>
          <p:nvPr/>
        </p:nvPicPr>
        <p:blipFill>
          <a:blip r:embed="rId2"/>
          <a:stretch>
            <a:fillRect/>
          </a:stretch>
        </p:blipFill>
        <p:spPr>
          <a:xfrm>
            <a:off x="251895" y="1282767"/>
            <a:ext cx="7000170" cy="5079763"/>
          </a:xfrm>
          <a:prstGeom prst="rect">
            <a:avLst/>
          </a:prstGeom>
        </p:spPr>
      </p:pic>
      <p:sp>
        <p:nvSpPr>
          <p:cNvPr id="10" name="TextBox 9">
            <a:extLst>
              <a:ext uri="{FF2B5EF4-FFF2-40B4-BE49-F238E27FC236}">
                <a16:creationId xmlns:a16="http://schemas.microsoft.com/office/drawing/2014/main" id="{FBD6288D-683A-4654-BFD5-A2178B1A5747}"/>
              </a:ext>
            </a:extLst>
          </p:cNvPr>
          <p:cNvSpPr txBox="1"/>
          <p:nvPr/>
        </p:nvSpPr>
        <p:spPr>
          <a:xfrm>
            <a:off x="1184428" y="4147281"/>
            <a:ext cx="2428068" cy="1477328"/>
          </a:xfrm>
          <a:prstGeom prst="rect">
            <a:avLst/>
          </a:prstGeom>
          <a:solidFill>
            <a:schemeClr val="bg1"/>
          </a:solidFill>
        </p:spPr>
        <p:txBody>
          <a:bodyPr wrap="square" rtlCol="0">
            <a:spAutoFit/>
          </a:bodyPr>
          <a:lstStyle/>
          <a:p>
            <a:r>
              <a:rPr lang="en-US" dirty="0"/>
              <a:t>With increasing production, models start converging to sensible best-fit parameters</a:t>
            </a:r>
          </a:p>
        </p:txBody>
      </p:sp>
      <p:sp>
        <p:nvSpPr>
          <p:cNvPr id="11" name="TextBox 10">
            <a:extLst>
              <a:ext uri="{FF2B5EF4-FFF2-40B4-BE49-F238E27FC236}">
                <a16:creationId xmlns:a16="http://schemas.microsoft.com/office/drawing/2014/main" id="{76FEA4CA-7699-4789-9936-F6E92FE1755D}"/>
              </a:ext>
            </a:extLst>
          </p:cNvPr>
          <p:cNvSpPr txBox="1"/>
          <p:nvPr/>
        </p:nvSpPr>
        <p:spPr>
          <a:xfrm>
            <a:off x="4543875" y="4146539"/>
            <a:ext cx="2642461" cy="1477328"/>
          </a:xfrm>
          <a:prstGeom prst="rect">
            <a:avLst/>
          </a:prstGeom>
          <a:solidFill>
            <a:schemeClr val="bg1"/>
          </a:solidFill>
        </p:spPr>
        <p:txBody>
          <a:bodyPr wrap="square" rtlCol="0">
            <a:spAutoFit/>
          </a:bodyPr>
          <a:lstStyle/>
          <a:p>
            <a:r>
              <a:rPr lang="en-US" dirty="0"/>
              <a:t>Here be Dragons!  With little production history, most any model can be fit to the data, even models with farcical inputs</a:t>
            </a:r>
          </a:p>
        </p:txBody>
      </p:sp>
      <p:cxnSp>
        <p:nvCxnSpPr>
          <p:cNvPr id="13" name="Straight Arrow Connector 12">
            <a:extLst>
              <a:ext uri="{FF2B5EF4-FFF2-40B4-BE49-F238E27FC236}">
                <a16:creationId xmlns:a16="http://schemas.microsoft.com/office/drawing/2014/main" id="{7918ABFA-B8DA-4FBC-BC2A-C0B4F1AD9181}"/>
              </a:ext>
            </a:extLst>
          </p:cNvPr>
          <p:cNvCxnSpPr/>
          <p:nvPr/>
        </p:nvCxnSpPr>
        <p:spPr>
          <a:xfrm flipV="1">
            <a:off x="2062665" y="2479729"/>
            <a:ext cx="0" cy="1580827"/>
          </a:xfrm>
          <a:prstGeom prst="straightConnector1">
            <a:avLst/>
          </a:prstGeom>
          <a:ln w="38100">
            <a:solidFill>
              <a:srgbClr val="10377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96DF777-3380-4E7F-99CF-A5B514A12EAE}"/>
              </a:ext>
            </a:extLst>
          </p:cNvPr>
          <p:cNvSpPr txBox="1"/>
          <p:nvPr/>
        </p:nvSpPr>
        <p:spPr>
          <a:xfrm>
            <a:off x="3336135" y="2169759"/>
            <a:ext cx="2642461" cy="1477328"/>
          </a:xfrm>
          <a:prstGeom prst="rect">
            <a:avLst/>
          </a:prstGeom>
          <a:solidFill>
            <a:schemeClr val="bg1"/>
          </a:solidFill>
        </p:spPr>
        <p:txBody>
          <a:bodyPr wrap="square" rtlCol="0">
            <a:spAutoFit/>
          </a:bodyPr>
          <a:lstStyle/>
          <a:p>
            <a:r>
              <a:rPr lang="en-US" dirty="0"/>
              <a:t>We are looking to also rigorously calculate the confidence interval (at the well level) for the model parameters</a:t>
            </a:r>
          </a:p>
        </p:txBody>
      </p:sp>
      <p:sp>
        <p:nvSpPr>
          <p:cNvPr id="16" name="Left Bracket 15">
            <a:extLst>
              <a:ext uri="{FF2B5EF4-FFF2-40B4-BE49-F238E27FC236}">
                <a16:creationId xmlns:a16="http://schemas.microsoft.com/office/drawing/2014/main" id="{3B0E414E-467F-4F84-9597-BC0F3B1B1AA5}"/>
              </a:ext>
            </a:extLst>
          </p:cNvPr>
          <p:cNvSpPr/>
          <p:nvPr/>
        </p:nvSpPr>
        <p:spPr>
          <a:xfrm rot="5400000">
            <a:off x="1923179" y="1343423"/>
            <a:ext cx="278970" cy="1906919"/>
          </a:xfrm>
          <a:prstGeom prst="leftBracket">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05AF29EC-AFE1-4B94-903D-1C9237AB7489}"/>
              </a:ext>
            </a:extLst>
          </p:cNvPr>
          <p:cNvSpPr txBox="1"/>
          <p:nvPr/>
        </p:nvSpPr>
        <p:spPr>
          <a:xfrm>
            <a:off x="6332681" y="1355681"/>
            <a:ext cx="2478789" cy="2862322"/>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Finally, we have tested the results of these Monograph 4 methods using a Markov-Chain Monte Carlo model that uses Bayes Rule to update estimates of “b” as additional production data is obtained.</a:t>
            </a:r>
          </a:p>
        </p:txBody>
      </p:sp>
    </p:spTree>
    <p:extLst>
      <p:ext uri="{BB962C8B-B14F-4D97-AF65-F5344CB8AC3E}">
        <p14:creationId xmlns:p14="http://schemas.microsoft.com/office/powerpoint/2010/main" val="19223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54506-16DA-4355-AB67-EDF131514C7F}"/>
              </a:ext>
            </a:extLst>
          </p:cNvPr>
          <p:cNvSpPr>
            <a:spLocks noGrp="1"/>
          </p:cNvSpPr>
          <p:nvPr>
            <p:ph type="title"/>
          </p:nvPr>
        </p:nvSpPr>
        <p:spPr/>
        <p:txBody>
          <a:bodyPr/>
          <a:lstStyle/>
          <a:p>
            <a:r>
              <a:rPr lang="en-US" dirty="0"/>
              <a:t>Type Curves:</a:t>
            </a:r>
            <a:br>
              <a:rPr lang="en-US" dirty="0"/>
            </a:br>
            <a:r>
              <a:rPr lang="en-US" dirty="0"/>
              <a:t>Examples</a:t>
            </a:r>
          </a:p>
        </p:txBody>
      </p:sp>
      <p:sp>
        <p:nvSpPr>
          <p:cNvPr id="3" name="Text Placeholder 2">
            <a:extLst>
              <a:ext uri="{FF2B5EF4-FFF2-40B4-BE49-F238E27FC236}">
                <a16:creationId xmlns:a16="http://schemas.microsoft.com/office/drawing/2014/main" id="{F36B5FF6-F6C7-42BA-B989-0A717717FBD4}"/>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BD2315C0-DB46-40FF-9712-F344DEF62F1F}"/>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2E411C8C-3F3F-496C-84EE-25707E5A1BCF}"/>
              </a:ext>
            </a:extLst>
          </p:cNvPr>
          <p:cNvSpPr>
            <a:spLocks noGrp="1"/>
          </p:cNvSpPr>
          <p:nvPr>
            <p:ph type="sldNum" sz="quarter" idx="12"/>
          </p:nvPr>
        </p:nvSpPr>
        <p:spPr/>
        <p:txBody>
          <a:bodyPr/>
          <a:lstStyle/>
          <a:p>
            <a:fld id="{6A2934AE-CAA2-7547-9AAD-CFCEE97C9303}" type="slidenum">
              <a:rPr lang="en-US" smtClean="0"/>
              <a:pPr/>
              <a:t>142</a:t>
            </a:fld>
            <a:endParaRPr lang="en-US"/>
          </a:p>
        </p:txBody>
      </p:sp>
    </p:spTree>
    <p:extLst>
      <p:ext uri="{BB962C8B-B14F-4D97-AF65-F5344CB8AC3E}">
        <p14:creationId xmlns:p14="http://schemas.microsoft.com/office/powerpoint/2010/main" val="299989198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52A7A788-3DF0-488C-AA74-EABA272B3BF6}"/>
              </a:ext>
            </a:extLst>
          </p:cNvPr>
          <p:cNvPicPr>
            <a:picLocks noGrp="1" noChangeAspect="1"/>
          </p:cNvPicPr>
          <p:nvPr>
            <p:ph idx="1"/>
          </p:nvPr>
        </p:nvPicPr>
        <p:blipFill>
          <a:blip r:embed="rId2"/>
          <a:stretch>
            <a:fillRect/>
          </a:stretch>
        </p:blipFill>
        <p:spPr>
          <a:xfrm>
            <a:off x="577786" y="1282700"/>
            <a:ext cx="8004302" cy="5080000"/>
          </a:xfrm>
          <a:prstGeom prst="rect">
            <a:avLst/>
          </a:prstGeom>
        </p:spPr>
      </p:pic>
      <p:sp>
        <p:nvSpPr>
          <p:cNvPr id="2" name="Title 1">
            <a:extLst>
              <a:ext uri="{FF2B5EF4-FFF2-40B4-BE49-F238E27FC236}">
                <a16:creationId xmlns:a16="http://schemas.microsoft.com/office/drawing/2014/main" id="{AB815AB2-5BA8-4E9A-9543-11DB72A9C7D3}"/>
              </a:ext>
            </a:extLst>
          </p:cNvPr>
          <p:cNvSpPr>
            <a:spLocks noGrp="1"/>
          </p:cNvSpPr>
          <p:nvPr>
            <p:ph type="title"/>
          </p:nvPr>
        </p:nvSpPr>
        <p:spPr/>
        <p:txBody>
          <a:bodyPr/>
          <a:lstStyle/>
          <a:p>
            <a:r>
              <a:rPr lang="en-US" dirty="0"/>
              <a:t>Groundbirch WELLS VS Type Curve</a:t>
            </a:r>
          </a:p>
        </p:txBody>
      </p:sp>
      <p:sp>
        <p:nvSpPr>
          <p:cNvPr id="4" name="Footer Placeholder 3">
            <a:extLst>
              <a:ext uri="{FF2B5EF4-FFF2-40B4-BE49-F238E27FC236}">
                <a16:creationId xmlns:a16="http://schemas.microsoft.com/office/drawing/2014/main" id="{C9E727E1-7DF7-427C-A08E-D7FE15AAF2DF}"/>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32B25EA-1775-4153-948E-97528925CEC7}"/>
              </a:ext>
            </a:extLst>
          </p:cNvPr>
          <p:cNvSpPr>
            <a:spLocks noGrp="1"/>
          </p:cNvSpPr>
          <p:nvPr>
            <p:ph type="sldNum" sz="quarter" idx="12"/>
          </p:nvPr>
        </p:nvSpPr>
        <p:spPr/>
        <p:txBody>
          <a:bodyPr/>
          <a:lstStyle/>
          <a:p>
            <a:fld id="{6A2934AE-CAA2-7547-9AAD-CFCEE97C9303}" type="slidenum">
              <a:rPr lang="en-US" smtClean="0"/>
              <a:pPr/>
              <a:t>143</a:t>
            </a:fld>
            <a:endParaRPr lang="en-US"/>
          </a:p>
        </p:txBody>
      </p:sp>
      <p:sp>
        <p:nvSpPr>
          <p:cNvPr id="7" name="TextBox 6">
            <a:extLst>
              <a:ext uri="{FF2B5EF4-FFF2-40B4-BE49-F238E27FC236}">
                <a16:creationId xmlns:a16="http://schemas.microsoft.com/office/drawing/2014/main" id="{0B17D0EA-B37D-4B1E-B4E9-0D6FCA74FCF7}"/>
              </a:ext>
            </a:extLst>
          </p:cNvPr>
          <p:cNvSpPr txBox="1"/>
          <p:nvPr/>
        </p:nvSpPr>
        <p:spPr>
          <a:xfrm>
            <a:off x="2554705" y="1600668"/>
            <a:ext cx="3750320" cy="1200329"/>
          </a:xfrm>
          <a:prstGeom prst="rect">
            <a:avLst/>
          </a:prstGeom>
          <a:noFill/>
        </p:spPr>
        <p:txBody>
          <a:bodyPr wrap="square" rtlCol="0">
            <a:spAutoFit/>
          </a:bodyPr>
          <a:lstStyle/>
          <a:p>
            <a:r>
              <a:rPr lang="en-US" dirty="0"/>
              <a:t>02-05 is 1600m long and A02-04(03-05) is 2100m. Both wells used 65ton/stage and ~25 stages of </a:t>
            </a:r>
            <a:r>
              <a:rPr lang="en-US" dirty="0" err="1"/>
              <a:t>frac</a:t>
            </a:r>
            <a:r>
              <a:rPr lang="en-US" dirty="0"/>
              <a:t>. Type well is 2500m</a:t>
            </a:r>
          </a:p>
        </p:txBody>
      </p:sp>
      <p:pic>
        <p:nvPicPr>
          <p:cNvPr id="14" name="Picture 13">
            <a:extLst>
              <a:ext uri="{FF2B5EF4-FFF2-40B4-BE49-F238E27FC236}">
                <a16:creationId xmlns:a16="http://schemas.microsoft.com/office/drawing/2014/main" id="{98ED1E50-3655-434B-AC3E-651611F99B6C}"/>
              </a:ext>
            </a:extLst>
          </p:cNvPr>
          <p:cNvPicPr>
            <a:picLocks noChangeAspect="1"/>
          </p:cNvPicPr>
          <p:nvPr/>
        </p:nvPicPr>
        <p:blipFill>
          <a:blip r:embed="rId3"/>
          <a:stretch>
            <a:fillRect/>
          </a:stretch>
        </p:blipFill>
        <p:spPr>
          <a:xfrm>
            <a:off x="5377176" y="2825712"/>
            <a:ext cx="2612582" cy="2612582"/>
          </a:xfrm>
          <a:prstGeom prst="rect">
            <a:avLst/>
          </a:prstGeom>
        </p:spPr>
      </p:pic>
    </p:spTree>
    <p:extLst>
      <p:ext uri="{BB962C8B-B14F-4D97-AF65-F5344CB8AC3E}">
        <p14:creationId xmlns:p14="http://schemas.microsoft.com/office/powerpoint/2010/main" val="13471506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3C95-CAA3-47B8-B4E2-2E71520D0E80}"/>
              </a:ext>
            </a:extLst>
          </p:cNvPr>
          <p:cNvSpPr>
            <a:spLocks noGrp="1"/>
          </p:cNvSpPr>
          <p:nvPr>
            <p:ph type="title"/>
          </p:nvPr>
        </p:nvSpPr>
        <p:spPr/>
        <p:txBody>
          <a:bodyPr/>
          <a:lstStyle/>
          <a:p>
            <a:r>
              <a:rPr lang="en-US" dirty="0"/>
              <a:t>PENGROWTH WELLS VS Type Curve</a:t>
            </a:r>
          </a:p>
        </p:txBody>
      </p:sp>
      <p:pic>
        <p:nvPicPr>
          <p:cNvPr id="6" name="Content Placeholder 5">
            <a:extLst>
              <a:ext uri="{FF2B5EF4-FFF2-40B4-BE49-F238E27FC236}">
                <a16:creationId xmlns:a16="http://schemas.microsoft.com/office/drawing/2014/main" id="{2705911E-B32B-47A9-9AF2-13ADF333F1E3}"/>
              </a:ext>
            </a:extLst>
          </p:cNvPr>
          <p:cNvPicPr>
            <a:picLocks noGrp="1" noChangeAspect="1"/>
          </p:cNvPicPr>
          <p:nvPr>
            <p:ph idx="1"/>
          </p:nvPr>
        </p:nvPicPr>
        <p:blipFill>
          <a:blip r:embed="rId2"/>
          <a:stretch>
            <a:fillRect/>
          </a:stretch>
        </p:blipFill>
        <p:spPr>
          <a:xfrm>
            <a:off x="569849" y="1282700"/>
            <a:ext cx="8004302" cy="5080000"/>
          </a:xfrm>
          <a:prstGeom prst="rect">
            <a:avLst/>
          </a:prstGeom>
        </p:spPr>
      </p:pic>
      <p:sp>
        <p:nvSpPr>
          <p:cNvPr id="4" name="Footer Placeholder 3">
            <a:extLst>
              <a:ext uri="{FF2B5EF4-FFF2-40B4-BE49-F238E27FC236}">
                <a16:creationId xmlns:a16="http://schemas.microsoft.com/office/drawing/2014/main" id="{0B8ED4FB-6118-41BD-BFC8-86286B4A63D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3D00CFE1-0D98-4374-83E4-B4D30E7D86D0}"/>
              </a:ext>
            </a:extLst>
          </p:cNvPr>
          <p:cNvSpPr>
            <a:spLocks noGrp="1"/>
          </p:cNvSpPr>
          <p:nvPr>
            <p:ph type="sldNum" sz="quarter" idx="12"/>
          </p:nvPr>
        </p:nvSpPr>
        <p:spPr/>
        <p:txBody>
          <a:bodyPr/>
          <a:lstStyle/>
          <a:p>
            <a:fld id="{6A2934AE-CAA2-7547-9AAD-CFCEE97C9303}" type="slidenum">
              <a:rPr lang="en-US" smtClean="0"/>
              <a:pPr/>
              <a:t>144</a:t>
            </a:fld>
            <a:endParaRPr lang="en-US"/>
          </a:p>
        </p:txBody>
      </p:sp>
      <p:sp>
        <p:nvSpPr>
          <p:cNvPr id="7" name="TextBox 6">
            <a:extLst>
              <a:ext uri="{FF2B5EF4-FFF2-40B4-BE49-F238E27FC236}">
                <a16:creationId xmlns:a16="http://schemas.microsoft.com/office/drawing/2014/main" id="{26453F5D-55B7-4374-981A-FA60BFF85262}"/>
              </a:ext>
            </a:extLst>
          </p:cNvPr>
          <p:cNvSpPr txBox="1"/>
          <p:nvPr/>
        </p:nvSpPr>
        <p:spPr>
          <a:xfrm>
            <a:off x="2569877" y="1677824"/>
            <a:ext cx="5865463" cy="1200329"/>
          </a:xfrm>
          <a:prstGeom prst="rect">
            <a:avLst/>
          </a:prstGeom>
          <a:noFill/>
        </p:spPr>
        <p:txBody>
          <a:bodyPr wrap="square" rtlCol="0">
            <a:spAutoFit/>
          </a:bodyPr>
          <a:lstStyle/>
          <a:p>
            <a:r>
              <a:rPr lang="en-US" dirty="0"/>
              <a:t>Pengrowth used higher </a:t>
            </a:r>
            <a:r>
              <a:rPr lang="en-US" dirty="0" err="1"/>
              <a:t>frac</a:t>
            </a:r>
            <a:r>
              <a:rPr lang="en-US" dirty="0"/>
              <a:t> stage count (25 VS 7), 70ton/stage and ~40% more total proppant (1700ton VS 1200ton) in the two 2014 wells. Horizontal well length of 1500m in 2014. </a:t>
            </a:r>
          </a:p>
        </p:txBody>
      </p:sp>
      <p:pic>
        <p:nvPicPr>
          <p:cNvPr id="8" name="Picture 7">
            <a:extLst>
              <a:ext uri="{FF2B5EF4-FFF2-40B4-BE49-F238E27FC236}">
                <a16:creationId xmlns:a16="http://schemas.microsoft.com/office/drawing/2014/main" id="{6448E0AF-83D9-47D6-8A5F-B12C7F669D14}"/>
              </a:ext>
            </a:extLst>
          </p:cNvPr>
          <p:cNvPicPr>
            <a:picLocks noChangeAspect="1"/>
          </p:cNvPicPr>
          <p:nvPr/>
        </p:nvPicPr>
        <p:blipFill>
          <a:blip r:embed="rId3"/>
          <a:stretch>
            <a:fillRect/>
          </a:stretch>
        </p:blipFill>
        <p:spPr>
          <a:xfrm>
            <a:off x="5568830" y="2545967"/>
            <a:ext cx="2581900" cy="2553465"/>
          </a:xfrm>
          <a:prstGeom prst="rect">
            <a:avLst/>
          </a:prstGeom>
        </p:spPr>
      </p:pic>
      <p:sp>
        <p:nvSpPr>
          <p:cNvPr id="9" name="TextBox 8">
            <a:extLst>
              <a:ext uri="{FF2B5EF4-FFF2-40B4-BE49-F238E27FC236}">
                <a16:creationId xmlns:a16="http://schemas.microsoft.com/office/drawing/2014/main" id="{304358D2-4E19-4194-A637-3C74A108E9C2}"/>
              </a:ext>
            </a:extLst>
          </p:cNvPr>
          <p:cNvSpPr txBox="1"/>
          <p:nvPr/>
        </p:nvSpPr>
        <p:spPr>
          <a:xfrm>
            <a:off x="2569877" y="3222534"/>
            <a:ext cx="2900482" cy="1477328"/>
          </a:xfrm>
          <a:prstGeom prst="rect">
            <a:avLst/>
          </a:prstGeom>
          <a:solidFill>
            <a:schemeClr val="bg1"/>
          </a:solidFill>
        </p:spPr>
        <p:txBody>
          <a:bodyPr wrap="square" rtlCol="0">
            <a:spAutoFit/>
          </a:bodyPr>
          <a:lstStyle/>
          <a:p>
            <a:r>
              <a:rPr lang="en-US" dirty="0"/>
              <a:t>Moreover, these wells were completed simultaneously and potential benefitted from constructing frac interference </a:t>
            </a:r>
          </a:p>
        </p:txBody>
      </p:sp>
    </p:spTree>
    <p:extLst>
      <p:ext uri="{BB962C8B-B14F-4D97-AF65-F5344CB8AC3E}">
        <p14:creationId xmlns:p14="http://schemas.microsoft.com/office/powerpoint/2010/main" val="3176937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E50A540E-7FFF-4B0E-AAC7-1A8692EFB85F}"/>
              </a:ext>
            </a:extLst>
          </p:cNvPr>
          <p:cNvPicPr>
            <a:picLocks noGrp="1" noChangeAspect="1"/>
          </p:cNvPicPr>
          <p:nvPr>
            <p:ph idx="1"/>
          </p:nvPr>
        </p:nvPicPr>
        <p:blipFill>
          <a:blip r:embed="rId2"/>
          <a:stretch>
            <a:fillRect/>
          </a:stretch>
        </p:blipFill>
        <p:spPr>
          <a:xfrm>
            <a:off x="359765" y="1282700"/>
            <a:ext cx="7868686" cy="5080000"/>
          </a:xfrm>
          <a:prstGeom prst="rect">
            <a:avLst/>
          </a:prstGeom>
        </p:spPr>
      </p:pic>
      <p:sp>
        <p:nvSpPr>
          <p:cNvPr id="2" name="Title 1">
            <a:extLst>
              <a:ext uri="{FF2B5EF4-FFF2-40B4-BE49-F238E27FC236}">
                <a16:creationId xmlns:a16="http://schemas.microsoft.com/office/drawing/2014/main" id="{1C0FC6D2-245E-4143-900B-41E911C30933}"/>
              </a:ext>
            </a:extLst>
          </p:cNvPr>
          <p:cNvSpPr>
            <a:spLocks noGrp="1"/>
          </p:cNvSpPr>
          <p:nvPr>
            <p:ph type="title"/>
          </p:nvPr>
        </p:nvSpPr>
        <p:spPr/>
        <p:txBody>
          <a:bodyPr/>
          <a:lstStyle/>
          <a:p>
            <a:r>
              <a:rPr lang="en-US" dirty="0"/>
              <a:t>SHELL WELLS VS Type Curve</a:t>
            </a:r>
          </a:p>
        </p:txBody>
      </p:sp>
      <p:sp>
        <p:nvSpPr>
          <p:cNvPr id="4" name="Footer Placeholder 3">
            <a:extLst>
              <a:ext uri="{FF2B5EF4-FFF2-40B4-BE49-F238E27FC236}">
                <a16:creationId xmlns:a16="http://schemas.microsoft.com/office/drawing/2014/main" id="{1E20C828-FC03-4EF4-819C-8A42520AD0F3}"/>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7F9CFEED-54AA-4362-9E3E-FA91442962D9}"/>
              </a:ext>
            </a:extLst>
          </p:cNvPr>
          <p:cNvSpPr>
            <a:spLocks noGrp="1"/>
          </p:cNvSpPr>
          <p:nvPr>
            <p:ph type="sldNum" sz="quarter" idx="12"/>
          </p:nvPr>
        </p:nvSpPr>
        <p:spPr/>
        <p:txBody>
          <a:bodyPr/>
          <a:lstStyle/>
          <a:p>
            <a:fld id="{6A2934AE-CAA2-7547-9AAD-CFCEE97C9303}" type="slidenum">
              <a:rPr lang="en-US" smtClean="0"/>
              <a:pPr/>
              <a:t>145</a:t>
            </a:fld>
            <a:endParaRPr lang="en-US"/>
          </a:p>
        </p:txBody>
      </p:sp>
      <p:sp>
        <p:nvSpPr>
          <p:cNvPr id="21" name="TextBox 20">
            <a:extLst>
              <a:ext uri="{FF2B5EF4-FFF2-40B4-BE49-F238E27FC236}">
                <a16:creationId xmlns:a16="http://schemas.microsoft.com/office/drawing/2014/main" id="{9838F763-0600-49F7-9286-AED453385E2D}"/>
              </a:ext>
            </a:extLst>
          </p:cNvPr>
          <p:cNvSpPr txBox="1"/>
          <p:nvPr/>
        </p:nvSpPr>
        <p:spPr>
          <a:xfrm>
            <a:off x="2362988" y="1560641"/>
            <a:ext cx="5865463" cy="1200329"/>
          </a:xfrm>
          <a:prstGeom prst="rect">
            <a:avLst/>
          </a:prstGeom>
          <a:noFill/>
        </p:spPr>
        <p:txBody>
          <a:bodyPr wrap="square" rtlCol="0">
            <a:spAutoFit/>
          </a:bodyPr>
          <a:lstStyle/>
          <a:p>
            <a:r>
              <a:rPr lang="en-US" dirty="0"/>
              <a:t>Shell moved from ~2000m to ~2500m (some over 3000m) long well over the years. Frac stage increased from ~10 to over 40. Proppant/stage decreased from ~130ton/stage to ~50ton/stage.</a:t>
            </a:r>
          </a:p>
        </p:txBody>
      </p:sp>
      <p:pic>
        <p:nvPicPr>
          <p:cNvPr id="22" name="Picture 21">
            <a:extLst>
              <a:ext uri="{FF2B5EF4-FFF2-40B4-BE49-F238E27FC236}">
                <a16:creationId xmlns:a16="http://schemas.microsoft.com/office/drawing/2014/main" id="{9F8DA009-6BE2-4120-B5EE-2A1FA63ECD07}"/>
              </a:ext>
            </a:extLst>
          </p:cNvPr>
          <p:cNvPicPr>
            <a:picLocks noChangeAspect="1"/>
          </p:cNvPicPr>
          <p:nvPr/>
        </p:nvPicPr>
        <p:blipFill>
          <a:blip r:embed="rId3"/>
          <a:stretch>
            <a:fillRect/>
          </a:stretch>
        </p:blipFill>
        <p:spPr>
          <a:xfrm>
            <a:off x="4972440" y="2525518"/>
            <a:ext cx="2919881" cy="2906933"/>
          </a:xfrm>
          <a:prstGeom prst="rect">
            <a:avLst/>
          </a:prstGeom>
        </p:spPr>
      </p:pic>
    </p:spTree>
    <p:extLst>
      <p:ext uri="{BB962C8B-B14F-4D97-AF65-F5344CB8AC3E}">
        <p14:creationId xmlns:p14="http://schemas.microsoft.com/office/powerpoint/2010/main" val="14080271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2FB864A-2F1C-4C01-B54D-5153C37685AA}"/>
              </a:ext>
            </a:extLst>
          </p:cNvPr>
          <p:cNvPicPr>
            <a:picLocks noChangeAspect="1"/>
          </p:cNvPicPr>
          <p:nvPr/>
        </p:nvPicPr>
        <p:blipFill>
          <a:blip r:embed="rId2"/>
          <a:stretch>
            <a:fillRect/>
          </a:stretch>
        </p:blipFill>
        <p:spPr>
          <a:xfrm>
            <a:off x="360948" y="1282768"/>
            <a:ext cx="8422105" cy="5080237"/>
          </a:xfrm>
          <a:prstGeom prst="rect">
            <a:avLst/>
          </a:prstGeom>
        </p:spPr>
      </p:pic>
      <p:sp>
        <p:nvSpPr>
          <p:cNvPr id="2" name="Title 1">
            <a:extLst>
              <a:ext uri="{FF2B5EF4-FFF2-40B4-BE49-F238E27FC236}">
                <a16:creationId xmlns:a16="http://schemas.microsoft.com/office/drawing/2014/main" id="{1C0FC6D2-245E-4143-900B-41E911C30933}"/>
              </a:ext>
            </a:extLst>
          </p:cNvPr>
          <p:cNvSpPr>
            <a:spLocks noGrp="1"/>
          </p:cNvSpPr>
          <p:nvPr>
            <p:ph type="title"/>
          </p:nvPr>
        </p:nvSpPr>
        <p:spPr/>
        <p:txBody>
          <a:bodyPr/>
          <a:lstStyle/>
          <a:p>
            <a:r>
              <a:rPr lang="en-US" dirty="0"/>
              <a:t>SHELL WELLS VS Type Curve</a:t>
            </a:r>
          </a:p>
        </p:txBody>
      </p:sp>
      <p:sp>
        <p:nvSpPr>
          <p:cNvPr id="4" name="Footer Placeholder 3">
            <a:extLst>
              <a:ext uri="{FF2B5EF4-FFF2-40B4-BE49-F238E27FC236}">
                <a16:creationId xmlns:a16="http://schemas.microsoft.com/office/drawing/2014/main" id="{1E20C828-FC03-4EF4-819C-8A42520AD0F3}"/>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7F9CFEED-54AA-4362-9E3E-FA91442962D9}"/>
              </a:ext>
            </a:extLst>
          </p:cNvPr>
          <p:cNvSpPr>
            <a:spLocks noGrp="1"/>
          </p:cNvSpPr>
          <p:nvPr>
            <p:ph type="sldNum" sz="quarter" idx="12"/>
          </p:nvPr>
        </p:nvSpPr>
        <p:spPr/>
        <p:txBody>
          <a:bodyPr/>
          <a:lstStyle/>
          <a:p>
            <a:fld id="{6A2934AE-CAA2-7547-9AAD-CFCEE97C9303}" type="slidenum">
              <a:rPr lang="en-US" smtClean="0"/>
              <a:pPr/>
              <a:t>146</a:t>
            </a:fld>
            <a:endParaRPr lang="en-US"/>
          </a:p>
        </p:txBody>
      </p:sp>
      <p:sp>
        <p:nvSpPr>
          <p:cNvPr id="21" name="TextBox 20">
            <a:extLst>
              <a:ext uri="{FF2B5EF4-FFF2-40B4-BE49-F238E27FC236}">
                <a16:creationId xmlns:a16="http://schemas.microsoft.com/office/drawing/2014/main" id="{9838F763-0600-49F7-9286-AED453385E2D}"/>
              </a:ext>
            </a:extLst>
          </p:cNvPr>
          <p:cNvSpPr txBox="1"/>
          <p:nvPr/>
        </p:nvSpPr>
        <p:spPr>
          <a:xfrm>
            <a:off x="2362988" y="1508073"/>
            <a:ext cx="5634001" cy="1200329"/>
          </a:xfrm>
          <a:prstGeom prst="rect">
            <a:avLst/>
          </a:prstGeom>
          <a:noFill/>
        </p:spPr>
        <p:txBody>
          <a:bodyPr wrap="square" rtlCol="0">
            <a:spAutoFit/>
          </a:bodyPr>
          <a:lstStyle/>
          <a:p>
            <a:r>
              <a:rPr lang="en-US" dirty="0"/>
              <a:t>Painted Pony tested drilling at tight well spacing, less than 300 m, near existing wells.  Frac communication was observed between wells, both new and old, and the production of existing wells was curtailed</a:t>
            </a:r>
          </a:p>
        </p:txBody>
      </p:sp>
      <p:pic>
        <p:nvPicPr>
          <p:cNvPr id="10" name="Picture 9">
            <a:extLst>
              <a:ext uri="{FF2B5EF4-FFF2-40B4-BE49-F238E27FC236}">
                <a16:creationId xmlns:a16="http://schemas.microsoft.com/office/drawing/2014/main" id="{322DA420-97CC-40E2-AAE0-E1FF9FD6717B}"/>
              </a:ext>
            </a:extLst>
          </p:cNvPr>
          <p:cNvPicPr>
            <a:picLocks noChangeAspect="1"/>
          </p:cNvPicPr>
          <p:nvPr/>
        </p:nvPicPr>
        <p:blipFill>
          <a:blip r:embed="rId3"/>
          <a:stretch>
            <a:fillRect/>
          </a:stretch>
        </p:blipFill>
        <p:spPr>
          <a:xfrm>
            <a:off x="5462337" y="2655834"/>
            <a:ext cx="3141996" cy="2858110"/>
          </a:xfrm>
          <a:prstGeom prst="rect">
            <a:avLst/>
          </a:prstGeom>
        </p:spPr>
      </p:pic>
      <p:sp>
        <p:nvSpPr>
          <p:cNvPr id="14" name="TextBox 13">
            <a:extLst>
              <a:ext uri="{FF2B5EF4-FFF2-40B4-BE49-F238E27FC236}">
                <a16:creationId xmlns:a16="http://schemas.microsoft.com/office/drawing/2014/main" id="{E016F301-9931-421F-8743-F2A59541A7A7}"/>
              </a:ext>
            </a:extLst>
          </p:cNvPr>
          <p:cNvSpPr txBox="1"/>
          <p:nvPr/>
        </p:nvSpPr>
        <p:spPr>
          <a:xfrm>
            <a:off x="2362988" y="2760970"/>
            <a:ext cx="3099349" cy="1200329"/>
          </a:xfrm>
          <a:prstGeom prst="rect">
            <a:avLst/>
          </a:prstGeom>
          <a:noFill/>
        </p:spPr>
        <p:txBody>
          <a:bodyPr wrap="square" rtlCol="0">
            <a:spAutoFit/>
          </a:bodyPr>
          <a:lstStyle/>
          <a:p>
            <a:r>
              <a:rPr lang="en-US" dirty="0"/>
              <a:t>It is important to conduct pilot tests before embarking on any major change of drilling or completion design.</a:t>
            </a:r>
          </a:p>
        </p:txBody>
      </p:sp>
    </p:spTree>
    <p:extLst>
      <p:ext uri="{BB962C8B-B14F-4D97-AF65-F5344CB8AC3E}">
        <p14:creationId xmlns:p14="http://schemas.microsoft.com/office/powerpoint/2010/main" val="397003289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96594-9CBB-4A81-8DFC-50E7258B6F28}"/>
              </a:ext>
            </a:extLst>
          </p:cNvPr>
          <p:cNvSpPr>
            <a:spLocks noGrp="1"/>
          </p:cNvSpPr>
          <p:nvPr>
            <p:ph type="title"/>
          </p:nvPr>
        </p:nvSpPr>
        <p:spPr/>
        <p:txBody>
          <a:bodyPr/>
          <a:lstStyle/>
          <a:p>
            <a:r>
              <a:rPr lang="en-US" dirty="0"/>
              <a:t>Determination of 1P/2P/3P Spread</a:t>
            </a:r>
          </a:p>
        </p:txBody>
      </p:sp>
      <p:sp>
        <p:nvSpPr>
          <p:cNvPr id="3" name="Text Placeholder 2">
            <a:extLst>
              <a:ext uri="{FF2B5EF4-FFF2-40B4-BE49-F238E27FC236}">
                <a16:creationId xmlns:a16="http://schemas.microsoft.com/office/drawing/2014/main" id="{D87089CC-5109-4F52-9994-A8580A6FA43F}"/>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E4F6EDDD-F475-421C-9C1C-FFE505F4079C}"/>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0D181FE-EEE3-4E4B-966F-AE224763060F}"/>
              </a:ext>
            </a:extLst>
          </p:cNvPr>
          <p:cNvSpPr>
            <a:spLocks noGrp="1"/>
          </p:cNvSpPr>
          <p:nvPr>
            <p:ph type="sldNum" sz="quarter" idx="12"/>
          </p:nvPr>
        </p:nvSpPr>
        <p:spPr/>
        <p:txBody>
          <a:bodyPr/>
          <a:lstStyle/>
          <a:p>
            <a:fld id="{6A2934AE-CAA2-7547-9AAD-CFCEE97C9303}" type="slidenum">
              <a:rPr lang="en-US" smtClean="0"/>
              <a:pPr/>
              <a:t>147</a:t>
            </a:fld>
            <a:endParaRPr lang="en-US"/>
          </a:p>
        </p:txBody>
      </p:sp>
    </p:spTree>
    <p:extLst>
      <p:ext uri="{BB962C8B-B14F-4D97-AF65-F5344CB8AC3E}">
        <p14:creationId xmlns:p14="http://schemas.microsoft.com/office/powerpoint/2010/main" val="164188451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1818-BCBB-41AD-86CE-FFC793A3F244}"/>
              </a:ext>
            </a:extLst>
          </p:cNvPr>
          <p:cNvSpPr>
            <a:spLocks noGrp="1"/>
          </p:cNvSpPr>
          <p:nvPr>
            <p:ph type="title"/>
          </p:nvPr>
        </p:nvSpPr>
        <p:spPr/>
        <p:txBody>
          <a:bodyPr/>
          <a:lstStyle/>
          <a:p>
            <a:r>
              <a:rPr lang="en-US" dirty="0"/>
              <a:t>GLJ’s 1P/2P/3P spread in Brief</a:t>
            </a:r>
          </a:p>
        </p:txBody>
      </p:sp>
      <p:sp>
        <p:nvSpPr>
          <p:cNvPr id="3" name="Content Placeholder 2">
            <a:extLst>
              <a:ext uri="{FF2B5EF4-FFF2-40B4-BE49-F238E27FC236}">
                <a16:creationId xmlns:a16="http://schemas.microsoft.com/office/drawing/2014/main" id="{64A932FA-BFDE-4A36-94EB-A62893A2F932}"/>
              </a:ext>
            </a:extLst>
          </p:cNvPr>
          <p:cNvSpPr>
            <a:spLocks noGrp="1"/>
          </p:cNvSpPr>
          <p:nvPr>
            <p:ph idx="1"/>
          </p:nvPr>
        </p:nvSpPr>
        <p:spPr/>
        <p:txBody>
          <a:bodyPr vert="horz" lIns="91440" tIns="45720" rIns="91440" bIns="45720" rtlCol="0" anchor="t">
            <a:normAutofit lnSpcReduction="10000"/>
          </a:bodyPr>
          <a:lstStyle/>
          <a:p>
            <a:r>
              <a:rPr lang="en-US" dirty="0"/>
              <a:t>We establish our best-estimate (2P) EUR estimates for each well using the methods previously described</a:t>
            </a:r>
          </a:p>
          <a:p>
            <a:r>
              <a:rPr lang="en-US" dirty="0"/>
              <a:t>We then deterministic ratio to assign low (1P) and high (3P) EURs.</a:t>
            </a:r>
          </a:p>
          <a:p>
            <a:r>
              <a:rPr lang="en-US" dirty="0"/>
              <a:t>1P will be set at approximately 80% of the 2P estimate (</a:t>
            </a:r>
            <a:r>
              <a:rPr lang="en-US" dirty="0" err="1"/>
              <a:t>ie</a:t>
            </a:r>
            <a:r>
              <a:rPr lang="en-US" dirty="0"/>
              <a:t> 20% lower), 3P will be set at approximately 120% of the 2P estimate (</a:t>
            </a:r>
            <a:r>
              <a:rPr lang="en-US" dirty="0" err="1"/>
              <a:t>ie</a:t>
            </a:r>
            <a:r>
              <a:rPr lang="en-US" dirty="0"/>
              <a:t> 20% higher).</a:t>
            </a:r>
          </a:p>
          <a:p>
            <a:r>
              <a:rPr lang="en-US" dirty="0"/>
              <a:t>The 1P, 2P and 3P estimates are all rounded to an even value, perhaps the nearest 100 MMcf or 250 MMcf value.</a:t>
            </a:r>
          </a:p>
          <a:p>
            <a:endParaRPr lang="en-US" dirty="0"/>
          </a:p>
          <a:p>
            <a:r>
              <a:rPr lang="en-US" dirty="0"/>
              <a:t>We have compared this to ratios suggested by statistical aggregation methods, but have reservations in using such methods on Operator A lands at this time.</a:t>
            </a:r>
          </a:p>
        </p:txBody>
      </p:sp>
      <p:sp>
        <p:nvSpPr>
          <p:cNvPr id="4" name="Footer Placeholder 3">
            <a:extLst>
              <a:ext uri="{FF2B5EF4-FFF2-40B4-BE49-F238E27FC236}">
                <a16:creationId xmlns:a16="http://schemas.microsoft.com/office/drawing/2014/main" id="{C3D59AA2-AFAB-4E50-9DC4-3067314FD6A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DEB3BB4F-421B-475F-928A-AE8DE8AD7953}"/>
              </a:ext>
            </a:extLst>
          </p:cNvPr>
          <p:cNvSpPr>
            <a:spLocks noGrp="1"/>
          </p:cNvSpPr>
          <p:nvPr>
            <p:ph type="sldNum" sz="quarter" idx="12"/>
          </p:nvPr>
        </p:nvSpPr>
        <p:spPr/>
        <p:txBody>
          <a:bodyPr/>
          <a:lstStyle/>
          <a:p>
            <a:fld id="{6A2934AE-CAA2-7547-9AAD-CFCEE97C9303}" type="slidenum">
              <a:rPr lang="en-US" smtClean="0"/>
              <a:pPr/>
              <a:t>148</a:t>
            </a:fld>
            <a:endParaRPr lang="en-US"/>
          </a:p>
        </p:txBody>
      </p:sp>
    </p:spTree>
    <p:extLst>
      <p:ext uri="{BB962C8B-B14F-4D97-AF65-F5344CB8AC3E}">
        <p14:creationId xmlns:p14="http://schemas.microsoft.com/office/powerpoint/2010/main" val="398979405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4FE9-7445-460A-A0DF-A613C06534B5}"/>
              </a:ext>
            </a:extLst>
          </p:cNvPr>
          <p:cNvSpPr>
            <a:spLocks noGrp="1"/>
          </p:cNvSpPr>
          <p:nvPr>
            <p:ph type="title"/>
          </p:nvPr>
        </p:nvSpPr>
        <p:spPr/>
        <p:txBody>
          <a:bodyPr/>
          <a:lstStyle/>
          <a:p>
            <a:r>
              <a:rPr lang="en-US" dirty="0"/>
              <a:t>All Operator A Montney Wells</a:t>
            </a:r>
          </a:p>
        </p:txBody>
      </p:sp>
      <p:sp>
        <p:nvSpPr>
          <p:cNvPr id="3" name="Content Placeholder 2">
            <a:extLst>
              <a:ext uri="{FF2B5EF4-FFF2-40B4-BE49-F238E27FC236}">
                <a16:creationId xmlns:a16="http://schemas.microsoft.com/office/drawing/2014/main" id="{00A2ACB4-0BDC-44AF-BE82-D76F54C95E4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BB6A072-141B-4C1E-ABE1-8BE31B59C2A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19BD46A-1F98-4EC2-982F-55B695DC9260}"/>
              </a:ext>
            </a:extLst>
          </p:cNvPr>
          <p:cNvSpPr>
            <a:spLocks noGrp="1"/>
          </p:cNvSpPr>
          <p:nvPr>
            <p:ph type="sldNum" sz="quarter" idx="12"/>
          </p:nvPr>
        </p:nvSpPr>
        <p:spPr/>
        <p:txBody>
          <a:bodyPr/>
          <a:lstStyle/>
          <a:p>
            <a:fld id="{6A2934AE-CAA2-7547-9AAD-CFCEE97C9303}" type="slidenum">
              <a:rPr lang="en-US" smtClean="0"/>
              <a:pPr/>
              <a:t>149</a:t>
            </a:fld>
            <a:endParaRPr lang="en-US"/>
          </a:p>
        </p:txBody>
      </p:sp>
      <p:pic>
        <p:nvPicPr>
          <p:cNvPr id="6" name="Picture 5">
            <a:extLst>
              <a:ext uri="{FF2B5EF4-FFF2-40B4-BE49-F238E27FC236}">
                <a16:creationId xmlns:a16="http://schemas.microsoft.com/office/drawing/2014/main" id="{D82BEA03-39EA-4C85-B703-D8B10BD84926}"/>
              </a:ext>
            </a:extLst>
          </p:cNvPr>
          <p:cNvPicPr>
            <a:picLocks noChangeAspect="1"/>
          </p:cNvPicPr>
          <p:nvPr/>
        </p:nvPicPr>
        <p:blipFill rotWithShape="1">
          <a:blip r:embed="rId2"/>
          <a:srcRect t="5339" r="-149" b="6571"/>
          <a:stretch/>
        </p:blipFill>
        <p:spPr>
          <a:xfrm>
            <a:off x="1075629" y="1554164"/>
            <a:ext cx="7003196" cy="4474784"/>
          </a:xfrm>
          <a:prstGeom prst="rect">
            <a:avLst/>
          </a:prstGeom>
        </p:spPr>
      </p:pic>
      <p:pic>
        <p:nvPicPr>
          <p:cNvPr id="7" name="Picture 6">
            <a:extLst>
              <a:ext uri="{FF2B5EF4-FFF2-40B4-BE49-F238E27FC236}">
                <a16:creationId xmlns:a16="http://schemas.microsoft.com/office/drawing/2014/main" id="{12130E78-9ADE-4450-8B65-C1C10CCD7DF6}"/>
              </a:ext>
            </a:extLst>
          </p:cNvPr>
          <p:cNvPicPr>
            <a:picLocks noChangeAspect="1"/>
          </p:cNvPicPr>
          <p:nvPr/>
        </p:nvPicPr>
        <p:blipFill>
          <a:blip r:embed="rId3"/>
          <a:stretch>
            <a:fillRect/>
          </a:stretch>
        </p:blipFill>
        <p:spPr>
          <a:xfrm>
            <a:off x="1416826" y="1688690"/>
            <a:ext cx="3722987" cy="1495401"/>
          </a:xfrm>
          <a:prstGeom prst="rect">
            <a:avLst/>
          </a:prstGeom>
          <a:solidFill>
            <a:schemeClr val="bg1"/>
          </a:solidFill>
        </p:spPr>
      </p:pic>
      <p:sp>
        <p:nvSpPr>
          <p:cNvPr id="8" name="TextBox 7">
            <a:extLst>
              <a:ext uri="{FF2B5EF4-FFF2-40B4-BE49-F238E27FC236}">
                <a16:creationId xmlns:a16="http://schemas.microsoft.com/office/drawing/2014/main" id="{B32293BC-787B-4F4A-B8A6-88EA7C9C8370}"/>
              </a:ext>
            </a:extLst>
          </p:cNvPr>
          <p:cNvSpPr txBox="1"/>
          <p:nvPr/>
        </p:nvSpPr>
        <p:spPr>
          <a:xfrm>
            <a:off x="4658396" y="4229918"/>
            <a:ext cx="2985667" cy="1200329"/>
          </a:xfrm>
          <a:prstGeom prst="rect">
            <a:avLst/>
          </a:prstGeom>
          <a:solidFill>
            <a:schemeClr val="bg1"/>
          </a:solidFill>
        </p:spPr>
        <p:txBody>
          <a:bodyPr wrap="square" rtlCol="0" anchor="t">
            <a:spAutoFit/>
          </a:bodyPr>
          <a:lstStyle/>
          <a:p>
            <a:r>
              <a:rPr lang="en-US" dirty="0">
                <a:latin typeface="Arial" panose="020B0604020202020204" pitchFamily="34" charset="0"/>
                <a:cs typeface="Arial" panose="020B0604020202020204" pitchFamily="34" charset="0"/>
              </a:rPr>
              <a:t>A simple analysis of all Operator A wells indicates that P10/P90 ratio is approximately 4.</a:t>
            </a:r>
          </a:p>
        </p:txBody>
      </p:sp>
    </p:spTree>
    <p:extLst>
      <p:ext uri="{BB962C8B-B14F-4D97-AF65-F5344CB8AC3E}">
        <p14:creationId xmlns:p14="http://schemas.microsoft.com/office/powerpoint/2010/main" val="1349086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77F44-4549-4540-84CE-AAD7F2900CA2}"/>
              </a:ext>
            </a:extLst>
          </p:cNvPr>
          <p:cNvSpPr>
            <a:spLocks noGrp="1"/>
          </p:cNvSpPr>
          <p:nvPr>
            <p:ph type="title"/>
          </p:nvPr>
        </p:nvSpPr>
        <p:spPr/>
        <p:txBody>
          <a:bodyPr/>
          <a:lstStyle/>
          <a:p>
            <a:r>
              <a:rPr lang="en-US" dirty="0"/>
              <a:t>1) Econometrics</a:t>
            </a:r>
          </a:p>
        </p:txBody>
      </p:sp>
      <p:sp>
        <p:nvSpPr>
          <p:cNvPr id="3" name="Content Placeholder 2">
            <a:extLst>
              <a:ext uri="{FF2B5EF4-FFF2-40B4-BE49-F238E27FC236}">
                <a16:creationId xmlns:a16="http://schemas.microsoft.com/office/drawing/2014/main" id="{C210F261-B348-43E8-AEAA-ADD944E07943}"/>
              </a:ext>
            </a:extLst>
          </p:cNvPr>
          <p:cNvSpPr>
            <a:spLocks noGrp="1"/>
          </p:cNvSpPr>
          <p:nvPr>
            <p:ph idx="1"/>
          </p:nvPr>
        </p:nvSpPr>
        <p:spPr/>
        <p:txBody>
          <a:bodyPr>
            <a:normAutofit fontScale="77500" lnSpcReduction="20000"/>
          </a:bodyPr>
          <a:lstStyle/>
          <a:p>
            <a:r>
              <a:rPr lang="en-US" dirty="0"/>
              <a:t>Most econometric analysis has used price series external to Canada such as the price of West Texas Intermediate (WTI) oil or of gas traded at Henry Hub. However, Canadian producers most often receive revenues based on the price of oil at various refineries in Edmonton or on the price of gas at either the AECO trading hub or at Station 2 in British Columbia.</a:t>
            </a:r>
          </a:p>
          <a:p>
            <a:endParaRPr lang="en-US" dirty="0"/>
          </a:p>
          <a:p>
            <a:r>
              <a:rPr lang="en-US" dirty="0"/>
              <a:t>Current practice often models Canadian prices to be simple linear functions of world benchmark prices. However, such models do not allow different mean reversion rates, volatilities or correlations, all of which may be necessary to reflect fundamental physical and economic differences specific to the Canadian market. </a:t>
            </a:r>
          </a:p>
          <a:p>
            <a:endParaRPr lang="en-US" dirty="0"/>
          </a:p>
          <a:p>
            <a:r>
              <a:rPr lang="en-US" dirty="0"/>
              <a:t>A successful solution would propose an analytical framework suited to the observed dynamics of Canadian energy commodity prices; statistical work supporting the inclusion or exclusion of various factors or terms; calculation of best estimate parameters; forecasts showing </a:t>
            </a:r>
            <a:r>
              <a:rPr lang="en-US" dirty="0" err="1"/>
              <a:t>equi</a:t>
            </a:r>
            <a:r>
              <a:rPr lang="en-US" dirty="0"/>
              <a:t>-probable future outcomes and any computer code required for these calculations.</a:t>
            </a:r>
          </a:p>
          <a:p>
            <a:endParaRPr lang="en-US" dirty="0"/>
          </a:p>
          <a:p>
            <a:r>
              <a:rPr lang="en-US" dirty="0"/>
              <a:t>Data for various Canadian price series can be provided by GLJ Publications.</a:t>
            </a:r>
          </a:p>
        </p:txBody>
      </p:sp>
      <p:sp>
        <p:nvSpPr>
          <p:cNvPr id="4" name="Footer Placeholder 3">
            <a:extLst>
              <a:ext uri="{FF2B5EF4-FFF2-40B4-BE49-F238E27FC236}">
                <a16:creationId xmlns:a16="http://schemas.microsoft.com/office/drawing/2014/main" id="{DDE3F056-BE63-4D84-8C4B-07E238A1854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A8C9EF0-4CDE-425E-AD6D-660AF6C95722}"/>
              </a:ext>
            </a:extLst>
          </p:cNvPr>
          <p:cNvSpPr>
            <a:spLocks noGrp="1"/>
          </p:cNvSpPr>
          <p:nvPr>
            <p:ph type="sldNum" sz="quarter" idx="12"/>
          </p:nvPr>
        </p:nvSpPr>
        <p:spPr/>
        <p:txBody>
          <a:bodyPr/>
          <a:lstStyle/>
          <a:p>
            <a:fld id="{6A2934AE-CAA2-7547-9AAD-CFCEE97C9303}" type="slidenum">
              <a:rPr lang="en-US" smtClean="0"/>
              <a:pPr/>
              <a:t>15</a:t>
            </a:fld>
            <a:endParaRPr lang="en-US"/>
          </a:p>
        </p:txBody>
      </p:sp>
    </p:spTree>
    <p:extLst>
      <p:ext uri="{BB962C8B-B14F-4D97-AF65-F5344CB8AC3E}">
        <p14:creationId xmlns:p14="http://schemas.microsoft.com/office/powerpoint/2010/main" val="17512225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4FE9-7445-460A-A0DF-A613C06534B5}"/>
              </a:ext>
            </a:extLst>
          </p:cNvPr>
          <p:cNvSpPr>
            <a:spLocks noGrp="1"/>
          </p:cNvSpPr>
          <p:nvPr>
            <p:ph type="title"/>
          </p:nvPr>
        </p:nvSpPr>
        <p:spPr/>
        <p:txBody>
          <a:bodyPr/>
          <a:lstStyle/>
          <a:p>
            <a:r>
              <a:rPr lang="en-US" dirty="0"/>
              <a:t>Operator A Upper Montney Wells</a:t>
            </a:r>
          </a:p>
        </p:txBody>
      </p:sp>
      <p:sp>
        <p:nvSpPr>
          <p:cNvPr id="3" name="Content Placeholder 2">
            <a:extLst>
              <a:ext uri="{FF2B5EF4-FFF2-40B4-BE49-F238E27FC236}">
                <a16:creationId xmlns:a16="http://schemas.microsoft.com/office/drawing/2014/main" id="{00A2ACB4-0BDC-44AF-BE82-D76F54C95E4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BB6A072-141B-4C1E-ABE1-8BE31B59C2A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19BD46A-1F98-4EC2-982F-55B695DC9260}"/>
              </a:ext>
            </a:extLst>
          </p:cNvPr>
          <p:cNvSpPr>
            <a:spLocks noGrp="1"/>
          </p:cNvSpPr>
          <p:nvPr>
            <p:ph type="sldNum" sz="quarter" idx="12"/>
          </p:nvPr>
        </p:nvSpPr>
        <p:spPr/>
        <p:txBody>
          <a:bodyPr/>
          <a:lstStyle/>
          <a:p>
            <a:fld id="{6A2934AE-CAA2-7547-9AAD-CFCEE97C9303}" type="slidenum">
              <a:rPr lang="en-US" smtClean="0"/>
              <a:pPr/>
              <a:t>150</a:t>
            </a:fld>
            <a:endParaRPr lang="en-US"/>
          </a:p>
        </p:txBody>
      </p:sp>
      <p:pic>
        <p:nvPicPr>
          <p:cNvPr id="9" name="Picture 8">
            <a:extLst>
              <a:ext uri="{FF2B5EF4-FFF2-40B4-BE49-F238E27FC236}">
                <a16:creationId xmlns:a16="http://schemas.microsoft.com/office/drawing/2014/main" id="{ECE91D14-10F0-44EF-9317-ECDB8DF0EB15}"/>
              </a:ext>
            </a:extLst>
          </p:cNvPr>
          <p:cNvPicPr>
            <a:picLocks noChangeAspect="1"/>
          </p:cNvPicPr>
          <p:nvPr/>
        </p:nvPicPr>
        <p:blipFill rotWithShape="1">
          <a:blip r:embed="rId2"/>
          <a:srcRect t="6160" r="-149" b="5749"/>
          <a:stretch/>
        </p:blipFill>
        <p:spPr>
          <a:xfrm>
            <a:off x="1075629" y="1595919"/>
            <a:ext cx="7003195" cy="4474789"/>
          </a:xfrm>
          <a:prstGeom prst="rect">
            <a:avLst/>
          </a:prstGeom>
        </p:spPr>
      </p:pic>
      <p:pic>
        <p:nvPicPr>
          <p:cNvPr id="8" name="Picture 7">
            <a:extLst>
              <a:ext uri="{FF2B5EF4-FFF2-40B4-BE49-F238E27FC236}">
                <a16:creationId xmlns:a16="http://schemas.microsoft.com/office/drawing/2014/main" id="{302B7A77-FBCC-4C56-BB1F-305885E1922F}"/>
              </a:ext>
            </a:extLst>
          </p:cNvPr>
          <p:cNvPicPr>
            <a:picLocks noChangeAspect="1"/>
          </p:cNvPicPr>
          <p:nvPr/>
        </p:nvPicPr>
        <p:blipFill>
          <a:blip r:embed="rId3"/>
          <a:stretch>
            <a:fillRect/>
          </a:stretch>
        </p:blipFill>
        <p:spPr>
          <a:xfrm>
            <a:off x="1416827" y="1688690"/>
            <a:ext cx="3722986" cy="1495401"/>
          </a:xfrm>
          <a:prstGeom prst="rect">
            <a:avLst/>
          </a:prstGeom>
          <a:solidFill>
            <a:schemeClr val="bg1"/>
          </a:solidFill>
        </p:spPr>
      </p:pic>
      <p:sp>
        <p:nvSpPr>
          <p:cNvPr id="10" name="TextBox 9">
            <a:extLst>
              <a:ext uri="{FF2B5EF4-FFF2-40B4-BE49-F238E27FC236}">
                <a16:creationId xmlns:a16="http://schemas.microsoft.com/office/drawing/2014/main" id="{D21BE161-F31E-4DC0-ADEC-72AF4E76B5DA}"/>
              </a:ext>
            </a:extLst>
          </p:cNvPr>
          <p:cNvSpPr txBox="1"/>
          <p:nvPr/>
        </p:nvSpPr>
        <p:spPr>
          <a:xfrm>
            <a:off x="4658396" y="4229918"/>
            <a:ext cx="2985667"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Similar results are obtained if just the Upper Montney wells are considered…</a:t>
            </a:r>
          </a:p>
        </p:txBody>
      </p:sp>
    </p:spTree>
    <p:extLst>
      <p:ext uri="{BB962C8B-B14F-4D97-AF65-F5344CB8AC3E}">
        <p14:creationId xmlns:p14="http://schemas.microsoft.com/office/powerpoint/2010/main" val="38920290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4FE9-7445-460A-A0DF-A613C06534B5}"/>
              </a:ext>
            </a:extLst>
          </p:cNvPr>
          <p:cNvSpPr>
            <a:spLocks noGrp="1"/>
          </p:cNvSpPr>
          <p:nvPr>
            <p:ph type="title"/>
          </p:nvPr>
        </p:nvSpPr>
        <p:spPr/>
        <p:txBody>
          <a:bodyPr/>
          <a:lstStyle/>
          <a:p>
            <a:r>
              <a:rPr lang="en-US" dirty="0"/>
              <a:t>Operator A Middle Montney Wells</a:t>
            </a:r>
          </a:p>
        </p:txBody>
      </p:sp>
      <p:sp>
        <p:nvSpPr>
          <p:cNvPr id="3" name="Content Placeholder 2">
            <a:extLst>
              <a:ext uri="{FF2B5EF4-FFF2-40B4-BE49-F238E27FC236}">
                <a16:creationId xmlns:a16="http://schemas.microsoft.com/office/drawing/2014/main" id="{00A2ACB4-0BDC-44AF-BE82-D76F54C95E4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BB6A072-141B-4C1E-ABE1-8BE31B59C2A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19BD46A-1F98-4EC2-982F-55B695DC9260}"/>
              </a:ext>
            </a:extLst>
          </p:cNvPr>
          <p:cNvSpPr>
            <a:spLocks noGrp="1"/>
          </p:cNvSpPr>
          <p:nvPr>
            <p:ph type="sldNum" sz="quarter" idx="12"/>
          </p:nvPr>
        </p:nvSpPr>
        <p:spPr/>
        <p:txBody>
          <a:bodyPr/>
          <a:lstStyle/>
          <a:p>
            <a:fld id="{6A2934AE-CAA2-7547-9AAD-CFCEE97C9303}" type="slidenum">
              <a:rPr lang="en-US" smtClean="0"/>
              <a:pPr/>
              <a:t>151</a:t>
            </a:fld>
            <a:endParaRPr lang="en-US"/>
          </a:p>
        </p:txBody>
      </p:sp>
      <p:pic>
        <p:nvPicPr>
          <p:cNvPr id="7" name="Picture 6">
            <a:extLst>
              <a:ext uri="{FF2B5EF4-FFF2-40B4-BE49-F238E27FC236}">
                <a16:creationId xmlns:a16="http://schemas.microsoft.com/office/drawing/2014/main" id="{8E2E6E1E-631A-457C-A561-F3F900B52842}"/>
              </a:ext>
            </a:extLst>
          </p:cNvPr>
          <p:cNvPicPr>
            <a:picLocks noChangeAspect="1"/>
          </p:cNvPicPr>
          <p:nvPr/>
        </p:nvPicPr>
        <p:blipFill rotWithShape="1">
          <a:blip r:embed="rId2"/>
          <a:srcRect t="5544" r="-149" b="5749"/>
          <a:stretch/>
        </p:blipFill>
        <p:spPr>
          <a:xfrm>
            <a:off x="1075629" y="1564604"/>
            <a:ext cx="7003195" cy="4506080"/>
          </a:xfrm>
          <a:prstGeom prst="rect">
            <a:avLst/>
          </a:prstGeom>
        </p:spPr>
      </p:pic>
      <p:pic>
        <p:nvPicPr>
          <p:cNvPr id="6" name="Picture 5">
            <a:extLst>
              <a:ext uri="{FF2B5EF4-FFF2-40B4-BE49-F238E27FC236}">
                <a16:creationId xmlns:a16="http://schemas.microsoft.com/office/drawing/2014/main" id="{5C8033AD-7B0F-451C-9B68-397374B0F095}"/>
              </a:ext>
            </a:extLst>
          </p:cNvPr>
          <p:cNvPicPr>
            <a:picLocks noChangeAspect="1"/>
          </p:cNvPicPr>
          <p:nvPr/>
        </p:nvPicPr>
        <p:blipFill>
          <a:blip r:embed="rId3"/>
          <a:stretch>
            <a:fillRect/>
          </a:stretch>
        </p:blipFill>
        <p:spPr>
          <a:xfrm>
            <a:off x="1416827" y="1688689"/>
            <a:ext cx="3722986" cy="1495401"/>
          </a:xfrm>
          <a:prstGeom prst="rect">
            <a:avLst/>
          </a:prstGeom>
          <a:solidFill>
            <a:schemeClr val="bg1"/>
          </a:solidFill>
        </p:spPr>
      </p:pic>
      <p:sp>
        <p:nvSpPr>
          <p:cNvPr id="8" name="TextBox 7">
            <a:extLst>
              <a:ext uri="{FF2B5EF4-FFF2-40B4-BE49-F238E27FC236}">
                <a16:creationId xmlns:a16="http://schemas.microsoft.com/office/drawing/2014/main" id="{2398E9C5-6A9E-454E-A6E6-C242A168A96F}"/>
              </a:ext>
            </a:extLst>
          </p:cNvPr>
          <p:cNvSpPr txBox="1"/>
          <p:nvPr/>
        </p:nvSpPr>
        <p:spPr>
          <a:xfrm>
            <a:off x="4658396" y="4229918"/>
            <a:ext cx="2985667" cy="369332"/>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…or the Middle Montney…</a:t>
            </a:r>
          </a:p>
        </p:txBody>
      </p:sp>
    </p:spTree>
    <p:extLst>
      <p:ext uri="{BB962C8B-B14F-4D97-AF65-F5344CB8AC3E}">
        <p14:creationId xmlns:p14="http://schemas.microsoft.com/office/powerpoint/2010/main" val="203028719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84FE9-7445-460A-A0DF-A613C06534B5}"/>
              </a:ext>
            </a:extLst>
          </p:cNvPr>
          <p:cNvSpPr>
            <a:spLocks noGrp="1"/>
          </p:cNvSpPr>
          <p:nvPr>
            <p:ph type="title"/>
          </p:nvPr>
        </p:nvSpPr>
        <p:spPr/>
        <p:txBody>
          <a:bodyPr/>
          <a:lstStyle/>
          <a:p>
            <a:r>
              <a:rPr lang="en-US" dirty="0"/>
              <a:t>Operator A Lower Montney Wells</a:t>
            </a:r>
          </a:p>
        </p:txBody>
      </p:sp>
      <p:sp>
        <p:nvSpPr>
          <p:cNvPr id="3" name="Content Placeholder 2">
            <a:extLst>
              <a:ext uri="{FF2B5EF4-FFF2-40B4-BE49-F238E27FC236}">
                <a16:creationId xmlns:a16="http://schemas.microsoft.com/office/drawing/2014/main" id="{00A2ACB4-0BDC-44AF-BE82-D76F54C95E4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BB6A072-141B-4C1E-ABE1-8BE31B59C2A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C19BD46A-1F98-4EC2-982F-55B695DC9260}"/>
              </a:ext>
            </a:extLst>
          </p:cNvPr>
          <p:cNvSpPr>
            <a:spLocks noGrp="1"/>
          </p:cNvSpPr>
          <p:nvPr>
            <p:ph type="sldNum" sz="quarter" idx="12"/>
          </p:nvPr>
        </p:nvSpPr>
        <p:spPr/>
        <p:txBody>
          <a:bodyPr/>
          <a:lstStyle/>
          <a:p>
            <a:fld id="{6A2934AE-CAA2-7547-9AAD-CFCEE97C9303}" type="slidenum">
              <a:rPr lang="en-US" smtClean="0"/>
              <a:pPr/>
              <a:t>152</a:t>
            </a:fld>
            <a:endParaRPr lang="en-US"/>
          </a:p>
        </p:txBody>
      </p:sp>
      <p:pic>
        <p:nvPicPr>
          <p:cNvPr id="7" name="Picture 6">
            <a:extLst>
              <a:ext uri="{FF2B5EF4-FFF2-40B4-BE49-F238E27FC236}">
                <a16:creationId xmlns:a16="http://schemas.microsoft.com/office/drawing/2014/main" id="{18430282-B1DB-4A17-B06E-8959C41C3B75}"/>
              </a:ext>
            </a:extLst>
          </p:cNvPr>
          <p:cNvPicPr>
            <a:picLocks noChangeAspect="1"/>
          </p:cNvPicPr>
          <p:nvPr/>
        </p:nvPicPr>
        <p:blipFill rotWithShape="1">
          <a:blip r:embed="rId2"/>
          <a:srcRect t="5133" r="-149" b="5749"/>
          <a:stretch/>
        </p:blipFill>
        <p:spPr>
          <a:xfrm>
            <a:off x="1075629" y="1543727"/>
            <a:ext cx="7003196" cy="4526943"/>
          </a:xfrm>
          <a:prstGeom prst="rect">
            <a:avLst/>
          </a:prstGeom>
        </p:spPr>
      </p:pic>
      <p:pic>
        <p:nvPicPr>
          <p:cNvPr id="6" name="Picture 5">
            <a:extLst>
              <a:ext uri="{FF2B5EF4-FFF2-40B4-BE49-F238E27FC236}">
                <a16:creationId xmlns:a16="http://schemas.microsoft.com/office/drawing/2014/main" id="{55E61228-F733-4298-AF41-C352CA8E6131}"/>
              </a:ext>
            </a:extLst>
          </p:cNvPr>
          <p:cNvPicPr>
            <a:picLocks noChangeAspect="1"/>
          </p:cNvPicPr>
          <p:nvPr/>
        </p:nvPicPr>
        <p:blipFill>
          <a:blip r:embed="rId3"/>
          <a:stretch>
            <a:fillRect/>
          </a:stretch>
        </p:blipFill>
        <p:spPr>
          <a:xfrm>
            <a:off x="1416827" y="1688690"/>
            <a:ext cx="3722986" cy="1495401"/>
          </a:xfrm>
          <a:prstGeom prst="rect">
            <a:avLst/>
          </a:prstGeom>
          <a:solidFill>
            <a:schemeClr val="bg1"/>
          </a:solidFill>
        </p:spPr>
      </p:pic>
      <p:sp>
        <p:nvSpPr>
          <p:cNvPr id="8" name="TextBox 7">
            <a:extLst>
              <a:ext uri="{FF2B5EF4-FFF2-40B4-BE49-F238E27FC236}">
                <a16:creationId xmlns:a16="http://schemas.microsoft.com/office/drawing/2014/main" id="{46F0F2D6-BF3A-4701-9652-5FCEABFDA17D}"/>
              </a:ext>
            </a:extLst>
          </p:cNvPr>
          <p:cNvSpPr txBox="1"/>
          <p:nvPr/>
        </p:nvSpPr>
        <p:spPr>
          <a:xfrm>
            <a:off x="4658396" y="4229918"/>
            <a:ext cx="2985667" cy="1477328"/>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…or the Lower Montney.  When the ratio is calculated at the individual property level, the ratio is between 3 and 6.</a:t>
            </a:r>
          </a:p>
        </p:txBody>
      </p:sp>
    </p:spTree>
    <p:extLst>
      <p:ext uri="{BB962C8B-B14F-4D97-AF65-F5344CB8AC3E}">
        <p14:creationId xmlns:p14="http://schemas.microsoft.com/office/powerpoint/2010/main" val="18910031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Aggregation</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153</a:t>
            </a:fld>
            <a:endParaRPr lang="en-US"/>
          </a:p>
        </p:txBody>
      </p:sp>
      <p:pic>
        <p:nvPicPr>
          <p:cNvPr id="9" name="Picture 2"/>
          <p:cNvPicPr>
            <a:picLocks noChangeAspect="1" noChangeArrowheads="1"/>
          </p:cNvPicPr>
          <p:nvPr/>
        </p:nvPicPr>
        <p:blipFill>
          <a:blip r:embed="rId2" cstate="print"/>
          <a:srcRect/>
          <a:stretch>
            <a:fillRect/>
          </a:stretch>
        </p:blipFill>
        <p:spPr bwMode="auto">
          <a:xfrm rot="-60000">
            <a:off x="4141442" y="1378667"/>
            <a:ext cx="4467667" cy="4945255"/>
          </a:xfrm>
          <a:prstGeom prst="rect">
            <a:avLst/>
          </a:prstGeom>
          <a:noFill/>
          <a:ln w="9525">
            <a:noFill/>
            <a:miter lim="800000"/>
            <a:headEnd/>
            <a:tailEnd/>
          </a:ln>
        </p:spPr>
      </p:pic>
      <p:sp>
        <p:nvSpPr>
          <p:cNvPr id="10" name="TextBox 9"/>
          <p:cNvSpPr txBox="1">
            <a:spLocks noChangeArrowheads="1"/>
          </p:cNvSpPr>
          <p:nvPr/>
        </p:nvSpPr>
        <p:spPr bwMode="auto">
          <a:xfrm>
            <a:off x="250146" y="1282768"/>
            <a:ext cx="3747519" cy="5262979"/>
          </a:xfrm>
          <a:prstGeom prst="rect">
            <a:avLst/>
          </a:prstGeom>
          <a:noFill/>
          <a:ln w="9525">
            <a:noFill/>
            <a:miter lim="800000"/>
            <a:headEnd/>
            <a:tailEnd/>
          </a:ln>
        </p:spPr>
        <p:txBody>
          <a:bodyPr wrap="square">
            <a:spAutoFit/>
          </a:bodyPr>
          <a:lstStyle/>
          <a:p>
            <a:r>
              <a:rPr lang="en-US" sz="1600" dirty="0">
                <a:latin typeface="Arial" pitchFamily="34" charset="0"/>
              </a:rPr>
              <a:t>Given the apparent consistency in P10/P90 ratio, one might consider using the aggregation methods proposed in SPEE Monograph 3.</a:t>
            </a:r>
          </a:p>
          <a:p>
            <a:endParaRPr lang="en-US" sz="1600" dirty="0">
              <a:latin typeface="Arial" pitchFamily="34" charset="0"/>
            </a:endParaRPr>
          </a:p>
          <a:p>
            <a:r>
              <a:rPr lang="en-US" sz="1600" dirty="0">
                <a:latin typeface="Arial" pitchFamily="34" charset="0"/>
              </a:rPr>
              <a:t>If all requirements are met, doing aggregation the Monograph 3 way is very easy.  You simply need to calculate the ratio between your P10 and P90 EUR estimates, tally up your number of locations and then look up the factor you need to multiply your P50 EUR estimate by in order to get your P90 EUR.</a:t>
            </a:r>
          </a:p>
          <a:p>
            <a:endParaRPr lang="en-US" sz="1600" dirty="0">
              <a:latin typeface="Arial" pitchFamily="34" charset="0"/>
            </a:endParaRPr>
          </a:p>
          <a:p>
            <a:r>
              <a:rPr lang="en-US" sz="1600" dirty="0">
                <a:latin typeface="Arial" pitchFamily="34" charset="0"/>
              </a:rPr>
              <a:t>Unfortunately, Monograph 3 doesn’t provide detailed guidance on how to calculate EUR, how to calculate the number of locations or what to do if estimates of P10 and P90 are uncertain.</a:t>
            </a:r>
          </a:p>
        </p:txBody>
      </p:sp>
    </p:spTree>
    <p:extLst>
      <p:ext uri="{BB962C8B-B14F-4D97-AF65-F5344CB8AC3E}">
        <p14:creationId xmlns:p14="http://schemas.microsoft.com/office/powerpoint/2010/main" val="3557426068"/>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7EC4-5377-4055-B29F-8CCFCF2AE5F6}"/>
              </a:ext>
            </a:extLst>
          </p:cNvPr>
          <p:cNvSpPr>
            <a:spLocks noGrp="1"/>
          </p:cNvSpPr>
          <p:nvPr>
            <p:ph type="title"/>
          </p:nvPr>
        </p:nvSpPr>
        <p:spPr/>
        <p:txBody>
          <a:bodyPr/>
          <a:lstStyle/>
          <a:p>
            <a:r>
              <a:rPr lang="en-US" dirty="0"/>
              <a:t>Statistical Aggregation</a:t>
            </a:r>
          </a:p>
        </p:txBody>
      </p:sp>
      <p:sp>
        <p:nvSpPr>
          <p:cNvPr id="3" name="Content Placeholder 2">
            <a:extLst>
              <a:ext uri="{FF2B5EF4-FFF2-40B4-BE49-F238E27FC236}">
                <a16:creationId xmlns:a16="http://schemas.microsoft.com/office/drawing/2014/main" id="{E460FD0A-D0A3-48A9-9E42-7B4A296C8B39}"/>
              </a:ext>
            </a:extLst>
          </p:cNvPr>
          <p:cNvSpPr>
            <a:spLocks noGrp="1"/>
          </p:cNvSpPr>
          <p:nvPr>
            <p:ph idx="1"/>
          </p:nvPr>
        </p:nvSpPr>
        <p:spPr/>
        <p:txBody>
          <a:bodyPr>
            <a:normAutofit/>
          </a:bodyPr>
          <a:lstStyle/>
          <a:p>
            <a:r>
              <a:rPr lang="en-US" dirty="0"/>
              <a:t>Blindly applying the methods outlined in Monograph 3 would suggest a spread of 10% between the 1P and 2P estimates</a:t>
            </a:r>
          </a:p>
          <a:p>
            <a:r>
              <a:rPr lang="en-US" dirty="0"/>
              <a:t>However, there are significant technical issues with this</a:t>
            </a:r>
          </a:p>
          <a:p>
            <a:pPr lvl="1"/>
            <a:r>
              <a:rPr lang="en-US" dirty="0"/>
              <a:t>The distributions do not show homoscedasticity</a:t>
            </a:r>
          </a:p>
          <a:p>
            <a:pPr lvl="1"/>
            <a:r>
              <a:rPr lang="en-US" dirty="0"/>
              <a:t>Applying the “anchor well” method would require length scales unacceptably large given observed correlation distances</a:t>
            </a:r>
          </a:p>
          <a:p>
            <a:pPr lvl="1"/>
            <a:r>
              <a:rPr lang="en-US" dirty="0"/>
              <a:t>Secondary uncertainties, such as the impact of faulting, are not captured</a:t>
            </a:r>
          </a:p>
          <a:p>
            <a:endParaRPr lang="en-US" dirty="0"/>
          </a:p>
          <a:p>
            <a:r>
              <a:rPr lang="en-US" dirty="0"/>
              <a:t>Some of these technical issues will be outlined in the following slides.</a:t>
            </a:r>
          </a:p>
        </p:txBody>
      </p:sp>
      <p:sp>
        <p:nvSpPr>
          <p:cNvPr id="4" name="Footer Placeholder 3">
            <a:extLst>
              <a:ext uri="{FF2B5EF4-FFF2-40B4-BE49-F238E27FC236}">
                <a16:creationId xmlns:a16="http://schemas.microsoft.com/office/drawing/2014/main" id="{309D52BD-D8F6-4CA1-830E-8340842BC2B7}"/>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969DE04A-39A1-4B90-AFA4-A7C0E15DE075}"/>
              </a:ext>
            </a:extLst>
          </p:cNvPr>
          <p:cNvSpPr>
            <a:spLocks noGrp="1"/>
          </p:cNvSpPr>
          <p:nvPr>
            <p:ph type="sldNum" sz="quarter" idx="12"/>
          </p:nvPr>
        </p:nvSpPr>
        <p:spPr/>
        <p:txBody>
          <a:bodyPr/>
          <a:lstStyle/>
          <a:p>
            <a:fld id="{6A2934AE-CAA2-7547-9AAD-CFCEE97C9303}" type="slidenum">
              <a:rPr lang="en-US" smtClean="0"/>
              <a:pPr/>
              <a:t>154</a:t>
            </a:fld>
            <a:endParaRPr lang="en-US"/>
          </a:p>
        </p:txBody>
      </p:sp>
    </p:spTree>
    <p:extLst>
      <p:ext uri="{BB962C8B-B14F-4D97-AF65-F5344CB8AC3E}">
        <p14:creationId xmlns:p14="http://schemas.microsoft.com/office/powerpoint/2010/main" val="20957760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Repeatable Statistical Distribution</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155</a:t>
            </a:fld>
            <a:endParaRPr lang="en-US"/>
          </a:p>
        </p:txBody>
      </p:sp>
      <p:pic>
        <p:nvPicPr>
          <p:cNvPr id="6" name="Picture 2"/>
          <p:cNvPicPr>
            <a:picLocks noChangeAspect="1" noChangeArrowheads="1"/>
          </p:cNvPicPr>
          <p:nvPr/>
        </p:nvPicPr>
        <p:blipFill>
          <a:blip r:embed="rId2" cstate="print"/>
          <a:srcRect/>
          <a:stretch>
            <a:fillRect/>
          </a:stretch>
        </p:blipFill>
        <p:spPr bwMode="auto">
          <a:xfrm rot="-60000">
            <a:off x="1448892" y="1036184"/>
            <a:ext cx="6400800" cy="5240739"/>
          </a:xfrm>
          <a:prstGeom prst="rect">
            <a:avLst/>
          </a:prstGeom>
          <a:noFill/>
          <a:ln w="9525">
            <a:noFill/>
            <a:miter lim="800000"/>
            <a:headEnd/>
            <a:tailEnd/>
          </a:ln>
        </p:spPr>
      </p:pic>
      <p:sp>
        <p:nvSpPr>
          <p:cNvPr id="7" name="TextBox 6"/>
          <p:cNvSpPr txBox="1">
            <a:spLocks noChangeArrowheads="1"/>
          </p:cNvSpPr>
          <p:nvPr/>
        </p:nvSpPr>
        <p:spPr bwMode="auto">
          <a:xfrm>
            <a:off x="4867328" y="5040948"/>
            <a:ext cx="2520280" cy="830997"/>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This is for a single formation in a defined area</a:t>
            </a:r>
          </a:p>
        </p:txBody>
      </p:sp>
      <p:sp>
        <p:nvSpPr>
          <p:cNvPr id="8" name="Oval 7"/>
          <p:cNvSpPr>
            <a:spLocks noChangeArrowheads="1"/>
          </p:cNvSpPr>
          <p:nvPr/>
        </p:nvSpPr>
        <p:spPr bwMode="auto">
          <a:xfrm>
            <a:off x="3275856" y="5877272"/>
            <a:ext cx="1872208" cy="50405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9" name="TextBox 5"/>
          <p:cNvSpPr txBox="1">
            <a:spLocks noChangeArrowheads="1"/>
          </p:cNvSpPr>
          <p:nvPr/>
        </p:nvSpPr>
        <p:spPr bwMode="auto">
          <a:xfrm>
            <a:off x="3131840" y="2564904"/>
            <a:ext cx="2016224" cy="830997"/>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The distribution shows a consistent mean and variance</a:t>
            </a:r>
          </a:p>
        </p:txBody>
      </p:sp>
      <p:sp>
        <p:nvSpPr>
          <p:cNvPr id="10" name="Oval 6"/>
          <p:cNvSpPr>
            <a:spLocks noChangeArrowheads="1"/>
          </p:cNvSpPr>
          <p:nvPr/>
        </p:nvSpPr>
        <p:spPr bwMode="auto">
          <a:xfrm>
            <a:off x="4499992" y="3861048"/>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1" name="Oval 6"/>
          <p:cNvSpPr>
            <a:spLocks noChangeArrowheads="1"/>
          </p:cNvSpPr>
          <p:nvPr/>
        </p:nvSpPr>
        <p:spPr bwMode="auto">
          <a:xfrm>
            <a:off x="6732240" y="2564904"/>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2" name="Oval 6"/>
          <p:cNvSpPr>
            <a:spLocks noChangeArrowheads="1"/>
          </p:cNvSpPr>
          <p:nvPr/>
        </p:nvSpPr>
        <p:spPr bwMode="auto">
          <a:xfrm>
            <a:off x="2339752" y="4653136"/>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1079566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Monograph 3 “Anchor Well” Method</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156</a:t>
            </a:fld>
            <a:endParaRPr lang="en-US"/>
          </a:p>
        </p:txBody>
      </p:sp>
      <p:pic>
        <p:nvPicPr>
          <p:cNvPr id="6" name="Picture 2"/>
          <p:cNvPicPr>
            <a:picLocks noChangeAspect="1" noChangeArrowheads="1"/>
          </p:cNvPicPr>
          <p:nvPr/>
        </p:nvPicPr>
        <p:blipFill>
          <a:blip r:embed="rId2" cstate="print"/>
          <a:srcRect/>
          <a:stretch>
            <a:fillRect/>
          </a:stretch>
        </p:blipFill>
        <p:spPr bwMode="auto">
          <a:xfrm rot="10800000">
            <a:off x="4786651" y="2362889"/>
            <a:ext cx="4114800" cy="4035848"/>
          </a:xfrm>
          <a:prstGeom prst="rect">
            <a:avLst/>
          </a:prstGeom>
          <a:noFill/>
          <a:ln w="9525">
            <a:noFill/>
            <a:miter lim="800000"/>
            <a:headEnd/>
            <a:tailEnd/>
          </a:ln>
        </p:spPr>
      </p:pic>
      <p:pic>
        <p:nvPicPr>
          <p:cNvPr id="7" name="Picture 3"/>
          <p:cNvPicPr>
            <a:picLocks noChangeAspect="1" noChangeArrowheads="1"/>
          </p:cNvPicPr>
          <p:nvPr/>
        </p:nvPicPr>
        <p:blipFill>
          <a:blip r:embed="rId3" cstate="print"/>
          <a:srcRect/>
          <a:stretch>
            <a:fillRect/>
          </a:stretch>
        </p:blipFill>
        <p:spPr bwMode="auto">
          <a:xfrm rot="10800000">
            <a:off x="224995" y="2418519"/>
            <a:ext cx="4114800" cy="2352922"/>
          </a:xfrm>
          <a:prstGeom prst="rect">
            <a:avLst/>
          </a:prstGeom>
          <a:noFill/>
          <a:ln w="9525">
            <a:noFill/>
            <a:miter lim="800000"/>
            <a:headEnd/>
            <a:tailEnd/>
          </a:ln>
        </p:spPr>
      </p:pic>
      <p:sp>
        <p:nvSpPr>
          <p:cNvPr id="8" name="Content Placeholder 2"/>
          <p:cNvSpPr txBox="1">
            <a:spLocks/>
          </p:cNvSpPr>
          <p:nvPr/>
        </p:nvSpPr>
        <p:spPr>
          <a:xfrm>
            <a:off x="250147" y="1282769"/>
            <a:ext cx="4320480" cy="4525963"/>
          </a:xfrm>
          <a:prstGeom prst="rect">
            <a:avLst/>
          </a:prstGeom>
        </p:spPr>
        <p:txBody>
          <a:bodyPr vert="horz" lIns="91440" tIns="45720" rIns="91440" bIns="45720" rtlCol="0">
            <a:noAutofit/>
          </a:bodyPr>
          <a:lstStyle/>
          <a:p>
            <a:pPr marL="342900" marR="0" lvl="0" indent="-342900" algn="l" defTabSz="457200" rtl="0" eaLnBrk="1" fontAlgn="auto" latinLnBrk="0" hangingPunct="1">
              <a:lnSpc>
                <a:spcPct val="100000"/>
              </a:lnSpc>
              <a:spcBef>
                <a:spcPct val="20000"/>
              </a:spcBef>
              <a:spcAft>
                <a:spcPts val="0"/>
              </a:spcAft>
              <a:buClr>
                <a:schemeClr val="tx2"/>
              </a:buClr>
              <a:buSzTx/>
              <a:buFont typeface="Arial"/>
              <a:buNone/>
              <a:tabLst/>
              <a:defRPr/>
            </a:pPr>
            <a:r>
              <a:rPr kumimoji="0" lang="en-US" sz="2400" b="0" i="0" u="none" strike="noStrike" kern="1200" cap="none" spc="0" normalizeH="0" baseline="0" noProof="0">
                <a:ln>
                  <a:noFill/>
                </a:ln>
                <a:solidFill>
                  <a:schemeClr val="accent3"/>
                </a:solidFill>
                <a:effectLst/>
                <a:uLnTx/>
                <a:uFillTx/>
                <a:latin typeface="Arial"/>
                <a:ea typeface="+mn-ea"/>
                <a:cs typeface="Arial"/>
              </a:rPr>
              <a:t>	</a:t>
            </a:r>
            <a:r>
              <a:rPr kumimoji="0" lang="en-US" sz="1800" b="0" i="0" u="none" strike="noStrike" kern="1200" cap="none" spc="0" normalizeH="0" baseline="0" noProof="0">
                <a:ln>
                  <a:noFill/>
                </a:ln>
                <a:solidFill>
                  <a:schemeClr val="accent3"/>
                </a:solidFill>
                <a:effectLst/>
                <a:uLnTx/>
                <a:uFillTx/>
                <a:latin typeface="Arial"/>
                <a:ea typeface="+mn-ea"/>
                <a:cs typeface="Arial"/>
              </a:rPr>
              <a:t>Monograph 3 advocates the concept of anchor wells and concentric radii.</a:t>
            </a:r>
            <a:endParaRPr kumimoji="0" lang="en-US" sz="2400" b="0" i="0" u="none" strike="noStrike" kern="1200" cap="none" spc="0" normalizeH="0" baseline="0" noProof="0">
              <a:ln>
                <a:noFill/>
              </a:ln>
              <a:solidFill>
                <a:schemeClr val="accent3"/>
              </a:solidFill>
              <a:effectLst/>
              <a:uLnTx/>
              <a:uFillTx/>
              <a:latin typeface="Arial"/>
              <a:ea typeface="+mn-ea"/>
              <a:cs typeface="Arial"/>
            </a:endParaRPr>
          </a:p>
          <a:p>
            <a:pPr marL="342900" marR="0" lvl="0" indent="-342900" algn="just"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a:ln>
                <a:noFill/>
              </a:ln>
              <a:solidFill>
                <a:schemeClr val="accent3"/>
              </a:solidFill>
              <a:effectLst/>
              <a:uLnTx/>
              <a:uFillTx/>
              <a:latin typeface="Arial"/>
              <a:ea typeface="+mn-ea"/>
              <a:cs typeface="Arial"/>
            </a:endParaRPr>
          </a:p>
          <a:p>
            <a:pPr marL="342900" marR="0" lvl="0" indent="-342900" algn="just"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p:txBody>
      </p:sp>
      <p:sp>
        <p:nvSpPr>
          <p:cNvPr id="9" name="Content Placeholder 2"/>
          <p:cNvSpPr txBox="1">
            <a:spLocks/>
          </p:cNvSpPr>
          <p:nvPr/>
        </p:nvSpPr>
        <p:spPr>
          <a:xfrm>
            <a:off x="4750139" y="1282769"/>
            <a:ext cx="4320480" cy="4525963"/>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a:ln>
                  <a:noFill/>
                </a:ln>
                <a:solidFill>
                  <a:schemeClr val="tx1"/>
                </a:solidFill>
                <a:effectLst/>
                <a:uLnTx/>
                <a:uFillTx/>
                <a:latin typeface="Arial" pitchFamily="34" charset="0"/>
                <a:ea typeface="+mn-ea"/>
                <a:cs typeface="+mn-cs"/>
              </a:rPr>
              <a:t>	</a:t>
            </a:r>
            <a:r>
              <a:rPr kumimoji="0" lang="en-US" sz="1800" b="0" i="0" u="none" strike="noStrike" kern="1200" cap="none" spc="0" normalizeH="0" baseline="0" noProof="0" dirty="0">
                <a:ln>
                  <a:noFill/>
                </a:ln>
                <a:solidFill>
                  <a:schemeClr val="tx1"/>
                </a:solidFill>
                <a:effectLst/>
                <a:uLnTx/>
                <a:uFillTx/>
                <a:latin typeface="Arial" pitchFamily="34" charset="0"/>
                <a:ea typeface="+mn-ea"/>
                <a:cs typeface="+mn-cs"/>
              </a:rPr>
              <a:t>Statistics</a:t>
            </a:r>
            <a:r>
              <a:rPr kumimoji="0" lang="en-US" sz="1800" b="0" i="0" u="none" strike="noStrike" kern="1200" cap="none" spc="0" normalizeH="0" noProof="0" dirty="0">
                <a:ln>
                  <a:noFill/>
                </a:ln>
                <a:solidFill>
                  <a:schemeClr val="tx1"/>
                </a:solidFill>
                <a:effectLst/>
                <a:uLnTx/>
                <a:uFillTx/>
                <a:latin typeface="Arial" pitchFamily="34" charset="0"/>
                <a:ea typeface="+mn-ea"/>
                <a:cs typeface="+mn-cs"/>
              </a:rPr>
              <a:t> must be consistent between radii and around every anchor well</a:t>
            </a:r>
            <a:endParaRPr kumimoji="0" lang="en-US" sz="2400" b="0" i="0" u="none" strike="noStrike" kern="1200" cap="none" spc="0" normalizeH="0" baseline="0" noProof="0" dirty="0">
              <a:ln>
                <a:noFill/>
              </a:ln>
              <a:solidFill>
                <a:schemeClr val="tx1"/>
              </a:solidFill>
              <a:effectLst/>
              <a:uLnTx/>
              <a:uFillTx/>
              <a:latin typeface="Arial" pitchFamily="34"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Arial" pitchFamily="34" charset="0"/>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a:ln>
                <a:noFill/>
              </a:ln>
              <a:solidFill>
                <a:schemeClr val="tx1"/>
              </a:solidFill>
              <a:effectLst/>
              <a:uLnTx/>
              <a:uFillTx/>
              <a:latin typeface="Arial" pitchFamily="34" charset="0"/>
              <a:ea typeface="+mn-ea"/>
              <a:cs typeface="+mn-cs"/>
            </a:endParaRPr>
          </a:p>
        </p:txBody>
      </p:sp>
      <p:sp>
        <p:nvSpPr>
          <p:cNvPr id="10" name="TextBox 4">
            <a:extLst>
              <a:ext uri="{FF2B5EF4-FFF2-40B4-BE49-F238E27FC236}">
                <a16:creationId xmlns:a16="http://schemas.microsoft.com/office/drawing/2014/main" id="{85E3BAE7-9220-4433-A88F-5EDCD83ACDB6}"/>
              </a:ext>
            </a:extLst>
          </p:cNvPr>
          <p:cNvSpPr txBox="1">
            <a:spLocks noChangeArrowheads="1"/>
          </p:cNvSpPr>
          <p:nvPr/>
        </p:nvSpPr>
        <p:spPr bwMode="auto">
          <a:xfrm>
            <a:off x="517896" y="5228675"/>
            <a:ext cx="4052731" cy="584775"/>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Monograph 3 does not specify what distance the radii should be set at</a:t>
            </a:r>
          </a:p>
        </p:txBody>
      </p:sp>
    </p:spTree>
    <p:extLst>
      <p:ext uri="{BB962C8B-B14F-4D97-AF65-F5344CB8AC3E}">
        <p14:creationId xmlns:p14="http://schemas.microsoft.com/office/powerpoint/2010/main" val="40813791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Montney IP30</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157</a:t>
            </a:fld>
            <a:endParaRPr lang="en-US"/>
          </a:p>
        </p:txBody>
      </p:sp>
      <p:pic>
        <p:nvPicPr>
          <p:cNvPr id="79874" name="Picture 2"/>
          <p:cNvPicPr>
            <a:picLocks noChangeAspect="1" noChangeArrowheads="1"/>
          </p:cNvPicPr>
          <p:nvPr/>
        </p:nvPicPr>
        <p:blipFill>
          <a:blip r:embed="rId2"/>
          <a:srcRect/>
          <a:stretch>
            <a:fillRect/>
          </a:stretch>
        </p:blipFill>
        <p:spPr bwMode="auto">
          <a:xfrm>
            <a:off x="889583" y="1282767"/>
            <a:ext cx="7364835" cy="5079763"/>
          </a:xfrm>
          <a:prstGeom prst="rect">
            <a:avLst/>
          </a:prstGeom>
          <a:noFill/>
          <a:ln w="9525">
            <a:noFill/>
            <a:miter lim="800000"/>
            <a:headEnd/>
            <a:tailEnd/>
          </a:ln>
          <a:effectLst/>
        </p:spPr>
      </p:pic>
      <p:sp>
        <p:nvSpPr>
          <p:cNvPr id="7" name="TextBox 5"/>
          <p:cNvSpPr txBox="1">
            <a:spLocks noChangeArrowheads="1"/>
          </p:cNvSpPr>
          <p:nvPr/>
        </p:nvSpPr>
        <p:spPr bwMode="auto">
          <a:xfrm>
            <a:off x="2514996" y="2980402"/>
            <a:ext cx="2238609" cy="830997"/>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The distribution shows neither consistent mean nor variance</a:t>
            </a:r>
          </a:p>
        </p:txBody>
      </p:sp>
      <p:sp>
        <p:nvSpPr>
          <p:cNvPr id="8" name="Oval 6"/>
          <p:cNvSpPr>
            <a:spLocks noChangeArrowheads="1"/>
          </p:cNvSpPr>
          <p:nvPr/>
        </p:nvSpPr>
        <p:spPr bwMode="auto">
          <a:xfrm>
            <a:off x="5248137" y="3395901"/>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9" name="Oval 6"/>
          <p:cNvSpPr>
            <a:spLocks noChangeArrowheads="1"/>
          </p:cNvSpPr>
          <p:nvPr/>
        </p:nvSpPr>
        <p:spPr bwMode="auto">
          <a:xfrm>
            <a:off x="5795405" y="2564904"/>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0" name="Oval 6"/>
          <p:cNvSpPr>
            <a:spLocks noChangeArrowheads="1"/>
          </p:cNvSpPr>
          <p:nvPr/>
        </p:nvSpPr>
        <p:spPr bwMode="auto">
          <a:xfrm>
            <a:off x="4206337" y="4247048"/>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39673421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Distribution of Montney IP30 Around 093-P-09</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158</a:t>
            </a:fld>
            <a:endParaRPr lang="en-US"/>
          </a:p>
        </p:txBody>
      </p:sp>
      <p:pic>
        <p:nvPicPr>
          <p:cNvPr id="80898" name="Picture 2"/>
          <p:cNvPicPr>
            <a:picLocks noChangeAspect="1" noChangeArrowheads="1"/>
          </p:cNvPicPr>
          <p:nvPr/>
        </p:nvPicPr>
        <p:blipFill>
          <a:blip r:embed="rId2"/>
          <a:srcRect/>
          <a:stretch>
            <a:fillRect/>
          </a:stretch>
        </p:blipFill>
        <p:spPr bwMode="auto">
          <a:xfrm>
            <a:off x="889583" y="1282768"/>
            <a:ext cx="7364835" cy="5079763"/>
          </a:xfrm>
          <a:prstGeom prst="rect">
            <a:avLst/>
          </a:prstGeom>
          <a:noFill/>
          <a:ln w="9525">
            <a:noFill/>
            <a:miter lim="800000"/>
            <a:headEnd/>
            <a:tailEnd/>
          </a:ln>
          <a:effectLst/>
        </p:spPr>
      </p:pic>
      <p:sp>
        <p:nvSpPr>
          <p:cNvPr id="7" name="TextBox 5"/>
          <p:cNvSpPr txBox="1">
            <a:spLocks noChangeArrowheads="1"/>
          </p:cNvSpPr>
          <p:nvPr/>
        </p:nvSpPr>
        <p:spPr bwMode="auto">
          <a:xfrm>
            <a:off x="2765604" y="1832267"/>
            <a:ext cx="2455201" cy="2554545"/>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The distribution still shows neither consistent mean nor variance</a:t>
            </a:r>
          </a:p>
          <a:p>
            <a:endParaRPr lang="en-US" sz="1600" dirty="0">
              <a:solidFill>
                <a:srgbClr val="FF0000"/>
              </a:solidFill>
              <a:latin typeface="Arial" pitchFamily="34" charset="0"/>
            </a:endParaRPr>
          </a:p>
          <a:p>
            <a:r>
              <a:rPr lang="en-US" sz="1600" dirty="0">
                <a:solidFill>
                  <a:srgbClr val="FF0000"/>
                </a:solidFill>
                <a:latin typeface="Arial" pitchFamily="34" charset="0"/>
              </a:rPr>
              <a:t>This is a result of both the early stage of delineation of the play and the continuous changes in drilling and completion design.</a:t>
            </a:r>
          </a:p>
        </p:txBody>
      </p:sp>
      <p:sp>
        <p:nvSpPr>
          <p:cNvPr id="8" name="Oval 6"/>
          <p:cNvSpPr>
            <a:spLocks noChangeArrowheads="1"/>
          </p:cNvSpPr>
          <p:nvPr/>
        </p:nvSpPr>
        <p:spPr bwMode="auto">
          <a:xfrm>
            <a:off x="5458664" y="3395901"/>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9" name="Oval 6"/>
          <p:cNvSpPr>
            <a:spLocks noChangeArrowheads="1"/>
          </p:cNvSpPr>
          <p:nvPr/>
        </p:nvSpPr>
        <p:spPr bwMode="auto">
          <a:xfrm>
            <a:off x="6005932" y="2564904"/>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0" name="Oval 6"/>
          <p:cNvSpPr>
            <a:spLocks noChangeArrowheads="1"/>
          </p:cNvSpPr>
          <p:nvPr/>
        </p:nvSpPr>
        <p:spPr bwMode="auto">
          <a:xfrm>
            <a:off x="4416864" y="4247048"/>
            <a:ext cx="547268" cy="544636"/>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Tree>
    <p:extLst>
      <p:ext uri="{BB962C8B-B14F-4D97-AF65-F5344CB8AC3E}">
        <p14:creationId xmlns:p14="http://schemas.microsoft.com/office/powerpoint/2010/main" val="12499903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124-6255-4F0E-80BE-49306DB3AC61}"/>
              </a:ext>
            </a:extLst>
          </p:cNvPr>
          <p:cNvSpPr>
            <a:spLocks noGrp="1"/>
          </p:cNvSpPr>
          <p:nvPr>
            <p:ph type="title"/>
          </p:nvPr>
        </p:nvSpPr>
        <p:spPr/>
        <p:txBody>
          <a:bodyPr/>
          <a:lstStyle/>
          <a:p>
            <a:r>
              <a:rPr lang="en-US" dirty="0"/>
              <a:t>Consideration of Correlation Distance</a:t>
            </a:r>
          </a:p>
        </p:txBody>
      </p:sp>
      <p:sp>
        <p:nvSpPr>
          <p:cNvPr id="3" name="Content Placeholder 2">
            <a:extLst>
              <a:ext uri="{FF2B5EF4-FFF2-40B4-BE49-F238E27FC236}">
                <a16:creationId xmlns:a16="http://schemas.microsoft.com/office/drawing/2014/main" id="{43482C60-65E8-4916-A3FE-C775498F9EE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0A4837EE-E970-4AFE-BE23-8F6C9BC8FDD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5CADDA5-B323-4086-BFD8-577F9A5E7A3F}"/>
              </a:ext>
            </a:extLst>
          </p:cNvPr>
          <p:cNvSpPr>
            <a:spLocks noGrp="1"/>
          </p:cNvSpPr>
          <p:nvPr>
            <p:ph type="sldNum" sz="quarter" idx="12"/>
          </p:nvPr>
        </p:nvSpPr>
        <p:spPr/>
        <p:txBody>
          <a:bodyPr/>
          <a:lstStyle/>
          <a:p>
            <a:fld id="{6A2934AE-CAA2-7547-9AAD-CFCEE97C9303}" type="slidenum">
              <a:rPr lang="en-US" smtClean="0"/>
              <a:pPr/>
              <a:t>159</a:t>
            </a:fld>
            <a:endParaRPr lang="en-US"/>
          </a:p>
        </p:txBody>
      </p:sp>
      <p:pic>
        <p:nvPicPr>
          <p:cNvPr id="6" name="Picture 5">
            <a:extLst>
              <a:ext uri="{FF2B5EF4-FFF2-40B4-BE49-F238E27FC236}">
                <a16:creationId xmlns:a16="http://schemas.microsoft.com/office/drawing/2014/main" id="{702D88A1-297B-40B3-BB90-4C49418C0273}"/>
              </a:ext>
            </a:extLst>
          </p:cNvPr>
          <p:cNvPicPr>
            <a:picLocks noChangeAspect="1"/>
          </p:cNvPicPr>
          <p:nvPr/>
        </p:nvPicPr>
        <p:blipFill>
          <a:blip r:embed="rId2"/>
          <a:stretch>
            <a:fillRect/>
          </a:stretch>
        </p:blipFill>
        <p:spPr>
          <a:xfrm>
            <a:off x="250147" y="1282767"/>
            <a:ext cx="6803972" cy="5079763"/>
          </a:xfrm>
          <a:prstGeom prst="rect">
            <a:avLst/>
          </a:prstGeom>
        </p:spPr>
      </p:pic>
      <p:sp>
        <p:nvSpPr>
          <p:cNvPr id="7" name="Left Brace 6">
            <a:extLst>
              <a:ext uri="{FF2B5EF4-FFF2-40B4-BE49-F238E27FC236}">
                <a16:creationId xmlns:a16="http://schemas.microsoft.com/office/drawing/2014/main" id="{AD7103C1-6041-4137-A639-1B0AE65001A3}"/>
              </a:ext>
            </a:extLst>
          </p:cNvPr>
          <p:cNvSpPr/>
          <p:nvPr/>
        </p:nvSpPr>
        <p:spPr>
          <a:xfrm rot="5400000">
            <a:off x="1669977" y="1592554"/>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4">
            <a:extLst>
              <a:ext uri="{FF2B5EF4-FFF2-40B4-BE49-F238E27FC236}">
                <a16:creationId xmlns:a16="http://schemas.microsoft.com/office/drawing/2014/main" id="{2B971285-49E2-4CB1-9B64-4EF041014080}"/>
              </a:ext>
            </a:extLst>
          </p:cNvPr>
          <p:cNvSpPr txBox="1">
            <a:spLocks noChangeArrowheads="1"/>
          </p:cNvSpPr>
          <p:nvPr/>
        </p:nvSpPr>
        <p:spPr bwMode="auto">
          <a:xfrm>
            <a:off x="6738263" y="1686381"/>
            <a:ext cx="2170823" cy="3108543"/>
          </a:xfrm>
          <a:prstGeom prst="rect">
            <a:avLst/>
          </a:prstGeom>
          <a:noFill/>
          <a:ln w="9525">
            <a:noFill/>
            <a:miter lim="800000"/>
            <a:headEnd/>
            <a:tailEnd/>
          </a:ln>
        </p:spPr>
        <p:txBody>
          <a:bodyPr wrap="square">
            <a:spAutoFit/>
          </a:bodyPr>
          <a:lstStyle/>
          <a:p>
            <a:r>
              <a:rPr lang="en-US" sz="1400" dirty="0">
                <a:solidFill>
                  <a:srgbClr val="002F5F"/>
                </a:solidFill>
                <a:latin typeface="Arial" pitchFamily="34" charset="0"/>
              </a:rPr>
              <a:t>The closer wells are located to one another, the more likely they are to have the same productivity.</a:t>
            </a:r>
          </a:p>
          <a:p>
            <a:endParaRPr lang="en-US" sz="1400" dirty="0">
              <a:solidFill>
                <a:srgbClr val="002F5F"/>
              </a:solidFill>
              <a:latin typeface="Arial" pitchFamily="34" charset="0"/>
            </a:endParaRPr>
          </a:p>
          <a:p>
            <a:r>
              <a:rPr lang="en-US" sz="1400" dirty="0">
                <a:solidFill>
                  <a:srgbClr val="002F5F"/>
                </a:solidFill>
                <a:latin typeface="Arial" pitchFamily="34" charset="0"/>
              </a:rPr>
              <a:t>This relationship is often expressed as it’s inverse: the closer the wells are located, the less variance between them.</a:t>
            </a:r>
          </a:p>
          <a:p>
            <a:endParaRPr lang="en-US" sz="1400" dirty="0">
              <a:solidFill>
                <a:srgbClr val="002F5F"/>
              </a:solidFill>
              <a:latin typeface="Arial" pitchFamily="34" charset="0"/>
            </a:endParaRPr>
          </a:p>
          <a:p>
            <a:r>
              <a:rPr lang="en-US" sz="1400" dirty="0">
                <a:solidFill>
                  <a:srgbClr val="002F5F"/>
                </a:solidFill>
                <a:latin typeface="Arial" pitchFamily="34" charset="0"/>
              </a:rPr>
              <a:t>Variograms can be used to quantify these trends.</a:t>
            </a:r>
          </a:p>
        </p:txBody>
      </p:sp>
      <p:sp>
        <p:nvSpPr>
          <p:cNvPr id="11" name="TextBox 4">
            <a:extLst>
              <a:ext uri="{FF2B5EF4-FFF2-40B4-BE49-F238E27FC236}">
                <a16:creationId xmlns:a16="http://schemas.microsoft.com/office/drawing/2014/main" id="{F42705F9-928B-42DC-8600-81F048982947}"/>
              </a:ext>
            </a:extLst>
          </p:cNvPr>
          <p:cNvSpPr txBox="1">
            <a:spLocks noChangeArrowheads="1"/>
          </p:cNvSpPr>
          <p:nvPr/>
        </p:nvSpPr>
        <p:spPr bwMode="auto">
          <a:xfrm>
            <a:off x="1208816" y="3241340"/>
            <a:ext cx="2640514" cy="1323439"/>
          </a:xfrm>
          <a:prstGeom prst="rect">
            <a:avLst/>
          </a:prstGeom>
          <a:solidFill>
            <a:schemeClr val="bg1"/>
          </a:solidFill>
          <a:ln w="9525">
            <a:noFill/>
            <a:miter lim="800000"/>
            <a:headEnd/>
            <a:tailEnd/>
          </a:ln>
        </p:spPr>
        <p:txBody>
          <a:bodyPr wrap="square">
            <a:spAutoFit/>
          </a:bodyPr>
          <a:lstStyle/>
          <a:p>
            <a:r>
              <a:rPr lang="en-US" sz="1600" dirty="0">
                <a:solidFill>
                  <a:srgbClr val="FF0000"/>
                </a:solidFill>
                <a:latin typeface="Arial" pitchFamily="34" charset="0"/>
              </a:rPr>
              <a:t>The distance at which wells start to become more correlated (less variance) appears to be roughly 2400m (1.5 miles)</a:t>
            </a:r>
          </a:p>
        </p:txBody>
      </p:sp>
      <p:sp>
        <p:nvSpPr>
          <p:cNvPr id="12" name="Left Brace 11">
            <a:extLst>
              <a:ext uri="{FF2B5EF4-FFF2-40B4-BE49-F238E27FC236}">
                <a16:creationId xmlns:a16="http://schemas.microsoft.com/office/drawing/2014/main" id="{25CBE61E-225E-45F9-A9DC-9585CBD57848}"/>
              </a:ext>
            </a:extLst>
          </p:cNvPr>
          <p:cNvSpPr/>
          <p:nvPr/>
        </p:nvSpPr>
        <p:spPr>
          <a:xfrm rot="16200000">
            <a:off x="1669977" y="4927972"/>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935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itle 1"/>
          <p:cNvSpPr>
            <a:spLocks noGrp="1"/>
          </p:cNvSpPr>
          <p:nvPr>
            <p:ph type="title"/>
          </p:nvPr>
        </p:nvSpPr>
        <p:spPr/>
        <p:txBody>
          <a:bodyPr/>
          <a:lstStyle/>
          <a:p>
            <a:r>
              <a:rPr lang="en-US" dirty="0"/>
              <a:t>A Sample Single-Commodity Model</a:t>
            </a:r>
          </a:p>
        </p:txBody>
      </p:sp>
      <p:graphicFrame>
        <p:nvGraphicFramePr>
          <p:cNvPr id="1026" name="Content Placeholder 3"/>
          <p:cNvGraphicFramePr>
            <a:graphicFrameLocks noGrp="1" noChangeAspect="1"/>
          </p:cNvGraphicFramePr>
          <p:nvPr>
            <p:ph idx="1"/>
          </p:nvPr>
        </p:nvGraphicFramePr>
        <p:xfrm>
          <a:off x="2563813" y="4451350"/>
          <a:ext cx="3675062" cy="503238"/>
        </p:xfrm>
        <a:graphic>
          <a:graphicData uri="http://schemas.openxmlformats.org/presentationml/2006/ole">
            <mc:AlternateContent xmlns:mc="http://schemas.openxmlformats.org/markup-compatibility/2006">
              <mc:Choice xmlns:v="urn:schemas-microsoft-com:vml" Requires="v">
                <p:oleObj spid="_x0000_s1044" name="Equation" r:id="rId3" imgW="1485720" imgH="203040" progId="Equation.3">
                  <p:embed/>
                </p:oleObj>
              </mc:Choice>
              <mc:Fallback>
                <p:oleObj name="Equation" r:id="rId3" imgW="1485720" imgH="203040" progId="Equation.3">
                  <p:embed/>
                  <p:pic>
                    <p:nvPicPr>
                      <p:cNvPr id="1026" name="Content Placeholder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3813" y="4451350"/>
                        <a:ext cx="3675062"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CC"/>
                            </a:solidFill>
                            <a:miter lim="800000"/>
                            <a:headEnd/>
                            <a:tailEnd/>
                          </a14:hiddenLine>
                        </a:ext>
                      </a:extLst>
                    </p:spPr>
                  </p:pic>
                </p:oleObj>
              </mc:Fallback>
            </mc:AlternateContent>
          </a:graphicData>
        </a:graphic>
      </p:graphicFrame>
      <p:sp>
        <p:nvSpPr>
          <p:cNvPr id="5" name="TextBox 4"/>
          <p:cNvSpPr txBox="1">
            <a:spLocks noChangeArrowheads="1"/>
          </p:cNvSpPr>
          <p:nvPr/>
        </p:nvSpPr>
        <p:spPr bwMode="auto">
          <a:xfrm>
            <a:off x="1412857" y="3423050"/>
            <a:ext cx="1630254" cy="369332"/>
          </a:xfrm>
          <a:prstGeom prst="rect">
            <a:avLst/>
          </a:prstGeom>
          <a:noFill/>
          <a:ln w="9525">
            <a:noFill/>
            <a:miter lim="800000"/>
            <a:headEnd/>
            <a:tailEnd/>
          </a:ln>
        </p:spPr>
        <p:txBody>
          <a:bodyPr wrap="none">
            <a:spAutoFit/>
          </a:bodyPr>
          <a:lstStyle/>
          <a:p>
            <a:r>
              <a:rPr lang="en-US" dirty="0">
                <a:solidFill>
                  <a:srgbClr val="0000CC"/>
                </a:solidFill>
              </a:rPr>
              <a:t>Change in Price</a:t>
            </a:r>
          </a:p>
        </p:txBody>
      </p:sp>
      <p:cxnSp>
        <p:nvCxnSpPr>
          <p:cNvPr id="7" name="Straight Arrow Connector 6"/>
          <p:cNvCxnSpPr>
            <a:cxnSpLocks noChangeShapeType="1"/>
          </p:cNvCxnSpPr>
          <p:nvPr/>
        </p:nvCxnSpPr>
        <p:spPr bwMode="auto">
          <a:xfrm>
            <a:off x="2533650" y="3867150"/>
            <a:ext cx="285750" cy="581025"/>
          </a:xfrm>
          <a:prstGeom prst="straightConnector1">
            <a:avLst/>
          </a:prstGeom>
          <a:noFill/>
          <a:ln w="25400" algn="ctr">
            <a:solidFill>
              <a:srgbClr val="0000CC"/>
            </a:solidFill>
            <a:round/>
            <a:headEnd/>
            <a:tailEnd type="triangle" w="med" len="med"/>
          </a:ln>
        </p:spPr>
      </p:cxnSp>
      <p:cxnSp>
        <p:nvCxnSpPr>
          <p:cNvPr id="8" name="Straight Arrow Connector 7"/>
          <p:cNvCxnSpPr>
            <a:cxnSpLocks noChangeShapeType="1"/>
            <a:endCxn id="1026" idx="0"/>
          </p:cNvCxnSpPr>
          <p:nvPr/>
        </p:nvCxnSpPr>
        <p:spPr bwMode="auto">
          <a:xfrm flipH="1">
            <a:off x="4401344" y="3784145"/>
            <a:ext cx="101500" cy="667205"/>
          </a:xfrm>
          <a:prstGeom prst="straightConnector1">
            <a:avLst/>
          </a:prstGeom>
          <a:noFill/>
          <a:ln w="25400" algn="ctr">
            <a:solidFill>
              <a:srgbClr val="0000CC"/>
            </a:solidFill>
            <a:round/>
            <a:headEnd/>
            <a:tailEnd type="triangle" w="med" len="med"/>
          </a:ln>
        </p:spPr>
      </p:cxnSp>
      <p:cxnSp>
        <p:nvCxnSpPr>
          <p:cNvPr id="9" name="Straight Arrow Connector 8"/>
          <p:cNvCxnSpPr>
            <a:cxnSpLocks noChangeShapeType="1"/>
          </p:cNvCxnSpPr>
          <p:nvPr/>
        </p:nvCxnSpPr>
        <p:spPr bwMode="auto">
          <a:xfrm flipH="1">
            <a:off x="6067427" y="3817382"/>
            <a:ext cx="535323" cy="630793"/>
          </a:xfrm>
          <a:prstGeom prst="straightConnector1">
            <a:avLst/>
          </a:prstGeom>
          <a:noFill/>
          <a:ln w="25400" algn="ctr">
            <a:solidFill>
              <a:srgbClr val="0000CC"/>
            </a:solidFill>
            <a:round/>
            <a:headEnd/>
            <a:tailEnd type="triangle" w="med" len="med"/>
          </a:ln>
        </p:spPr>
      </p:cxnSp>
      <p:sp>
        <p:nvSpPr>
          <p:cNvPr id="20" name="TextBox 19"/>
          <p:cNvSpPr txBox="1">
            <a:spLocks noChangeArrowheads="1"/>
          </p:cNvSpPr>
          <p:nvPr/>
        </p:nvSpPr>
        <p:spPr bwMode="auto">
          <a:xfrm>
            <a:off x="2668588" y="5514975"/>
            <a:ext cx="1042208" cy="369332"/>
          </a:xfrm>
          <a:prstGeom prst="rect">
            <a:avLst/>
          </a:prstGeom>
          <a:noFill/>
          <a:ln w="9525">
            <a:noFill/>
            <a:miter lim="800000"/>
            <a:headEnd/>
            <a:tailEnd/>
          </a:ln>
        </p:spPr>
        <p:txBody>
          <a:bodyPr wrap="none">
            <a:spAutoFit/>
          </a:bodyPr>
          <a:lstStyle/>
          <a:p>
            <a:r>
              <a:rPr lang="en-US" dirty="0">
                <a:solidFill>
                  <a:srgbClr val="FF0000"/>
                </a:solidFill>
              </a:rPr>
              <a:t>How Fast</a:t>
            </a:r>
          </a:p>
        </p:txBody>
      </p:sp>
      <p:cxnSp>
        <p:nvCxnSpPr>
          <p:cNvPr id="21" name="Straight Arrow Connector 20"/>
          <p:cNvCxnSpPr>
            <a:cxnSpLocks noChangeShapeType="1"/>
          </p:cNvCxnSpPr>
          <p:nvPr/>
        </p:nvCxnSpPr>
        <p:spPr bwMode="auto">
          <a:xfrm flipV="1">
            <a:off x="3419475" y="4953000"/>
            <a:ext cx="85725" cy="561975"/>
          </a:xfrm>
          <a:prstGeom prst="straightConnector1">
            <a:avLst/>
          </a:prstGeom>
          <a:noFill/>
          <a:ln w="25400" algn="ctr">
            <a:solidFill>
              <a:srgbClr val="FF0000"/>
            </a:solidFill>
            <a:round/>
            <a:headEnd/>
            <a:tailEnd type="triangle" w="med" len="med"/>
          </a:ln>
        </p:spPr>
      </p:cxnSp>
      <p:cxnSp>
        <p:nvCxnSpPr>
          <p:cNvPr id="24" name="Straight Arrow Connector 23"/>
          <p:cNvCxnSpPr>
            <a:cxnSpLocks noChangeShapeType="1"/>
          </p:cNvCxnSpPr>
          <p:nvPr/>
        </p:nvCxnSpPr>
        <p:spPr bwMode="auto">
          <a:xfrm flipH="1" flipV="1">
            <a:off x="5638802" y="4879849"/>
            <a:ext cx="70435" cy="635126"/>
          </a:xfrm>
          <a:prstGeom prst="straightConnector1">
            <a:avLst/>
          </a:prstGeom>
          <a:noFill/>
          <a:ln w="25400" algn="ctr">
            <a:solidFill>
              <a:srgbClr val="FF0000"/>
            </a:solidFill>
            <a:round/>
            <a:headEnd/>
            <a:tailEnd type="triangle" w="med" len="med"/>
          </a:ln>
        </p:spPr>
      </p:cxnSp>
      <p:sp>
        <p:nvSpPr>
          <p:cNvPr id="29" name="Content Placeholder 2"/>
          <p:cNvSpPr txBox="1">
            <a:spLocks/>
          </p:cNvSpPr>
          <p:nvPr/>
        </p:nvSpPr>
        <p:spPr bwMode="auto">
          <a:xfrm>
            <a:off x="1019330" y="1606186"/>
            <a:ext cx="7445219" cy="1803764"/>
          </a:xfrm>
          <a:prstGeom prst="rect">
            <a:avLst/>
          </a:prstGeom>
          <a:noFill/>
          <a:ln w="9525">
            <a:noFill/>
            <a:miter lim="800000"/>
            <a:headEnd/>
            <a:tailEnd/>
          </a:ln>
        </p:spPr>
        <p:txBody>
          <a:bodyPr/>
          <a:lstStyle/>
          <a:p>
            <a:pPr marL="342900" indent="-342900" eaLnBrk="0" hangingPunct="0">
              <a:spcBef>
                <a:spcPct val="20000"/>
              </a:spcBef>
              <a:buFontTx/>
              <a:buChar char="•"/>
              <a:defRPr/>
            </a:pPr>
            <a:r>
              <a:rPr lang="en-CA" kern="0" dirty="0">
                <a:latin typeface="Lucida Sans Unicode" pitchFamily="34" charset="0"/>
                <a:cs typeface="+mn-cs"/>
              </a:rPr>
              <a:t>Real prices don’t increase without limit.</a:t>
            </a:r>
          </a:p>
          <a:p>
            <a:pPr marL="342900" indent="-342900" eaLnBrk="0" hangingPunct="0">
              <a:spcBef>
                <a:spcPct val="20000"/>
              </a:spcBef>
              <a:buFontTx/>
              <a:buChar char="•"/>
              <a:defRPr/>
            </a:pPr>
            <a:r>
              <a:rPr lang="en-CA" kern="0" dirty="0">
                <a:latin typeface="Lucida Sans Unicode" pitchFamily="34" charset="0"/>
                <a:cs typeface="+mn-cs"/>
              </a:rPr>
              <a:t>Instead, they appear to drift back to normal after any dramatic change (up or down).</a:t>
            </a:r>
          </a:p>
          <a:p>
            <a:pPr marL="342900" indent="-342900" eaLnBrk="0" hangingPunct="0">
              <a:spcBef>
                <a:spcPct val="20000"/>
              </a:spcBef>
              <a:buFontTx/>
              <a:buChar char="•"/>
              <a:defRPr/>
            </a:pPr>
            <a:r>
              <a:rPr lang="en-CA" kern="0" dirty="0">
                <a:latin typeface="Lucida Sans Unicode" pitchFamily="34" charset="0"/>
                <a:cs typeface="+mn-cs"/>
              </a:rPr>
              <a:t>An Ornstein-Uhlenbeck Model captures the basics of this behaviour.</a:t>
            </a:r>
          </a:p>
        </p:txBody>
      </p:sp>
      <p:sp>
        <p:nvSpPr>
          <p:cNvPr id="12" name="Slide Number Placeholder 11"/>
          <p:cNvSpPr>
            <a:spLocks noGrp="1"/>
          </p:cNvSpPr>
          <p:nvPr>
            <p:ph type="sldNum" sz="quarter" idx="12"/>
          </p:nvPr>
        </p:nvSpPr>
        <p:spPr/>
        <p:txBody>
          <a:bodyPr/>
          <a:lstStyle/>
          <a:p>
            <a:fld id="{6A2934AE-CAA2-7547-9AAD-CFCEE97C9303}" type="slidenum">
              <a:rPr lang="en-US" smtClean="0"/>
              <a:pPr/>
              <a:t>16</a:t>
            </a:fld>
            <a:endParaRPr lang="en-US"/>
          </a:p>
        </p:txBody>
      </p:sp>
      <p:sp>
        <p:nvSpPr>
          <p:cNvPr id="13" name="Footer Placeholder 12"/>
          <p:cNvSpPr>
            <a:spLocks noGrp="1"/>
          </p:cNvSpPr>
          <p:nvPr>
            <p:ph type="ftr" sz="quarter" idx="11"/>
          </p:nvPr>
        </p:nvSpPr>
        <p:spPr/>
        <p:txBody>
          <a:bodyPr/>
          <a:lstStyle/>
          <a:p>
            <a:r>
              <a:rPr lang="en-US"/>
              <a:t>GLJ PETROLEUM CONSULTANTS</a:t>
            </a:r>
          </a:p>
        </p:txBody>
      </p:sp>
      <p:sp>
        <p:nvSpPr>
          <p:cNvPr id="14" name="TextBox 13">
            <a:extLst>
              <a:ext uri="{FF2B5EF4-FFF2-40B4-BE49-F238E27FC236}">
                <a16:creationId xmlns:a16="http://schemas.microsoft.com/office/drawing/2014/main" id="{ED73D523-EF6F-44D2-98B5-B7226305D5C1}"/>
              </a:ext>
            </a:extLst>
          </p:cNvPr>
          <p:cNvSpPr txBox="1">
            <a:spLocks noChangeArrowheads="1"/>
          </p:cNvSpPr>
          <p:nvPr/>
        </p:nvSpPr>
        <p:spPr bwMode="auto">
          <a:xfrm>
            <a:off x="6543469" y="3423050"/>
            <a:ext cx="655436" cy="369332"/>
          </a:xfrm>
          <a:prstGeom prst="rect">
            <a:avLst/>
          </a:prstGeom>
          <a:noFill/>
          <a:ln w="9525">
            <a:noFill/>
            <a:miter lim="800000"/>
            <a:headEnd/>
            <a:tailEnd/>
          </a:ln>
        </p:spPr>
        <p:txBody>
          <a:bodyPr wrap="none">
            <a:spAutoFit/>
          </a:bodyPr>
          <a:lstStyle/>
          <a:p>
            <a:r>
              <a:rPr lang="en-US" dirty="0">
                <a:solidFill>
                  <a:srgbClr val="0000CC"/>
                </a:solidFill>
              </a:rPr>
              <a:t>Error</a:t>
            </a:r>
          </a:p>
        </p:txBody>
      </p:sp>
      <p:sp>
        <p:nvSpPr>
          <p:cNvPr id="15" name="TextBox 14">
            <a:extLst>
              <a:ext uri="{FF2B5EF4-FFF2-40B4-BE49-F238E27FC236}">
                <a16:creationId xmlns:a16="http://schemas.microsoft.com/office/drawing/2014/main" id="{270B1AC4-628C-4076-A4AF-EE26C9457A6E}"/>
              </a:ext>
            </a:extLst>
          </p:cNvPr>
          <p:cNvSpPr txBox="1">
            <a:spLocks noChangeArrowheads="1"/>
          </p:cNvSpPr>
          <p:nvPr/>
        </p:nvSpPr>
        <p:spPr bwMode="auto">
          <a:xfrm>
            <a:off x="3419475" y="3423050"/>
            <a:ext cx="2469843" cy="369332"/>
          </a:xfrm>
          <a:prstGeom prst="rect">
            <a:avLst/>
          </a:prstGeom>
          <a:noFill/>
          <a:ln w="9525">
            <a:noFill/>
            <a:miter lim="800000"/>
            <a:headEnd/>
            <a:tailEnd/>
          </a:ln>
        </p:spPr>
        <p:txBody>
          <a:bodyPr wrap="none">
            <a:spAutoFit/>
          </a:bodyPr>
          <a:lstStyle/>
          <a:p>
            <a:r>
              <a:rPr lang="en-US" dirty="0">
                <a:solidFill>
                  <a:srgbClr val="0000CC"/>
                </a:solidFill>
              </a:rPr>
              <a:t>Difference from Average</a:t>
            </a:r>
          </a:p>
        </p:txBody>
      </p:sp>
      <p:sp>
        <p:nvSpPr>
          <p:cNvPr id="22" name="TextBox 21">
            <a:extLst>
              <a:ext uri="{FF2B5EF4-FFF2-40B4-BE49-F238E27FC236}">
                <a16:creationId xmlns:a16="http://schemas.microsoft.com/office/drawing/2014/main" id="{6F6D9F40-25C5-4E50-934E-156CBBA43426}"/>
              </a:ext>
            </a:extLst>
          </p:cNvPr>
          <p:cNvSpPr txBox="1">
            <a:spLocks noChangeArrowheads="1"/>
          </p:cNvSpPr>
          <p:nvPr/>
        </p:nvSpPr>
        <p:spPr bwMode="auto">
          <a:xfrm>
            <a:off x="5122295" y="5521144"/>
            <a:ext cx="1430905" cy="369332"/>
          </a:xfrm>
          <a:prstGeom prst="rect">
            <a:avLst/>
          </a:prstGeom>
          <a:noFill/>
          <a:ln w="9525">
            <a:noFill/>
            <a:miter lim="800000"/>
            <a:headEnd/>
            <a:tailEnd/>
          </a:ln>
        </p:spPr>
        <p:txBody>
          <a:bodyPr wrap="none">
            <a:spAutoFit/>
          </a:bodyPr>
          <a:lstStyle/>
          <a:p>
            <a:r>
              <a:rPr lang="en-US" dirty="0">
                <a:solidFill>
                  <a:srgbClr val="FF0000"/>
                </a:solidFill>
              </a:rPr>
              <a:t>How Variable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14" grpId="0"/>
      <p:bldP spid="15" grpId="0"/>
      <p:bldP spid="22"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124-6255-4F0E-80BE-49306DB3AC61}"/>
              </a:ext>
            </a:extLst>
          </p:cNvPr>
          <p:cNvSpPr>
            <a:spLocks noGrp="1"/>
          </p:cNvSpPr>
          <p:nvPr>
            <p:ph type="title"/>
          </p:nvPr>
        </p:nvSpPr>
        <p:spPr/>
        <p:txBody>
          <a:bodyPr/>
          <a:lstStyle/>
          <a:p>
            <a:r>
              <a:rPr lang="en-US" dirty="0"/>
              <a:t>Relating Reserves Bookings to Correlation Scales</a:t>
            </a:r>
          </a:p>
        </p:txBody>
      </p:sp>
      <p:sp>
        <p:nvSpPr>
          <p:cNvPr id="3" name="Content Placeholder 2">
            <a:extLst>
              <a:ext uri="{FF2B5EF4-FFF2-40B4-BE49-F238E27FC236}">
                <a16:creationId xmlns:a16="http://schemas.microsoft.com/office/drawing/2014/main" id="{43482C60-65E8-4916-A3FE-C775498F9EEA}"/>
              </a:ext>
            </a:extLst>
          </p:cNvPr>
          <p:cNvSpPr>
            <a:spLocks noGrp="1"/>
          </p:cNvSpPr>
          <p:nvPr>
            <p:ph idx="1"/>
          </p:nvPr>
        </p:nvSpPr>
        <p:spPr>
          <a:xfrm>
            <a:off x="250147" y="1282768"/>
            <a:ext cx="5069689" cy="5079763"/>
          </a:xfrm>
        </p:spPr>
        <p:txBody>
          <a:bodyPr>
            <a:normAutofit fontScale="92500"/>
          </a:bodyPr>
          <a:lstStyle/>
          <a:p>
            <a:r>
              <a:rPr lang="en-US" dirty="0"/>
              <a:t>Using this distance of 1.5 miles, regions were assigned 2P reserves if control points were spaced no more than 3 miles away: each control point was at the limit of what could be demonstrated to have statistical bearing on a well’s expected productivity</a:t>
            </a:r>
          </a:p>
          <a:p>
            <a:r>
              <a:rPr lang="en-US" dirty="0"/>
              <a:t>Regions were assigned 1P reserves if control points were no more than 1.5 miles away: the region was entirely within a distance over which correlation could be expected</a:t>
            </a:r>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0A4837EE-E970-4AFE-BE23-8F6C9BC8FDD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5CADDA5-B323-4086-BFD8-577F9A5E7A3F}"/>
              </a:ext>
            </a:extLst>
          </p:cNvPr>
          <p:cNvSpPr>
            <a:spLocks noGrp="1"/>
          </p:cNvSpPr>
          <p:nvPr>
            <p:ph type="sldNum" sz="quarter" idx="12"/>
          </p:nvPr>
        </p:nvSpPr>
        <p:spPr/>
        <p:txBody>
          <a:bodyPr/>
          <a:lstStyle/>
          <a:p>
            <a:fld id="{6A2934AE-CAA2-7547-9AAD-CFCEE97C9303}" type="slidenum">
              <a:rPr lang="en-US" smtClean="0"/>
              <a:pPr/>
              <a:t>160</a:t>
            </a:fld>
            <a:endParaRPr lang="en-US"/>
          </a:p>
        </p:txBody>
      </p:sp>
      <p:grpSp>
        <p:nvGrpSpPr>
          <p:cNvPr id="9" name="Group 8">
            <a:extLst>
              <a:ext uri="{FF2B5EF4-FFF2-40B4-BE49-F238E27FC236}">
                <a16:creationId xmlns:a16="http://schemas.microsoft.com/office/drawing/2014/main" id="{F39BC850-4046-4CA4-A002-9BFDE618F700}"/>
              </a:ext>
            </a:extLst>
          </p:cNvPr>
          <p:cNvGrpSpPr/>
          <p:nvPr/>
        </p:nvGrpSpPr>
        <p:grpSpPr>
          <a:xfrm>
            <a:off x="4981516" y="1571992"/>
            <a:ext cx="3981379" cy="1771595"/>
            <a:chOff x="8253677" y="2568838"/>
            <a:chExt cx="3981379" cy="1771595"/>
          </a:xfrm>
        </p:grpSpPr>
        <p:sp>
          <p:nvSpPr>
            <p:cNvPr id="7" name="Left Brace 6">
              <a:extLst>
                <a:ext uri="{FF2B5EF4-FFF2-40B4-BE49-F238E27FC236}">
                  <a16:creationId xmlns:a16="http://schemas.microsoft.com/office/drawing/2014/main" id="{AD7103C1-6041-4137-A639-1B0AE65001A3}"/>
                </a:ext>
              </a:extLst>
            </p:cNvPr>
            <p:cNvSpPr/>
            <p:nvPr/>
          </p:nvSpPr>
          <p:spPr>
            <a:xfrm rot="5400000">
              <a:off x="9370248" y="2669186"/>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4">
              <a:extLst>
                <a:ext uri="{FF2B5EF4-FFF2-40B4-BE49-F238E27FC236}">
                  <a16:creationId xmlns:a16="http://schemas.microsoft.com/office/drawing/2014/main" id="{F42705F9-928B-42DC-8600-81F048982947}"/>
                </a:ext>
              </a:extLst>
            </p:cNvPr>
            <p:cNvSpPr txBox="1">
              <a:spLocks noChangeArrowheads="1"/>
            </p:cNvSpPr>
            <p:nvPr/>
          </p:nvSpPr>
          <p:spPr bwMode="auto">
            <a:xfrm>
              <a:off x="10402911" y="2568838"/>
              <a:ext cx="1018192"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FF0000"/>
                  </a:solidFill>
                  <a:latin typeface="Arial" pitchFamily="34" charset="0"/>
                </a:rPr>
                <a:t>1.5 miles</a:t>
              </a:r>
            </a:p>
          </p:txBody>
        </p:sp>
        <p:sp>
          <p:nvSpPr>
            <p:cNvPr id="12" name="Left Brace 11">
              <a:extLst>
                <a:ext uri="{FF2B5EF4-FFF2-40B4-BE49-F238E27FC236}">
                  <a16:creationId xmlns:a16="http://schemas.microsoft.com/office/drawing/2014/main" id="{25CBE61E-225E-45F9-A9DC-9585CBD57848}"/>
                </a:ext>
              </a:extLst>
            </p:cNvPr>
            <p:cNvSpPr/>
            <p:nvPr/>
          </p:nvSpPr>
          <p:spPr>
            <a:xfrm rot="5400000">
              <a:off x="10705529" y="2669185"/>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TextBox 4">
              <a:extLst>
                <a:ext uri="{FF2B5EF4-FFF2-40B4-BE49-F238E27FC236}">
                  <a16:creationId xmlns:a16="http://schemas.microsoft.com/office/drawing/2014/main" id="{D54A05AA-2F15-4C5E-BD54-DC036FABC0A9}"/>
                </a:ext>
              </a:extLst>
            </p:cNvPr>
            <p:cNvSpPr txBox="1">
              <a:spLocks noChangeArrowheads="1"/>
            </p:cNvSpPr>
            <p:nvPr/>
          </p:nvSpPr>
          <p:spPr bwMode="auto">
            <a:xfrm>
              <a:off x="9067630" y="2571249"/>
              <a:ext cx="1018192"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FF0000"/>
                  </a:solidFill>
                  <a:latin typeface="Arial" pitchFamily="34" charset="0"/>
                </a:rPr>
                <a:t>1.5 miles</a:t>
              </a:r>
            </a:p>
          </p:txBody>
        </p:sp>
        <p:sp>
          <p:nvSpPr>
            <p:cNvPr id="8" name="Star: 5 Points 7">
              <a:extLst>
                <a:ext uri="{FF2B5EF4-FFF2-40B4-BE49-F238E27FC236}">
                  <a16:creationId xmlns:a16="http://schemas.microsoft.com/office/drawing/2014/main" id="{C6D83ECC-1AC2-4C4B-A9BD-56E6D129DE74}"/>
                </a:ext>
              </a:extLst>
            </p:cNvPr>
            <p:cNvSpPr/>
            <p:nvPr/>
          </p:nvSpPr>
          <p:spPr>
            <a:xfrm>
              <a:off x="11487242" y="3680186"/>
              <a:ext cx="184811" cy="184811"/>
            </a:xfrm>
            <a:prstGeom prst="star5">
              <a:avLst/>
            </a:prstGeom>
            <a:solidFill>
              <a:srgbClr val="002F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8AE35072-A8BF-48DF-924B-CEAA7D217771}"/>
                </a:ext>
              </a:extLst>
            </p:cNvPr>
            <p:cNvSpPr/>
            <p:nvPr/>
          </p:nvSpPr>
          <p:spPr>
            <a:xfrm>
              <a:off x="8816680" y="3673853"/>
              <a:ext cx="184811" cy="184811"/>
            </a:xfrm>
            <a:prstGeom prst="star5">
              <a:avLst/>
            </a:prstGeom>
            <a:solidFill>
              <a:srgbClr val="002F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4">
              <a:extLst>
                <a:ext uri="{FF2B5EF4-FFF2-40B4-BE49-F238E27FC236}">
                  <a16:creationId xmlns:a16="http://schemas.microsoft.com/office/drawing/2014/main" id="{E8EB71A2-110E-4A9D-A4AC-4A77F3B56A30}"/>
                </a:ext>
              </a:extLst>
            </p:cNvPr>
            <p:cNvSpPr txBox="1">
              <a:spLocks noChangeArrowheads="1"/>
            </p:cNvSpPr>
            <p:nvPr/>
          </p:nvSpPr>
          <p:spPr bwMode="auto">
            <a:xfrm>
              <a:off x="10924240" y="4001879"/>
              <a:ext cx="1310816"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002F5F"/>
                  </a:solidFill>
                  <a:latin typeface="Arial" pitchFamily="34" charset="0"/>
                </a:rPr>
                <a:t>control point</a:t>
              </a:r>
            </a:p>
          </p:txBody>
        </p:sp>
        <p:sp>
          <p:nvSpPr>
            <p:cNvPr id="16" name="TextBox 4">
              <a:extLst>
                <a:ext uri="{FF2B5EF4-FFF2-40B4-BE49-F238E27FC236}">
                  <a16:creationId xmlns:a16="http://schemas.microsoft.com/office/drawing/2014/main" id="{701F4A4F-5283-4664-A5B2-712C9F83D45D}"/>
                </a:ext>
              </a:extLst>
            </p:cNvPr>
            <p:cNvSpPr txBox="1">
              <a:spLocks noChangeArrowheads="1"/>
            </p:cNvSpPr>
            <p:nvPr/>
          </p:nvSpPr>
          <p:spPr bwMode="auto">
            <a:xfrm>
              <a:off x="8253677" y="3985002"/>
              <a:ext cx="1310816"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002F5F"/>
                  </a:solidFill>
                  <a:latin typeface="Arial" pitchFamily="34" charset="0"/>
                </a:rPr>
                <a:t>control point</a:t>
              </a:r>
            </a:p>
          </p:txBody>
        </p:sp>
      </p:grpSp>
      <p:grpSp>
        <p:nvGrpSpPr>
          <p:cNvPr id="26" name="Group 25">
            <a:extLst>
              <a:ext uri="{FF2B5EF4-FFF2-40B4-BE49-F238E27FC236}">
                <a16:creationId xmlns:a16="http://schemas.microsoft.com/office/drawing/2014/main" id="{B3F4C437-2103-4F9A-85B3-6D4C46E13E33}"/>
              </a:ext>
            </a:extLst>
          </p:cNvPr>
          <p:cNvGrpSpPr/>
          <p:nvPr/>
        </p:nvGrpSpPr>
        <p:grpSpPr>
          <a:xfrm>
            <a:off x="5753795" y="3909654"/>
            <a:ext cx="2646097" cy="1771595"/>
            <a:chOff x="8253678" y="4160606"/>
            <a:chExt cx="2646097" cy="1771595"/>
          </a:xfrm>
        </p:grpSpPr>
        <p:sp>
          <p:nvSpPr>
            <p:cNvPr id="19" name="TextBox 4">
              <a:extLst>
                <a:ext uri="{FF2B5EF4-FFF2-40B4-BE49-F238E27FC236}">
                  <a16:creationId xmlns:a16="http://schemas.microsoft.com/office/drawing/2014/main" id="{6FBD5321-1CF7-43C1-8713-412CA4890D08}"/>
                </a:ext>
              </a:extLst>
            </p:cNvPr>
            <p:cNvSpPr txBox="1">
              <a:spLocks noChangeArrowheads="1"/>
            </p:cNvSpPr>
            <p:nvPr/>
          </p:nvSpPr>
          <p:spPr bwMode="auto">
            <a:xfrm>
              <a:off x="9067630" y="4160606"/>
              <a:ext cx="1018192"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FF0000"/>
                  </a:solidFill>
                  <a:latin typeface="Arial" pitchFamily="34" charset="0"/>
                </a:rPr>
                <a:t>1.5 miles</a:t>
              </a:r>
            </a:p>
          </p:txBody>
        </p:sp>
        <p:sp>
          <p:nvSpPr>
            <p:cNvPr id="20" name="Left Brace 19">
              <a:extLst>
                <a:ext uri="{FF2B5EF4-FFF2-40B4-BE49-F238E27FC236}">
                  <a16:creationId xmlns:a16="http://schemas.microsoft.com/office/drawing/2014/main" id="{51ECEC2A-97D2-47FC-B63F-D16563DA753E}"/>
                </a:ext>
              </a:extLst>
            </p:cNvPr>
            <p:cNvSpPr/>
            <p:nvPr/>
          </p:nvSpPr>
          <p:spPr>
            <a:xfrm rot="5400000">
              <a:off x="9370248" y="4260953"/>
              <a:ext cx="412957" cy="133528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Star: 5 Points 21">
              <a:extLst>
                <a:ext uri="{FF2B5EF4-FFF2-40B4-BE49-F238E27FC236}">
                  <a16:creationId xmlns:a16="http://schemas.microsoft.com/office/drawing/2014/main" id="{9E4DD361-B604-441C-AFAF-F91A9CD87E0E}"/>
                </a:ext>
              </a:extLst>
            </p:cNvPr>
            <p:cNvSpPr/>
            <p:nvPr/>
          </p:nvSpPr>
          <p:spPr>
            <a:xfrm>
              <a:off x="10151961" y="5271954"/>
              <a:ext cx="184811" cy="184811"/>
            </a:xfrm>
            <a:prstGeom prst="star5">
              <a:avLst/>
            </a:prstGeom>
            <a:solidFill>
              <a:srgbClr val="002F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Star: 5 Points 22">
              <a:extLst>
                <a:ext uri="{FF2B5EF4-FFF2-40B4-BE49-F238E27FC236}">
                  <a16:creationId xmlns:a16="http://schemas.microsoft.com/office/drawing/2014/main" id="{E3957240-BFCB-4FE1-938F-4AC67CFD15BC}"/>
                </a:ext>
              </a:extLst>
            </p:cNvPr>
            <p:cNvSpPr/>
            <p:nvPr/>
          </p:nvSpPr>
          <p:spPr>
            <a:xfrm>
              <a:off x="8816681" y="5277319"/>
              <a:ext cx="184811" cy="184811"/>
            </a:xfrm>
            <a:prstGeom prst="star5">
              <a:avLst/>
            </a:prstGeom>
            <a:solidFill>
              <a:srgbClr val="002F5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4">
              <a:extLst>
                <a:ext uri="{FF2B5EF4-FFF2-40B4-BE49-F238E27FC236}">
                  <a16:creationId xmlns:a16="http://schemas.microsoft.com/office/drawing/2014/main" id="{11BF24A0-AD91-4B8F-958B-F7A545BAECFD}"/>
                </a:ext>
              </a:extLst>
            </p:cNvPr>
            <p:cNvSpPr txBox="1">
              <a:spLocks noChangeArrowheads="1"/>
            </p:cNvSpPr>
            <p:nvPr/>
          </p:nvSpPr>
          <p:spPr bwMode="auto">
            <a:xfrm>
              <a:off x="9588959" y="5593647"/>
              <a:ext cx="1310816"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002F5F"/>
                  </a:solidFill>
                  <a:latin typeface="Arial" pitchFamily="34" charset="0"/>
                </a:rPr>
                <a:t>control point</a:t>
              </a:r>
            </a:p>
          </p:txBody>
        </p:sp>
        <p:sp>
          <p:nvSpPr>
            <p:cNvPr id="25" name="TextBox 4">
              <a:extLst>
                <a:ext uri="{FF2B5EF4-FFF2-40B4-BE49-F238E27FC236}">
                  <a16:creationId xmlns:a16="http://schemas.microsoft.com/office/drawing/2014/main" id="{2AA0AFBC-BA8E-46ED-B409-A5019C72742F}"/>
                </a:ext>
              </a:extLst>
            </p:cNvPr>
            <p:cNvSpPr txBox="1">
              <a:spLocks noChangeArrowheads="1"/>
            </p:cNvSpPr>
            <p:nvPr/>
          </p:nvSpPr>
          <p:spPr bwMode="auto">
            <a:xfrm>
              <a:off x="8253678" y="5588468"/>
              <a:ext cx="1310816" cy="338554"/>
            </a:xfrm>
            <a:prstGeom prst="rect">
              <a:avLst/>
            </a:prstGeom>
            <a:solidFill>
              <a:schemeClr val="bg1"/>
            </a:solidFill>
            <a:ln w="9525">
              <a:noFill/>
              <a:miter lim="800000"/>
              <a:headEnd/>
              <a:tailEnd/>
            </a:ln>
          </p:spPr>
          <p:txBody>
            <a:bodyPr wrap="square">
              <a:spAutoFit/>
            </a:bodyPr>
            <a:lstStyle/>
            <a:p>
              <a:pPr algn="ctr"/>
              <a:r>
                <a:rPr lang="en-US" sz="1600" dirty="0">
                  <a:solidFill>
                    <a:srgbClr val="002F5F"/>
                  </a:solidFill>
                  <a:latin typeface="Arial" pitchFamily="34" charset="0"/>
                </a:rPr>
                <a:t>control point</a:t>
              </a:r>
            </a:p>
          </p:txBody>
        </p:sp>
      </p:grpSp>
    </p:spTree>
    <p:extLst>
      <p:ext uri="{BB962C8B-B14F-4D97-AF65-F5344CB8AC3E}">
        <p14:creationId xmlns:p14="http://schemas.microsoft.com/office/powerpoint/2010/main" val="31284587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1Proved and 2P Reserve Bookings</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161</a:t>
            </a:fld>
            <a:endParaRPr lang="en-US"/>
          </a:p>
        </p:txBody>
      </p:sp>
      <p:pic>
        <p:nvPicPr>
          <p:cNvPr id="6" name="Picture 2" descr="C:\Users\lnobles\AppData\Local\Microsoft\Windows\Temporary Internet Files\Content.Outlook\XMKGEE20\Montney Proved Maximun.jpg"/>
          <p:cNvPicPr>
            <a:picLocks noChangeAspect="1" noChangeArrowheads="1"/>
          </p:cNvPicPr>
          <p:nvPr/>
        </p:nvPicPr>
        <p:blipFill>
          <a:blip r:embed="rId2" cstate="print"/>
          <a:srcRect/>
          <a:stretch>
            <a:fillRect/>
          </a:stretch>
        </p:blipFill>
        <p:spPr>
          <a:xfrm>
            <a:off x="810006" y="1549216"/>
            <a:ext cx="3099390" cy="2899709"/>
          </a:xfrm>
          <a:prstGeom prst="rect">
            <a:avLst/>
          </a:prstGeom>
        </p:spPr>
      </p:pic>
      <p:cxnSp>
        <p:nvCxnSpPr>
          <p:cNvPr id="7" name="Straight Arrow Connector 6"/>
          <p:cNvCxnSpPr/>
          <p:nvPr/>
        </p:nvCxnSpPr>
        <p:spPr bwMode="auto">
          <a:xfrm>
            <a:off x="1768812" y="3694231"/>
            <a:ext cx="1181777" cy="0"/>
          </a:xfrm>
          <a:prstGeom prst="straightConnector1">
            <a:avLst/>
          </a:prstGeom>
          <a:solidFill>
            <a:schemeClr val="accent1"/>
          </a:solidFill>
          <a:ln w="28575" cap="flat" cmpd="sng" algn="ctr">
            <a:solidFill>
              <a:srgbClr val="FF0000"/>
            </a:solidFill>
            <a:prstDash val="solid"/>
            <a:round/>
            <a:headEnd type="arrow"/>
            <a:tailEnd type="arrow"/>
          </a:ln>
          <a:effectLst/>
        </p:spPr>
      </p:cxnSp>
      <p:sp>
        <p:nvSpPr>
          <p:cNvPr id="8" name="TextBox 7"/>
          <p:cNvSpPr txBox="1"/>
          <p:nvPr/>
        </p:nvSpPr>
        <p:spPr>
          <a:xfrm>
            <a:off x="1878946" y="3699124"/>
            <a:ext cx="961510" cy="369332"/>
          </a:xfrm>
          <a:prstGeom prst="rect">
            <a:avLst/>
          </a:prstGeom>
          <a:noFill/>
        </p:spPr>
        <p:txBody>
          <a:bodyPr wrap="square" rtlCol="0">
            <a:spAutoFit/>
          </a:bodyPr>
          <a:lstStyle/>
          <a:p>
            <a:r>
              <a:rPr lang="en-US" b="1" dirty="0">
                <a:solidFill>
                  <a:srgbClr val="FF0000"/>
                </a:solidFill>
                <a:latin typeface="Arial" pitchFamily="34" charset="0"/>
              </a:rPr>
              <a:t>6 miles</a:t>
            </a:r>
          </a:p>
        </p:txBody>
      </p:sp>
      <p:pic>
        <p:nvPicPr>
          <p:cNvPr id="9" name="Picture 2" descr="C:\Users\lnobles\AppData\Local\Microsoft\Windows\Temporary Internet Files\Content.Outlook\XMKGEE20\Montney Probable Maximmum.jpg"/>
          <p:cNvPicPr>
            <a:picLocks noChangeAspect="1" noChangeArrowheads="1"/>
          </p:cNvPicPr>
          <p:nvPr/>
        </p:nvPicPr>
        <p:blipFill>
          <a:blip r:embed="rId3" cstate="print"/>
          <a:srcRect/>
          <a:stretch>
            <a:fillRect/>
          </a:stretch>
        </p:blipFill>
        <p:spPr bwMode="auto">
          <a:xfrm>
            <a:off x="4750640" y="1551600"/>
            <a:ext cx="3133488" cy="2894318"/>
          </a:xfrm>
          <a:prstGeom prst="rect">
            <a:avLst/>
          </a:prstGeom>
          <a:noFill/>
          <a:ln w="9525">
            <a:noFill/>
            <a:miter lim="800000"/>
            <a:headEnd/>
            <a:tailEnd/>
          </a:ln>
        </p:spPr>
      </p:pic>
      <p:cxnSp>
        <p:nvCxnSpPr>
          <p:cNvPr id="10" name="Straight Arrow Connector 9"/>
          <p:cNvCxnSpPr>
            <a:cxnSpLocks/>
          </p:cNvCxnSpPr>
          <p:nvPr/>
        </p:nvCxnSpPr>
        <p:spPr bwMode="auto">
          <a:xfrm>
            <a:off x="5713382" y="3691049"/>
            <a:ext cx="1184723" cy="8075"/>
          </a:xfrm>
          <a:prstGeom prst="straightConnector1">
            <a:avLst/>
          </a:prstGeom>
          <a:solidFill>
            <a:schemeClr val="accent1"/>
          </a:solidFill>
          <a:ln w="28575" cap="flat" cmpd="sng" algn="ctr">
            <a:solidFill>
              <a:srgbClr val="FF0000"/>
            </a:solidFill>
            <a:prstDash val="solid"/>
            <a:round/>
            <a:headEnd type="arrow"/>
            <a:tailEnd type="arrow"/>
          </a:ln>
          <a:effectLst/>
        </p:spPr>
      </p:cxnSp>
      <p:sp>
        <p:nvSpPr>
          <p:cNvPr id="11" name="TextBox 10"/>
          <p:cNvSpPr txBox="1"/>
          <p:nvPr/>
        </p:nvSpPr>
        <p:spPr>
          <a:xfrm>
            <a:off x="5801439" y="3699124"/>
            <a:ext cx="1040296" cy="369332"/>
          </a:xfrm>
          <a:prstGeom prst="rect">
            <a:avLst/>
          </a:prstGeom>
          <a:noFill/>
        </p:spPr>
        <p:txBody>
          <a:bodyPr wrap="square" rtlCol="0">
            <a:spAutoFit/>
          </a:bodyPr>
          <a:lstStyle/>
          <a:p>
            <a:r>
              <a:rPr lang="en-US" b="1" dirty="0">
                <a:solidFill>
                  <a:srgbClr val="FF0000"/>
                </a:solidFill>
                <a:latin typeface="Arial" pitchFamily="34" charset="0"/>
              </a:rPr>
              <a:t>6 miles</a:t>
            </a:r>
          </a:p>
        </p:txBody>
      </p:sp>
      <p:sp>
        <p:nvSpPr>
          <p:cNvPr id="12" name="TextBox 11"/>
          <p:cNvSpPr txBox="1"/>
          <p:nvPr/>
        </p:nvSpPr>
        <p:spPr>
          <a:xfrm>
            <a:off x="4764505" y="4617317"/>
            <a:ext cx="3119623" cy="646331"/>
          </a:xfrm>
          <a:prstGeom prst="rect">
            <a:avLst/>
          </a:prstGeom>
          <a:noFill/>
        </p:spPr>
        <p:txBody>
          <a:bodyPr wrap="square" rtlCol="0">
            <a:spAutoFit/>
          </a:bodyPr>
          <a:lstStyle/>
          <a:p>
            <a:r>
              <a:rPr lang="en-US" dirty="0">
                <a:solidFill>
                  <a:srgbClr val="002F5F"/>
                </a:solidFill>
                <a:latin typeface="Arial" panose="020B0604020202020204" pitchFamily="34" charset="0"/>
                <a:cs typeface="Arial" panose="020B0604020202020204" pitchFamily="34" charset="0"/>
              </a:rPr>
              <a:t>Proved reserves – green</a:t>
            </a:r>
          </a:p>
          <a:p>
            <a:r>
              <a:rPr lang="en-US" dirty="0">
                <a:solidFill>
                  <a:srgbClr val="002F5F"/>
                </a:solidFill>
                <a:latin typeface="Arial" panose="020B0604020202020204" pitchFamily="34" charset="0"/>
                <a:cs typeface="Arial" panose="020B0604020202020204" pitchFamily="34" charset="0"/>
              </a:rPr>
              <a:t>Proved + Probable - purple</a:t>
            </a:r>
          </a:p>
        </p:txBody>
      </p:sp>
      <p:sp>
        <p:nvSpPr>
          <p:cNvPr id="13" name="TextBox 12">
            <a:extLst>
              <a:ext uri="{FF2B5EF4-FFF2-40B4-BE49-F238E27FC236}">
                <a16:creationId xmlns:a16="http://schemas.microsoft.com/office/drawing/2014/main" id="{D9F62695-BDD4-4F6A-BEC1-89E94F95E6DA}"/>
              </a:ext>
            </a:extLst>
          </p:cNvPr>
          <p:cNvSpPr txBox="1"/>
          <p:nvPr/>
        </p:nvSpPr>
        <p:spPr>
          <a:xfrm>
            <a:off x="810006" y="4617317"/>
            <a:ext cx="3099390" cy="1200329"/>
          </a:xfrm>
          <a:prstGeom prst="rect">
            <a:avLst/>
          </a:prstGeom>
          <a:solidFill>
            <a:schemeClr val="bg1"/>
          </a:solidFill>
        </p:spPr>
        <p:txBody>
          <a:bodyPr wrap="square" rtlCol="0" anchor="t">
            <a:spAutoFit/>
          </a:bodyPr>
          <a:lstStyle/>
          <a:p>
            <a:r>
              <a:rPr lang="en-US" dirty="0">
                <a:solidFill>
                  <a:srgbClr val="002F5F"/>
                </a:solidFill>
                <a:latin typeface="Arial" panose="020B0604020202020204" pitchFamily="34" charset="0"/>
                <a:cs typeface="Arial" panose="020B0604020202020204" pitchFamily="34" charset="0"/>
              </a:rPr>
              <a:t>These length scales were used when determining whether to book lands as 1P or 2P.</a:t>
            </a:r>
          </a:p>
        </p:txBody>
      </p:sp>
    </p:spTree>
    <p:extLst>
      <p:ext uri="{BB962C8B-B14F-4D97-AF65-F5344CB8AC3E}">
        <p14:creationId xmlns:p14="http://schemas.microsoft.com/office/powerpoint/2010/main" val="3789923444"/>
      </p:ext>
    </p:extLst>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Contingent Resource</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162</a:t>
            </a:fld>
            <a:endParaRPr lang="en-US"/>
          </a:p>
        </p:txBody>
      </p:sp>
      <p:pic>
        <p:nvPicPr>
          <p:cNvPr id="6" name="Picture 3" descr="C:\Users\lnobles\AppData\Local\Microsoft\Windows\Temporary Internet Files\Content.Outlook\XMKGEE20\Montney Contingent.jpg"/>
          <p:cNvPicPr>
            <a:picLocks noChangeAspect="1" noChangeArrowheads="1"/>
          </p:cNvPicPr>
          <p:nvPr/>
        </p:nvPicPr>
        <p:blipFill>
          <a:blip r:embed="rId2" cstate="print"/>
          <a:srcRect/>
          <a:stretch>
            <a:fillRect/>
          </a:stretch>
        </p:blipFill>
        <p:spPr>
          <a:xfrm>
            <a:off x="1788695" y="1281329"/>
            <a:ext cx="5458488" cy="5081201"/>
          </a:xfrm>
          <a:prstGeom prst="rect">
            <a:avLst/>
          </a:prstGeom>
        </p:spPr>
      </p:pic>
      <p:cxnSp>
        <p:nvCxnSpPr>
          <p:cNvPr id="7" name="Straight Arrow Connector 6"/>
          <p:cNvCxnSpPr>
            <a:cxnSpLocks/>
          </p:cNvCxnSpPr>
          <p:nvPr/>
        </p:nvCxnSpPr>
        <p:spPr bwMode="auto">
          <a:xfrm>
            <a:off x="3489158" y="5092860"/>
            <a:ext cx="2101516" cy="0"/>
          </a:xfrm>
          <a:prstGeom prst="straightConnector1">
            <a:avLst/>
          </a:prstGeom>
          <a:solidFill>
            <a:schemeClr val="accent1"/>
          </a:solidFill>
          <a:ln w="28575" cap="flat" cmpd="sng" algn="ctr">
            <a:solidFill>
              <a:srgbClr val="FF0000"/>
            </a:solidFill>
            <a:prstDash val="solid"/>
            <a:round/>
            <a:headEnd type="arrow"/>
            <a:tailEnd type="arrow"/>
          </a:ln>
          <a:effectLst/>
        </p:spPr>
      </p:cxnSp>
      <p:sp>
        <p:nvSpPr>
          <p:cNvPr id="8" name="TextBox 7"/>
          <p:cNvSpPr txBox="1"/>
          <p:nvPr/>
        </p:nvSpPr>
        <p:spPr>
          <a:xfrm>
            <a:off x="4026019" y="5125372"/>
            <a:ext cx="983840" cy="369332"/>
          </a:xfrm>
          <a:prstGeom prst="rect">
            <a:avLst/>
          </a:prstGeom>
          <a:noFill/>
        </p:spPr>
        <p:txBody>
          <a:bodyPr wrap="square" rtlCol="0">
            <a:spAutoFit/>
          </a:bodyPr>
          <a:lstStyle/>
          <a:p>
            <a:r>
              <a:rPr lang="en-US" b="1" dirty="0">
                <a:solidFill>
                  <a:srgbClr val="FF0000"/>
                </a:solidFill>
                <a:latin typeface="Arial" pitchFamily="34" charset="0"/>
              </a:rPr>
              <a:t>6 miles</a:t>
            </a:r>
          </a:p>
        </p:txBody>
      </p:sp>
    </p:spTree>
    <p:extLst>
      <p:ext uri="{BB962C8B-B14F-4D97-AF65-F5344CB8AC3E}">
        <p14:creationId xmlns:p14="http://schemas.microsoft.com/office/powerpoint/2010/main" val="3826239602"/>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41EAB-C6A1-4807-A82F-698FDE48B510}"/>
              </a:ext>
            </a:extLst>
          </p:cNvPr>
          <p:cNvSpPr>
            <a:spLocks noGrp="1"/>
          </p:cNvSpPr>
          <p:nvPr>
            <p:ph type="title"/>
          </p:nvPr>
        </p:nvSpPr>
        <p:spPr/>
        <p:txBody>
          <a:bodyPr/>
          <a:lstStyle/>
          <a:p>
            <a:r>
              <a:rPr lang="en-US" dirty="0"/>
              <a:t>State of Statistical Aggregation</a:t>
            </a:r>
          </a:p>
        </p:txBody>
      </p:sp>
      <p:sp>
        <p:nvSpPr>
          <p:cNvPr id="3" name="Content Placeholder 2">
            <a:extLst>
              <a:ext uri="{FF2B5EF4-FFF2-40B4-BE49-F238E27FC236}">
                <a16:creationId xmlns:a16="http://schemas.microsoft.com/office/drawing/2014/main" id="{D34881E6-541E-46D1-8C7B-993BA21F9D8D}"/>
              </a:ext>
            </a:extLst>
          </p:cNvPr>
          <p:cNvSpPr>
            <a:spLocks noGrp="1"/>
          </p:cNvSpPr>
          <p:nvPr>
            <p:ph idx="1"/>
          </p:nvPr>
        </p:nvSpPr>
        <p:spPr/>
        <p:txBody>
          <a:bodyPr vert="horz" lIns="91440" tIns="45720" rIns="91440" bIns="45720" rtlCol="0" anchor="t">
            <a:normAutofit lnSpcReduction="10000"/>
          </a:bodyPr>
          <a:lstStyle/>
          <a:p>
            <a:r>
              <a:rPr lang="en-US" dirty="0"/>
              <a:t>Operator A's wells are often drilled 3 miles apart.</a:t>
            </a:r>
          </a:p>
          <a:p>
            <a:r>
              <a:rPr lang="en-US" dirty="0"/>
              <a:t>Thus, the radii around the “anchor wells” would need to be substantially larger than 3 miles to capture enough wells for a meaningful statistical sample… perhaps as large as entire properties.  This would of scales larger than justified by geologic processes or results to date.</a:t>
            </a:r>
          </a:p>
          <a:p>
            <a:r>
              <a:rPr lang="en-US" dirty="0"/>
              <a:t>Completion practices would need to </a:t>
            </a:r>
          </a:p>
          <a:p>
            <a:r>
              <a:rPr lang="en-US" dirty="0"/>
              <a:t>Thus, GLJ opted to use a larger spread between 1P and 2P, but a spread that was still of comparable scale: 20% (GLJ) vs 10% (naive Monograph 3).</a:t>
            </a:r>
          </a:p>
          <a:p>
            <a:endParaRPr lang="en-US" dirty="0"/>
          </a:p>
          <a:p>
            <a:r>
              <a:rPr lang="en-US" dirty="0"/>
              <a:t>Over time, exploitation drilling is anticipated to provide the data needed to address the technical issues regarding statistical aggregation.</a:t>
            </a:r>
          </a:p>
          <a:p>
            <a:pPr marL="0" indent="0">
              <a:buNone/>
            </a:pPr>
            <a:endParaRPr lang="en-US" dirty="0"/>
          </a:p>
        </p:txBody>
      </p:sp>
      <p:sp>
        <p:nvSpPr>
          <p:cNvPr id="4" name="Footer Placeholder 3">
            <a:extLst>
              <a:ext uri="{FF2B5EF4-FFF2-40B4-BE49-F238E27FC236}">
                <a16:creationId xmlns:a16="http://schemas.microsoft.com/office/drawing/2014/main" id="{90EDD985-62E7-4576-813E-46500D70C43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D7FA4C55-A4DA-4704-A424-378AB5C68B2D}"/>
              </a:ext>
            </a:extLst>
          </p:cNvPr>
          <p:cNvSpPr>
            <a:spLocks noGrp="1"/>
          </p:cNvSpPr>
          <p:nvPr>
            <p:ph type="sldNum" sz="quarter" idx="12"/>
          </p:nvPr>
        </p:nvSpPr>
        <p:spPr/>
        <p:txBody>
          <a:bodyPr/>
          <a:lstStyle/>
          <a:p>
            <a:fld id="{6A2934AE-CAA2-7547-9AAD-CFCEE97C9303}" type="slidenum">
              <a:rPr lang="en-US" smtClean="0"/>
              <a:pPr/>
              <a:t>163</a:t>
            </a:fld>
            <a:endParaRPr lang="en-US"/>
          </a:p>
        </p:txBody>
      </p:sp>
    </p:spTree>
    <p:extLst>
      <p:ext uri="{BB962C8B-B14F-4D97-AF65-F5344CB8AC3E}">
        <p14:creationId xmlns:p14="http://schemas.microsoft.com/office/powerpoint/2010/main" val="1862785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dirty="0"/>
              <a:t>Model Parameters</a:t>
            </a:r>
            <a:br>
              <a:rPr lang="en-US" dirty="0"/>
            </a:br>
            <a:r>
              <a:rPr lang="en-US" dirty="0"/>
              <a:t>(Real Prices $CDN)</a:t>
            </a:r>
          </a:p>
        </p:txBody>
      </p:sp>
      <p:graphicFrame>
        <p:nvGraphicFramePr>
          <p:cNvPr id="4" name="Content Placeholder 3"/>
          <p:cNvGraphicFramePr>
            <a:graphicFrameLocks noGrp="1"/>
          </p:cNvGraphicFramePr>
          <p:nvPr>
            <p:ph idx="1"/>
          </p:nvPr>
        </p:nvGraphicFramePr>
        <p:xfrm>
          <a:off x="250825" y="1282700"/>
          <a:ext cx="7720011" cy="4450080"/>
        </p:xfrm>
        <a:graphic>
          <a:graphicData uri="http://schemas.openxmlformats.org/drawingml/2006/table">
            <a:tbl>
              <a:tblPr firstRow="1" bandRow="1">
                <a:tableStyleId>{5C22544A-7EE6-4342-B048-85BDC9FD1C3A}</a:tableStyleId>
              </a:tblPr>
              <a:tblGrid>
                <a:gridCol w="3157167">
                  <a:extLst>
                    <a:ext uri="{9D8B030D-6E8A-4147-A177-3AD203B41FA5}">
                      <a16:colId xmlns:a16="http://schemas.microsoft.com/office/drawing/2014/main" val="20000"/>
                    </a:ext>
                  </a:extLst>
                </a:gridCol>
                <a:gridCol w="1520948">
                  <a:extLst>
                    <a:ext uri="{9D8B030D-6E8A-4147-A177-3AD203B41FA5}">
                      <a16:colId xmlns:a16="http://schemas.microsoft.com/office/drawing/2014/main" val="20001"/>
                    </a:ext>
                  </a:extLst>
                </a:gridCol>
                <a:gridCol w="1520948">
                  <a:extLst>
                    <a:ext uri="{9D8B030D-6E8A-4147-A177-3AD203B41FA5}">
                      <a16:colId xmlns:a16="http://schemas.microsoft.com/office/drawing/2014/main" val="20002"/>
                    </a:ext>
                  </a:extLst>
                </a:gridCol>
                <a:gridCol w="1520948">
                  <a:extLst>
                    <a:ext uri="{9D8B030D-6E8A-4147-A177-3AD203B41FA5}">
                      <a16:colId xmlns:a16="http://schemas.microsoft.com/office/drawing/2014/main" val="20003"/>
                    </a:ext>
                  </a:extLst>
                </a:gridCol>
              </a:tblGrid>
              <a:tr h="352004">
                <a:tc>
                  <a:txBody>
                    <a:bodyPr/>
                    <a:lstStyle/>
                    <a:p>
                      <a:pPr algn="l"/>
                      <a:endParaRPr lang="en-US" sz="2000" dirty="0">
                        <a:solidFill>
                          <a:schemeClr val="tx1"/>
                        </a:solidFill>
                      </a:endParaRPr>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dirty="0">
                          <a:solidFill>
                            <a:schemeClr val="tx1"/>
                          </a:solidFill>
                        </a:rPr>
                        <a:t>Average</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dirty="0">
                          <a:solidFill>
                            <a:schemeClr val="tx1"/>
                          </a:solidFill>
                        </a:rPr>
                        <a:t>Volatility</a:t>
                      </a:r>
                    </a:p>
                  </a:txBody>
                  <a:tcPr>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000" dirty="0">
                          <a:solidFill>
                            <a:schemeClr val="tx1"/>
                          </a:solidFill>
                        </a:rPr>
                        <a:t>Half-Life</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01267">
                <a:tc>
                  <a:txBody>
                    <a:bodyPr/>
                    <a:lstStyle/>
                    <a:p>
                      <a:pPr algn="l"/>
                      <a:r>
                        <a:rPr lang="en-US" sz="2000" dirty="0"/>
                        <a:t>WTI</a:t>
                      </a:r>
                    </a:p>
                    <a:p>
                      <a:pPr algn="l"/>
                      <a:r>
                        <a:rPr lang="en-US" sz="2000" dirty="0"/>
                        <a:t>Brent</a:t>
                      </a:r>
                    </a:p>
                    <a:p>
                      <a:pPr algn="l"/>
                      <a:r>
                        <a:rPr lang="en-US" sz="2000" dirty="0"/>
                        <a:t>Edmonton Light Sweet</a:t>
                      </a:r>
                    </a:p>
                    <a:p>
                      <a:pPr algn="l"/>
                      <a:r>
                        <a:rPr lang="en-US" sz="2000" dirty="0"/>
                        <a:t>Edmonton Condensate</a:t>
                      </a:r>
                    </a:p>
                    <a:p>
                      <a:pPr algn="l"/>
                      <a:r>
                        <a:rPr lang="en-US" sz="2000" dirty="0"/>
                        <a:t>Edmonton Mixed Sweet</a:t>
                      </a:r>
                    </a:p>
                    <a:p>
                      <a:pPr algn="l"/>
                      <a:r>
                        <a:rPr lang="en-US" sz="2000" dirty="0"/>
                        <a:t>Cromer Light</a:t>
                      </a:r>
                    </a:p>
                    <a:p>
                      <a:pPr algn="l"/>
                      <a:r>
                        <a:rPr lang="en-US" sz="2000" dirty="0"/>
                        <a:t>Hardisty Heavy</a:t>
                      </a:r>
                    </a:p>
                    <a:p>
                      <a:pPr algn="l"/>
                      <a:r>
                        <a:rPr lang="en-US" sz="2000" dirty="0"/>
                        <a:t>Edmonton Butane</a:t>
                      </a:r>
                    </a:p>
                    <a:p>
                      <a:pPr algn="l"/>
                      <a:r>
                        <a:rPr lang="en-US" sz="2000" dirty="0"/>
                        <a:t>Edmonton Propane</a:t>
                      </a:r>
                    </a:p>
                    <a:p>
                      <a:pPr algn="l"/>
                      <a:r>
                        <a:rPr lang="en-US" sz="2000" dirty="0"/>
                        <a:t>Henry Hub</a:t>
                      </a:r>
                    </a:p>
                    <a:p>
                      <a:pPr algn="l"/>
                      <a:r>
                        <a:rPr lang="en-US" sz="2000" dirty="0"/>
                        <a:t>AECO</a:t>
                      </a:r>
                    </a:p>
                    <a:p>
                      <a:pPr algn="l"/>
                      <a:r>
                        <a:rPr lang="en-US" sz="2000" dirty="0"/>
                        <a:t>Alberta Plantgate</a:t>
                      </a:r>
                    </a:p>
                    <a:p>
                      <a:pPr algn="l"/>
                      <a:r>
                        <a:rPr lang="en-US" sz="2000" dirty="0"/>
                        <a:t>Station 2</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2000" dirty="0"/>
                        <a:t>87.04</a:t>
                      </a:r>
                    </a:p>
                    <a:p>
                      <a:pPr algn="l"/>
                      <a:r>
                        <a:rPr lang="en-US" sz="2000" dirty="0"/>
                        <a:t>92.07</a:t>
                      </a:r>
                    </a:p>
                    <a:p>
                      <a:pPr algn="l"/>
                      <a:r>
                        <a:rPr lang="en-US" sz="2000" dirty="0"/>
                        <a:t>85.13</a:t>
                      </a:r>
                    </a:p>
                    <a:p>
                      <a:pPr algn="l"/>
                      <a:r>
                        <a:rPr lang="en-US" sz="2000" dirty="0"/>
                        <a:t>90.71</a:t>
                      </a:r>
                    </a:p>
                    <a:p>
                      <a:pPr algn="l"/>
                      <a:r>
                        <a:rPr lang="en-US" sz="2000" dirty="0"/>
                        <a:t>84.58</a:t>
                      </a:r>
                    </a:p>
                    <a:p>
                      <a:pPr algn="l"/>
                      <a:r>
                        <a:rPr lang="en-US" sz="2000" dirty="0"/>
                        <a:t>80.49</a:t>
                      </a:r>
                    </a:p>
                    <a:p>
                      <a:pPr algn="l"/>
                      <a:r>
                        <a:rPr lang="en-US" sz="2000" dirty="0"/>
                        <a:t>55.48</a:t>
                      </a:r>
                    </a:p>
                    <a:p>
                      <a:pPr algn="l"/>
                      <a:r>
                        <a:rPr lang="en-US" sz="2000" dirty="0"/>
                        <a:t>69.93</a:t>
                      </a:r>
                    </a:p>
                    <a:p>
                      <a:pPr algn="l"/>
                      <a:r>
                        <a:rPr lang="en-US" sz="2000" dirty="0"/>
                        <a:t>53.29</a:t>
                      </a:r>
                    </a:p>
                    <a:p>
                      <a:pPr algn="l"/>
                      <a:r>
                        <a:rPr lang="en-US" sz="2000" dirty="0"/>
                        <a:t>4.77</a:t>
                      </a:r>
                    </a:p>
                    <a:p>
                      <a:pPr algn="l"/>
                      <a:r>
                        <a:rPr lang="en-US" sz="2000" dirty="0"/>
                        <a:t>4.78</a:t>
                      </a:r>
                    </a:p>
                    <a:p>
                      <a:pPr algn="l"/>
                      <a:r>
                        <a:rPr lang="en-US" sz="2000" dirty="0"/>
                        <a:t>4.53</a:t>
                      </a:r>
                    </a:p>
                    <a:p>
                      <a:pPr algn="l"/>
                      <a:r>
                        <a:rPr lang="en-US" sz="2000" dirty="0"/>
                        <a:t>4.66</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2000" dirty="0"/>
                        <a:t>29.91% </a:t>
                      </a:r>
                    </a:p>
                    <a:p>
                      <a:pPr algn="l"/>
                      <a:r>
                        <a:rPr lang="en-US" sz="2000" dirty="0"/>
                        <a:t>27.22%</a:t>
                      </a:r>
                    </a:p>
                    <a:p>
                      <a:pPr algn="l"/>
                      <a:r>
                        <a:rPr lang="en-US" sz="2000" dirty="0"/>
                        <a:t>35.09% </a:t>
                      </a:r>
                    </a:p>
                    <a:p>
                      <a:pPr algn="l"/>
                      <a:r>
                        <a:rPr lang="en-US" sz="2000" dirty="0"/>
                        <a:t>30.76% </a:t>
                      </a:r>
                    </a:p>
                    <a:p>
                      <a:pPr algn="l"/>
                      <a:r>
                        <a:rPr lang="en-US" sz="2000" dirty="0"/>
                        <a:t>35.17% </a:t>
                      </a:r>
                    </a:p>
                    <a:p>
                      <a:pPr algn="l"/>
                      <a:r>
                        <a:rPr lang="en-US" sz="2000" dirty="0"/>
                        <a:t>37.46% </a:t>
                      </a:r>
                    </a:p>
                    <a:p>
                      <a:pPr algn="l"/>
                      <a:r>
                        <a:rPr lang="en-US" sz="2000" dirty="0"/>
                        <a:t>78.24% </a:t>
                      </a:r>
                    </a:p>
                    <a:p>
                      <a:pPr algn="l"/>
                      <a:r>
                        <a:rPr lang="en-US" sz="2000" dirty="0"/>
                        <a:t>37.76% </a:t>
                      </a:r>
                    </a:p>
                    <a:p>
                      <a:pPr algn="l"/>
                      <a:r>
                        <a:rPr lang="en-US" sz="2000" dirty="0"/>
                        <a:t>41.04% </a:t>
                      </a:r>
                    </a:p>
                    <a:p>
                      <a:pPr algn="l"/>
                      <a:r>
                        <a:rPr lang="en-US" sz="2000" dirty="0"/>
                        <a:t>47.88% </a:t>
                      </a:r>
                    </a:p>
                    <a:p>
                      <a:pPr algn="l"/>
                      <a:r>
                        <a:rPr lang="en-US" sz="2000" dirty="0"/>
                        <a:t>47.43% </a:t>
                      </a:r>
                    </a:p>
                    <a:p>
                      <a:pPr algn="l"/>
                      <a:r>
                        <a:rPr lang="en-US" sz="2000" dirty="0"/>
                        <a:t>48.90% </a:t>
                      </a:r>
                    </a:p>
                    <a:p>
                      <a:pPr algn="l"/>
                      <a:r>
                        <a:rPr lang="en-US" sz="2000" dirty="0"/>
                        <a:t>50.76%</a:t>
                      </a:r>
                    </a:p>
                  </a:txBody>
                  <a:tcPr>
                    <a:lnT w="12700" cap="flat" cmpd="sng" algn="ctr">
                      <a:solidFill>
                        <a:schemeClr val="tx1"/>
                      </a:solidFill>
                      <a:prstDash val="solid"/>
                      <a:round/>
                      <a:headEnd type="none" w="med" len="med"/>
                      <a:tailEnd type="none" w="med" len="med"/>
                    </a:lnT>
                    <a:solidFill>
                      <a:schemeClr val="bg1"/>
                    </a:solidFill>
                  </a:tcPr>
                </a:tc>
                <a:tc>
                  <a:txBody>
                    <a:bodyPr/>
                    <a:lstStyle/>
                    <a:p>
                      <a:pPr algn="l"/>
                      <a:r>
                        <a:rPr lang="en-US" sz="2000" dirty="0"/>
                        <a:t>1.334</a:t>
                      </a:r>
                    </a:p>
                    <a:p>
                      <a:pPr algn="l"/>
                      <a:r>
                        <a:rPr lang="en-US" sz="2000" dirty="0"/>
                        <a:t>1.029</a:t>
                      </a:r>
                    </a:p>
                    <a:p>
                      <a:pPr algn="l"/>
                      <a:r>
                        <a:rPr lang="en-US" sz="2000" dirty="0"/>
                        <a:t>1.442</a:t>
                      </a:r>
                    </a:p>
                    <a:p>
                      <a:pPr algn="l"/>
                      <a:r>
                        <a:rPr lang="en-US" sz="2000" dirty="0"/>
                        <a:t>1.140</a:t>
                      </a:r>
                    </a:p>
                    <a:p>
                      <a:pPr algn="l"/>
                      <a:r>
                        <a:rPr lang="en-US" sz="2000" dirty="0"/>
                        <a:t>1.434</a:t>
                      </a:r>
                    </a:p>
                    <a:p>
                      <a:pPr algn="l"/>
                      <a:r>
                        <a:rPr lang="en-US" sz="2000" dirty="0"/>
                        <a:t>1.513</a:t>
                      </a:r>
                    </a:p>
                    <a:p>
                      <a:pPr algn="l"/>
                      <a:r>
                        <a:rPr lang="en-US" sz="2000" dirty="0"/>
                        <a:t>2.654</a:t>
                      </a:r>
                    </a:p>
                    <a:p>
                      <a:pPr algn="l"/>
                      <a:r>
                        <a:rPr lang="en-US" sz="2000" dirty="0"/>
                        <a:t>2.043</a:t>
                      </a:r>
                    </a:p>
                    <a:p>
                      <a:pPr algn="l"/>
                      <a:r>
                        <a:rPr lang="en-US" sz="2000" dirty="0"/>
                        <a:t>2.353</a:t>
                      </a:r>
                    </a:p>
                    <a:p>
                      <a:pPr algn="l"/>
                      <a:r>
                        <a:rPr lang="en-US" sz="2000" dirty="0"/>
                        <a:t>0.425</a:t>
                      </a:r>
                    </a:p>
                    <a:p>
                      <a:pPr algn="l"/>
                      <a:r>
                        <a:rPr lang="en-US" sz="2000" dirty="0"/>
                        <a:t>0.576</a:t>
                      </a:r>
                    </a:p>
                    <a:p>
                      <a:pPr algn="l"/>
                      <a:r>
                        <a:rPr lang="en-US" sz="2000" dirty="0"/>
                        <a:t>0.567</a:t>
                      </a:r>
                    </a:p>
                    <a:p>
                      <a:pPr algn="l"/>
                      <a:r>
                        <a:rPr lang="en-US" sz="2000" dirty="0"/>
                        <a:t>0.644</a:t>
                      </a:r>
                    </a:p>
                  </a:txBody>
                  <a:tcP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1"/>
                  </a:ext>
                </a:extLst>
              </a:tr>
            </a:tbl>
          </a:graphicData>
        </a:graphic>
      </p:graphicFrame>
      <p:sp>
        <p:nvSpPr>
          <p:cNvPr id="7" name="Footer Placeholder 6"/>
          <p:cNvSpPr>
            <a:spLocks noGrp="1"/>
          </p:cNvSpPr>
          <p:nvPr>
            <p:ph type="ftr" sz="quarter" idx="11"/>
          </p:nvPr>
        </p:nvSpPr>
        <p:spPr/>
        <p:txBody>
          <a:bodyPr/>
          <a:lstStyle/>
          <a:p>
            <a:r>
              <a:rPr lang="en-US"/>
              <a:t>GLJ PETROLEUM CONSULTANTS</a:t>
            </a:r>
          </a:p>
        </p:txBody>
      </p:sp>
      <p:sp>
        <p:nvSpPr>
          <p:cNvPr id="6" name="Slide Number Placeholder 5"/>
          <p:cNvSpPr>
            <a:spLocks noGrp="1"/>
          </p:cNvSpPr>
          <p:nvPr>
            <p:ph type="sldNum" sz="quarter" idx="12"/>
          </p:nvPr>
        </p:nvSpPr>
        <p:spPr/>
        <p:txBody>
          <a:bodyPr/>
          <a:lstStyle/>
          <a:p>
            <a:fld id="{6A2934AE-CAA2-7547-9AAD-CFCEE97C9303}" type="slidenum">
              <a:rPr lang="en-US" smtClean="0"/>
              <a:pPr/>
              <a:t>17</a:t>
            </a:fld>
            <a:endParaRPr lang="en-US"/>
          </a:p>
        </p:txBody>
      </p:sp>
      <p:sp>
        <p:nvSpPr>
          <p:cNvPr id="5" name="Title 1"/>
          <p:cNvSpPr txBox="1">
            <a:spLocks/>
          </p:cNvSpPr>
          <p:nvPr/>
        </p:nvSpPr>
        <p:spPr bwMode="auto">
          <a:xfrm>
            <a:off x="457200" y="5769213"/>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Since 2005, the less you are like Brent or AECO/</a:t>
            </a:r>
            <a:r>
              <a:rPr lang="en-US" kern="0" dirty="0" err="1">
                <a:solidFill>
                  <a:schemeClr val="tx2"/>
                </a:solidFill>
                <a:latin typeface="Lucida Sans Unicode" pitchFamily="34" charset="0"/>
                <a:ea typeface="+mj-ea"/>
                <a:cs typeface="+mj-cs"/>
              </a:rPr>
              <a:t>HH</a:t>
            </a:r>
            <a:r>
              <a:rPr lang="en-US" kern="0" dirty="0">
                <a:solidFill>
                  <a:schemeClr val="tx2"/>
                </a:solidFill>
                <a:latin typeface="Lucida Sans Unicode" pitchFamily="34" charset="0"/>
                <a:ea typeface="+mj-ea"/>
                <a:cs typeface="+mj-cs"/>
              </a:rPr>
              <a:t>,</a:t>
            </a:r>
          </a:p>
          <a:p>
            <a:pPr algn="ctr" eaLnBrk="0" hangingPunct="0">
              <a:defRPr/>
            </a:pPr>
            <a:r>
              <a:rPr lang="en-US" kern="0" dirty="0">
                <a:solidFill>
                  <a:schemeClr val="tx2"/>
                </a:solidFill>
                <a:latin typeface="Lucida Sans Unicode" pitchFamily="34" charset="0"/>
                <a:ea typeface="+mj-ea"/>
                <a:cs typeface="+mj-cs"/>
              </a:rPr>
              <a:t>the lower and the more volatile your price.</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6DE5E-70FC-49C6-8631-0E87A8B78B7B}"/>
              </a:ext>
            </a:extLst>
          </p:cNvPr>
          <p:cNvSpPr>
            <a:spLocks noGrp="1"/>
          </p:cNvSpPr>
          <p:nvPr>
            <p:ph type="title"/>
          </p:nvPr>
        </p:nvSpPr>
        <p:spPr/>
        <p:txBody>
          <a:bodyPr/>
          <a:lstStyle/>
          <a:p>
            <a:r>
              <a:rPr lang="en-US" dirty="0"/>
              <a:t>2) SDE Solutions to PDEs</a:t>
            </a:r>
          </a:p>
        </p:txBody>
      </p:sp>
      <p:sp>
        <p:nvSpPr>
          <p:cNvPr id="3" name="Content Placeholder 2">
            <a:extLst>
              <a:ext uri="{FF2B5EF4-FFF2-40B4-BE49-F238E27FC236}">
                <a16:creationId xmlns:a16="http://schemas.microsoft.com/office/drawing/2014/main" id="{929578E6-EF1F-485B-B614-2944888CDA75}"/>
              </a:ext>
            </a:extLst>
          </p:cNvPr>
          <p:cNvSpPr>
            <a:spLocks noGrp="1"/>
          </p:cNvSpPr>
          <p:nvPr>
            <p:ph idx="1"/>
          </p:nvPr>
        </p:nvSpPr>
        <p:spPr>
          <a:xfrm>
            <a:off x="250147" y="1282768"/>
            <a:ext cx="8658939" cy="1641100"/>
          </a:xfrm>
        </p:spPr>
        <p:txBody>
          <a:bodyPr>
            <a:noAutofit/>
          </a:bodyPr>
          <a:lstStyle/>
          <a:p>
            <a:r>
              <a:rPr lang="en-US" sz="1100" dirty="0"/>
              <a:t>Simple PDE production models are commonly used for economic calculations, especially PDEs with compact analytical solutions. For example, late life wells produced with a constant pressure are often modelled using a simple exponential relationship, </a:t>
            </a:r>
            <a:r>
              <a:rPr lang="en-US" sz="1100" i="1" dirty="0" err="1"/>
              <a:t>dq</a:t>
            </a:r>
            <a:r>
              <a:rPr lang="en-US" sz="1100" i="1" dirty="0"/>
              <a:t>/dt = -</a:t>
            </a:r>
            <a:r>
              <a:rPr lang="en-US" sz="1100" i="1" dirty="0" err="1"/>
              <a:t>Dq</a:t>
            </a:r>
            <a:r>
              <a:rPr lang="en-US" sz="1100" dirty="0"/>
              <a:t> where </a:t>
            </a:r>
            <a:r>
              <a:rPr lang="en-US" sz="1100" i="1" dirty="0"/>
              <a:t>q</a:t>
            </a:r>
            <a:r>
              <a:rPr lang="en-US" sz="1100" dirty="0"/>
              <a:t> is the flow rate and </a:t>
            </a:r>
            <a:r>
              <a:rPr lang="en-US" sz="1100" i="1" dirty="0"/>
              <a:t>D</a:t>
            </a:r>
            <a:r>
              <a:rPr lang="en-US" sz="1100" dirty="0"/>
              <a:t> is a constant rate of decline. The parameters of these models cannot be precisely determined </a:t>
            </a:r>
            <a:r>
              <a:rPr lang="en-US" sz="1100" i="1" dirty="0"/>
              <a:t>a priori</a:t>
            </a:r>
            <a:r>
              <a:rPr lang="en-US" sz="1100" dirty="0"/>
              <a:t>, nor can they be estimated with precision due to the difficulty in precisely controlling producing conditions for accurate flow measurements. As such, forecasts are uncertain. </a:t>
            </a:r>
          </a:p>
          <a:p>
            <a:endParaRPr lang="en-US" sz="1100" dirty="0"/>
          </a:p>
          <a:p>
            <a:r>
              <a:rPr lang="en-US" sz="1100" dirty="0"/>
              <a:t>Our goal here is to model the parameters as stochastic processes and solve the resulting stochastic differential equations using Ito's Lemma. These can then be used to compare with data from actual wells to evaluate how well these stochastic models are working.</a:t>
            </a:r>
          </a:p>
          <a:p>
            <a:endParaRPr lang="en-US" sz="1100" dirty="0"/>
          </a:p>
          <a:p>
            <a:r>
              <a:rPr lang="en-US" sz="1100" dirty="0"/>
              <a:t>Common PDEs used to forecast production include the following:</a:t>
            </a:r>
          </a:p>
        </p:txBody>
      </p:sp>
      <p:sp>
        <p:nvSpPr>
          <p:cNvPr id="4" name="Footer Placeholder 3">
            <a:extLst>
              <a:ext uri="{FF2B5EF4-FFF2-40B4-BE49-F238E27FC236}">
                <a16:creationId xmlns:a16="http://schemas.microsoft.com/office/drawing/2014/main" id="{3943B395-6A74-432F-B0B2-67F0B2492EF4}"/>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04AEC493-BF5A-48BE-BA20-84B61D792FD1}"/>
              </a:ext>
            </a:extLst>
          </p:cNvPr>
          <p:cNvSpPr>
            <a:spLocks noGrp="1"/>
          </p:cNvSpPr>
          <p:nvPr>
            <p:ph type="sldNum" sz="quarter" idx="12"/>
          </p:nvPr>
        </p:nvSpPr>
        <p:spPr/>
        <p:txBody>
          <a:bodyPr/>
          <a:lstStyle/>
          <a:p>
            <a:fld id="{6A2934AE-CAA2-7547-9AAD-CFCEE97C9303}" type="slidenum">
              <a:rPr lang="en-US" smtClean="0"/>
              <a:pPr/>
              <a:t>18</a:t>
            </a:fld>
            <a:endParaRPr lang="en-US"/>
          </a:p>
        </p:txBody>
      </p:sp>
      <p:sp>
        <p:nvSpPr>
          <p:cNvPr id="6" name="Content Placeholder 2">
            <a:extLst>
              <a:ext uri="{FF2B5EF4-FFF2-40B4-BE49-F238E27FC236}">
                <a16:creationId xmlns:a16="http://schemas.microsoft.com/office/drawing/2014/main" id="{058D7967-E5C2-4F07-9166-C95D12EF219C}"/>
              </a:ext>
            </a:extLst>
          </p:cNvPr>
          <p:cNvSpPr txBox="1">
            <a:spLocks/>
          </p:cNvSpPr>
          <p:nvPr/>
        </p:nvSpPr>
        <p:spPr>
          <a:xfrm>
            <a:off x="250147" y="3429000"/>
            <a:ext cx="8658939" cy="1724972"/>
          </a:xfrm>
          <a:prstGeom prst="rect">
            <a:avLst/>
          </a:prstGeom>
        </p:spPr>
        <p:txBody>
          <a:bodyPr vert="horz" lIns="91440" tIns="45720" rIns="91440" bIns="45720" numCol="2" rtlCol="0">
            <a:normAutofit/>
          </a:bodyPr>
          <a:lst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Arps: </a:t>
            </a:r>
          </a:p>
          <a:p>
            <a:pPr marL="0" indent="0">
              <a:buNone/>
            </a:pPr>
            <a:r>
              <a:rPr lang="en-US" sz="1100" i="1" dirty="0"/>
              <a:t>	</a:t>
            </a:r>
            <a:r>
              <a:rPr lang="en-US" sz="1100" i="1" dirty="0" err="1"/>
              <a:t>dq</a:t>
            </a:r>
            <a:r>
              <a:rPr lang="en-US" sz="1100" i="1" dirty="0"/>
              <a:t>/dt = -(D</a:t>
            </a:r>
            <a:r>
              <a:rPr lang="en-US" sz="1100" i="1" baseline="-25000" dirty="0"/>
              <a:t>1</a:t>
            </a:r>
            <a:r>
              <a:rPr lang="en-US" sz="1100" i="1" dirty="0"/>
              <a:t>/q</a:t>
            </a:r>
            <a:r>
              <a:rPr lang="en-US" sz="1100" i="1" baseline="-25000" dirty="0"/>
              <a:t>1</a:t>
            </a:r>
            <a:r>
              <a:rPr lang="en-US" sz="1100" i="1" baseline="30000" dirty="0"/>
              <a:t>b</a:t>
            </a:r>
            <a:r>
              <a:rPr lang="en-US" sz="1100" i="1" dirty="0"/>
              <a:t>) q</a:t>
            </a:r>
            <a:r>
              <a:rPr lang="en-US" sz="1100" i="1" baseline="30000" dirty="0"/>
              <a:t>b+1</a:t>
            </a:r>
            <a:endParaRPr lang="en-US" sz="1100" i="1" dirty="0"/>
          </a:p>
          <a:p>
            <a:endParaRPr lang="en-US" sz="1100" dirty="0"/>
          </a:p>
          <a:p>
            <a:r>
              <a:rPr lang="en-US" sz="1100" dirty="0"/>
              <a:t>Power Law Exponential: </a:t>
            </a:r>
          </a:p>
          <a:p>
            <a:pPr marL="0" indent="0">
              <a:buNone/>
            </a:pPr>
            <a:r>
              <a:rPr lang="en-US" sz="1100" i="1" dirty="0"/>
              <a:t>	</a:t>
            </a:r>
            <a:r>
              <a:rPr lang="en-US" sz="1100" i="1" dirty="0" err="1"/>
              <a:t>dq</a:t>
            </a:r>
            <a:r>
              <a:rPr lang="en-US" sz="1100" i="1" dirty="0"/>
              <a:t>/dt = -( D</a:t>
            </a:r>
            <a:r>
              <a:rPr lang="en-US" sz="1100" i="1" baseline="-25000" dirty="0"/>
              <a:t>∞</a:t>
            </a:r>
            <a:r>
              <a:rPr lang="en-US" sz="1100" i="1" dirty="0"/>
              <a:t> + D</a:t>
            </a:r>
            <a:r>
              <a:rPr lang="en-US" sz="1100" i="1" baseline="-25000" dirty="0"/>
              <a:t>1</a:t>
            </a:r>
            <a:r>
              <a:rPr lang="en-US" sz="1100" i="1" dirty="0"/>
              <a:t>t</a:t>
            </a:r>
            <a:r>
              <a:rPr lang="en-US" sz="1100" i="1" baseline="30000" dirty="0"/>
              <a:t>-(1-n)</a:t>
            </a:r>
            <a:r>
              <a:rPr lang="en-US" sz="1100" i="1" dirty="0"/>
              <a:t>) q</a:t>
            </a:r>
          </a:p>
          <a:p>
            <a:endParaRPr lang="en-US" sz="1100" dirty="0"/>
          </a:p>
          <a:p>
            <a:r>
              <a:rPr lang="en-US" sz="1100" dirty="0"/>
              <a:t>Stretched Exponential: </a:t>
            </a:r>
          </a:p>
          <a:p>
            <a:pPr marL="0" indent="0">
              <a:buNone/>
            </a:pPr>
            <a:r>
              <a:rPr lang="en-US" sz="1100" i="1" dirty="0"/>
              <a:t>	</a:t>
            </a:r>
            <a:r>
              <a:rPr lang="en-US" sz="1100" i="1" dirty="0" err="1"/>
              <a:t>dq</a:t>
            </a:r>
            <a:r>
              <a:rPr lang="en-US" sz="1100" i="1" dirty="0"/>
              <a:t>/dt = -(n/t) (t/</a:t>
            </a:r>
            <a:r>
              <a:rPr lang="el-GR" sz="1100" i="1" dirty="0"/>
              <a:t>τ</a:t>
            </a:r>
            <a:r>
              <a:rPr lang="en-US" sz="1100" i="1" dirty="0"/>
              <a:t>)</a:t>
            </a:r>
            <a:r>
              <a:rPr lang="en-US" sz="1100" i="1" baseline="30000" dirty="0"/>
              <a:t>n</a:t>
            </a:r>
            <a:r>
              <a:rPr lang="en-US" sz="1100" i="1" dirty="0"/>
              <a:t> q</a:t>
            </a:r>
          </a:p>
          <a:p>
            <a:endParaRPr lang="en-US" sz="1100" dirty="0"/>
          </a:p>
          <a:p>
            <a:r>
              <a:rPr lang="en-US" sz="1100" dirty="0"/>
              <a:t>Logistic Growth: </a:t>
            </a:r>
          </a:p>
          <a:p>
            <a:pPr marL="0" indent="0">
              <a:buNone/>
            </a:pPr>
            <a:r>
              <a:rPr lang="en-US" sz="1100" i="1" dirty="0"/>
              <a:t>	</a:t>
            </a:r>
            <a:r>
              <a:rPr lang="en-US" sz="1100" i="1" dirty="0" err="1"/>
              <a:t>dq</a:t>
            </a:r>
            <a:r>
              <a:rPr lang="en-US" sz="1100" i="1" dirty="0"/>
              <a:t>/dt = -{a-an+(1+n)</a:t>
            </a:r>
            <a:r>
              <a:rPr lang="en-US" sz="1100" i="1" dirty="0" err="1"/>
              <a:t>t</a:t>
            </a:r>
            <a:r>
              <a:rPr lang="en-US" sz="1100" i="1" baseline="30000" dirty="0" err="1"/>
              <a:t>n</a:t>
            </a:r>
            <a:r>
              <a:rPr lang="en-US" sz="1100" i="1" dirty="0"/>
              <a:t>}/{t(</a:t>
            </a:r>
            <a:r>
              <a:rPr lang="en-US" sz="1100" i="1" dirty="0" err="1"/>
              <a:t>a+t</a:t>
            </a:r>
            <a:r>
              <a:rPr lang="en-US" sz="1100" i="1" baseline="30000" dirty="0" err="1"/>
              <a:t>n</a:t>
            </a:r>
            <a:r>
              <a:rPr lang="en-US" sz="1100" i="1" dirty="0"/>
              <a:t>)} q</a:t>
            </a:r>
          </a:p>
          <a:p>
            <a:endParaRPr lang="en-US" sz="1100" dirty="0"/>
          </a:p>
          <a:p>
            <a:r>
              <a:rPr lang="en-US" sz="1100" dirty="0"/>
              <a:t>Duong: </a:t>
            </a:r>
          </a:p>
          <a:p>
            <a:pPr marL="0" indent="0">
              <a:buNone/>
            </a:pPr>
            <a:r>
              <a:rPr lang="en-US" sz="1100" i="1" dirty="0"/>
              <a:t>	</a:t>
            </a:r>
            <a:r>
              <a:rPr lang="en-US" sz="1100" i="1" dirty="0" err="1"/>
              <a:t>dq</a:t>
            </a:r>
            <a:r>
              <a:rPr lang="en-US" sz="1100" i="1" dirty="0"/>
              <a:t>/dt = -(mt</a:t>
            </a:r>
            <a:r>
              <a:rPr lang="en-US" sz="1100" i="1" baseline="30000" dirty="0"/>
              <a:t>-1</a:t>
            </a:r>
            <a:r>
              <a:rPr lang="en-US" sz="1100" i="1" dirty="0"/>
              <a:t>-at</a:t>
            </a:r>
            <a:r>
              <a:rPr lang="en-US" sz="1100" i="1" baseline="30000" dirty="0"/>
              <a:t>-m</a:t>
            </a:r>
            <a:r>
              <a:rPr lang="en-US" sz="1100" i="1" dirty="0"/>
              <a:t>) q</a:t>
            </a:r>
          </a:p>
        </p:txBody>
      </p:sp>
      <p:sp>
        <p:nvSpPr>
          <p:cNvPr id="7" name="Content Placeholder 2">
            <a:extLst>
              <a:ext uri="{FF2B5EF4-FFF2-40B4-BE49-F238E27FC236}">
                <a16:creationId xmlns:a16="http://schemas.microsoft.com/office/drawing/2014/main" id="{DCA8DF84-6CA7-44FD-B5E3-E06977D52705}"/>
              </a:ext>
            </a:extLst>
          </p:cNvPr>
          <p:cNvSpPr txBox="1">
            <a:spLocks/>
          </p:cNvSpPr>
          <p:nvPr/>
        </p:nvSpPr>
        <p:spPr>
          <a:xfrm>
            <a:off x="250147" y="5153972"/>
            <a:ext cx="8658939" cy="141710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100" dirty="0"/>
              <a:t>A successful solution would propose analytical stochastic solutions to a selection of the common PDEs models; calculation of best estimate parameters; forecasts showing </a:t>
            </a:r>
            <a:r>
              <a:rPr lang="en-US" sz="1100" dirty="0" err="1"/>
              <a:t>equi</a:t>
            </a:r>
            <a:r>
              <a:rPr lang="en-US" sz="1100" dirty="0"/>
              <a:t>-probable future production outcomes; forecasts showing the distribution of expected future revenues and any computer code required for these calculations.</a:t>
            </a:r>
          </a:p>
          <a:p>
            <a:endParaRPr lang="en-US" sz="1100" dirty="0"/>
          </a:p>
          <a:p>
            <a:r>
              <a:rPr lang="en-US" sz="1100" dirty="0"/>
              <a:t>Historical production data and typical economic parameters, including royalty models, can be provided by GLJ Petroleum Consultants.</a:t>
            </a:r>
          </a:p>
          <a:p>
            <a:endParaRPr lang="en-US" sz="1100" dirty="0"/>
          </a:p>
        </p:txBody>
      </p:sp>
    </p:spTree>
    <p:extLst>
      <p:ext uri="{BB962C8B-B14F-4D97-AF65-F5344CB8AC3E}">
        <p14:creationId xmlns:p14="http://schemas.microsoft.com/office/powerpoint/2010/main" val="3624409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Simple Production Forecast:</a:t>
            </a:r>
            <a:br>
              <a:rPr lang="en-US"/>
            </a:br>
            <a:r>
              <a:rPr lang="en-US"/>
              <a:t>The Short Version</a:t>
            </a:r>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19</a:t>
            </a:fld>
            <a:endParaRPr lang="en-US"/>
          </a:p>
        </p:txBody>
      </p:sp>
      <p:sp>
        <p:nvSpPr>
          <p:cNvPr id="6" name="Content Placeholder 2"/>
          <p:cNvSpPr txBox="1">
            <a:spLocks/>
          </p:cNvSpPr>
          <p:nvPr/>
        </p:nvSpPr>
        <p:spPr>
          <a:xfrm>
            <a:off x="250147" y="1282767"/>
            <a:ext cx="8658939" cy="5079764"/>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This complex production behavior is approximated by the use of a two stage </a:t>
            </a:r>
            <a:r>
              <a:rPr kumimoji="0" lang="en-US" sz="2400" b="0" i="0" u="none" strike="noStrike" kern="1200" cap="none" spc="0" normalizeH="0" baseline="0" noProof="0" dirty="0" err="1">
                <a:ln>
                  <a:noFill/>
                </a:ln>
                <a:solidFill>
                  <a:schemeClr val="accent3"/>
                </a:solidFill>
                <a:effectLst/>
                <a:uLnTx/>
                <a:uFillTx/>
                <a:latin typeface="Arial"/>
                <a:ea typeface="+mn-ea"/>
                <a:cs typeface="Arial"/>
              </a:rPr>
              <a:t>Arps</a:t>
            </a:r>
            <a:r>
              <a:rPr kumimoji="0" lang="en-US" sz="2400" b="0" i="0" u="none" strike="noStrike" kern="1200" cap="none" spc="0" normalizeH="0" baseline="0" noProof="0" dirty="0">
                <a:ln>
                  <a:noFill/>
                </a:ln>
                <a:solidFill>
                  <a:schemeClr val="accent3"/>
                </a:solidFill>
                <a:effectLst/>
                <a:uLnTx/>
                <a:uFillTx/>
                <a:latin typeface="Arial"/>
                <a:ea typeface="+mn-ea"/>
                <a:cs typeface="Arial"/>
              </a:rPr>
              <a:t>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one is a super-harmonic decline with an “n” exponent that is commonly set equal to 1.4</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None/>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Stage two is an exponential decline</a:t>
            </a: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endParaRPr kumimoji="0" lang="en-US" sz="2400" b="0" i="0" u="none" strike="noStrike" kern="1200" cap="none" spc="0" normalizeH="0" baseline="0" noProof="0" dirty="0">
              <a:ln>
                <a:noFill/>
              </a:ln>
              <a:solidFill>
                <a:schemeClr val="accent3"/>
              </a:solidFill>
              <a:effectLst/>
              <a:uLnTx/>
              <a:uFillTx/>
              <a:latin typeface="Arial"/>
              <a:ea typeface="+mn-ea"/>
              <a:cs typeface="Arial"/>
            </a:endParaRPr>
          </a:p>
          <a:p>
            <a:pPr marL="342900" marR="0" lvl="0" indent="-342900" algn="l" defTabSz="457200" rtl="0" eaLnBrk="1" fontAlgn="auto" latinLnBrk="0" hangingPunct="1">
              <a:lnSpc>
                <a:spcPct val="100000"/>
              </a:lnSpc>
              <a:spcBef>
                <a:spcPct val="20000"/>
              </a:spcBef>
              <a:spcAft>
                <a:spcPts val="0"/>
              </a:spcAft>
              <a:buClr>
                <a:schemeClr val="tx2"/>
              </a:buClr>
              <a:buSzTx/>
              <a:buFont typeface="Arial"/>
              <a:buChar char="•"/>
              <a:tabLst/>
              <a:defRPr/>
            </a:pPr>
            <a:r>
              <a:rPr kumimoji="0" lang="en-US" sz="2400" b="0" i="0" u="none" strike="noStrike" kern="1200" cap="none" spc="0" normalizeH="0" baseline="0" noProof="0" dirty="0">
                <a:ln>
                  <a:noFill/>
                </a:ln>
                <a:solidFill>
                  <a:schemeClr val="accent3"/>
                </a:solidFill>
                <a:effectLst/>
                <a:uLnTx/>
                <a:uFillTx/>
                <a:latin typeface="Arial"/>
                <a:ea typeface="+mn-ea"/>
                <a:cs typeface="Arial"/>
              </a:rPr>
              <a:t>We continuously examine the validity of this model</a:t>
            </a:r>
          </a:p>
        </p:txBody>
      </p:sp>
      <p:graphicFrame>
        <p:nvGraphicFramePr>
          <p:cNvPr id="1026" name="Object 2"/>
          <p:cNvGraphicFramePr>
            <a:graphicFrameLocks noChangeAspect="1"/>
          </p:cNvGraphicFramePr>
          <p:nvPr/>
        </p:nvGraphicFramePr>
        <p:xfrm>
          <a:off x="3946525" y="2985025"/>
          <a:ext cx="914400" cy="673100"/>
        </p:xfrm>
        <a:graphic>
          <a:graphicData uri="http://schemas.openxmlformats.org/presentationml/2006/ole">
            <mc:AlternateContent xmlns:mc="http://schemas.openxmlformats.org/markup-compatibility/2006">
              <mc:Choice xmlns:v="urn:schemas-microsoft-com:vml" Requires="v">
                <p:oleObj spid="_x0000_s2078" name="Equation" r:id="rId3" imgW="914400" imgH="672840" progId="Equation.3">
                  <p:embed/>
                </p:oleObj>
              </mc:Choice>
              <mc:Fallback>
                <p:oleObj name="Equation" r:id="rId3" imgW="914400" imgH="672840" progId="Equation.3">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525" y="2985025"/>
                        <a:ext cx="914400"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7" name="Object 3"/>
          <p:cNvGraphicFramePr>
            <a:graphicFrameLocks noChangeAspect="1"/>
          </p:cNvGraphicFramePr>
          <p:nvPr/>
        </p:nvGraphicFramePr>
        <p:xfrm>
          <a:off x="4022725" y="4297363"/>
          <a:ext cx="762000" cy="647700"/>
        </p:xfrm>
        <a:graphic>
          <a:graphicData uri="http://schemas.openxmlformats.org/presentationml/2006/ole">
            <mc:AlternateContent xmlns:mc="http://schemas.openxmlformats.org/markup-compatibility/2006">
              <mc:Choice xmlns:v="urn:schemas-microsoft-com:vml" Requires="v">
                <p:oleObj spid="_x0000_s2079" name="Equation" r:id="rId5" imgW="761760" imgH="647640" progId="Equation.3">
                  <p:embed/>
                </p:oleObj>
              </mc:Choice>
              <mc:Fallback>
                <p:oleObj name="Equation" r:id="rId5" imgW="761760" imgH="647640" progId="Equation.3">
                  <p:embed/>
                  <p:pic>
                    <p:nvPicPr>
                      <p:cNvPr id="102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725" y="4297363"/>
                        <a:ext cx="7620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74113048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0147" y="1282768"/>
            <a:ext cx="8658939" cy="5079763"/>
          </a:xfrm>
        </p:spPr>
        <p:txBody>
          <a:bodyPr>
            <a:normAutofit fontScale="92500" lnSpcReduction="20000"/>
          </a:bodyPr>
          <a:lstStyle/>
          <a:p>
            <a:r>
              <a:rPr lang="en-US" dirty="0"/>
              <a:t>Our core competency is to independently evaluate, from the well on up, how much oil and gas E&amp;P companies own, how this will likely be extracted and how much money this is worth. </a:t>
            </a:r>
          </a:p>
          <a:p>
            <a:r>
              <a:rPr lang="en-US" dirty="0"/>
              <a:t>We are one of the largest petroleum evaluation firms in the world</a:t>
            </a:r>
          </a:p>
          <a:p>
            <a:r>
              <a:rPr lang="en-US" dirty="0"/>
              <a:t>Our evaluations cover companies that range in size from startups with five employees to the largest independents and cover every type of oil or gas play from offshore conventional, to tertiary recovery, to SAGD to multi-</a:t>
            </a:r>
            <a:r>
              <a:rPr lang="en-US" dirty="0" err="1"/>
              <a:t>frac’d</a:t>
            </a:r>
            <a:r>
              <a:rPr lang="en-US" dirty="0"/>
              <a:t> unconventional.</a:t>
            </a:r>
          </a:p>
          <a:p>
            <a:r>
              <a:rPr lang="en-US" dirty="0"/>
              <a:t>Our evaluations are used for mergers, acquisitions, stock market filings, pipeline supply studies and other key investment decisions</a:t>
            </a:r>
          </a:p>
          <a:p>
            <a:r>
              <a:rPr lang="en-US" dirty="0"/>
              <a:t>With approximately 100 employees, many of them with decades of experience within the firm, we can analyze multi-billion dollar assets within weeks, often with little notice.</a:t>
            </a:r>
          </a:p>
          <a:p>
            <a:r>
              <a:rPr lang="en-US" dirty="0"/>
              <a:t>We were established 1972 and are located in Calgary, Alberta; that’s our home turf, but we analyze companies and assets that span the world.</a:t>
            </a:r>
          </a:p>
          <a:p>
            <a:endParaRPr lang="en-US" dirty="0"/>
          </a:p>
        </p:txBody>
      </p:sp>
      <p:sp>
        <p:nvSpPr>
          <p:cNvPr id="2" name="Title 1"/>
          <p:cNvSpPr>
            <a:spLocks noGrp="1"/>
          </p:cNvSpPr>
          <p:nvPr>
            <p:ph type="title"/>
          </p:nvPr>
        </p:nvSpPr>
        <p:spPr/>
        <p:txBody>
          <a:bodyPr/>
          <a:lstStyle/>
          <a:p>
            <a:r>
              <a:rPr lang="en-US"/>
              <a:t>Who We Are and What we Do</a:t>
            </a:r>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8" name="Slide Number Placeholder 7"/>
          <p:cNvSpPr>
            <a:spLocks noGrp="1"/>
          </p:cNvSpPr>
          <p:nvPr>
            <p:ph type="sldNum" sz="quarter" idx="12"/>
          </p:nvPr>
        </p:nvSpPr>
        <p:spPr/>
        <p:txBody>
          <a:bodyPr/>
          <a:lstStyle/>
          <a:p>
            <a:fld id="{6A2934AE-CAA2-7547-9AAD-CFCEE97C9303}"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81A0F-3569-4BD0-953B-50DBEFC4C9BD}"/>
              </a:ext>
            </a:extLst>
          </p:cNvPr>
          <p:cNvSpPr>
            <a:spLocks noGrp="1"/>
          </p:cNvSpPr>
          <p:nvPr>
            <p:ph type="title"/>
          </p:nvPr>
        </p:nvSpPr>
        <p:spPr/>
        <p:txBody>
          <a:bodyPr/>
          <a:lstStyle/>
          <a:p>
            <a:r>
              <a:rPr lang="en-US" dirty="0"/>
              <a:t>Rigorous Decline Parameter Distributions</a:t>
            </a:r>
          </a:p>
        </p:txBody>
      </p:sp>
      <p:sp>
        <p:nvSpPr>
          <p:cNvPr id="3" name="Content Placeholder 2">
            <a:extLst>
              <a:ext uri="{FF2B5EF4-FFF2-40B4-BE49-F238E27FC236}">
                <a16:creationId xmlns:a16="http://schemas.microsoft.com/office/drawing/2014/main" id="{6AB96876-C5CB-40AA-8C12-6748A65CF6A5}"/>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00A6153D-1223-4C6E-B50E-CB0677DF6B6A}"/>
              </a:ext>
            </a:extLst>
          </p:cNvPr>
          <p:cNvSpPr>
            <a:spLocks noGrp="1"/>
          </p:cNvSpPr>
          <p:nvPr>
            <p:ph type="ftr" sz="quarter" idx="11"/>
          </p:nvPr>
        </p:nvSpPr>
        <p:spPr>
          <a:xfrm>
            <a:off x="2304180" y="6529291"/>
            <a:ext cx="2895600" cy="192184"/>
          </a:xfrm>
        </p:spPr>
        <p:txBody>
          <a:bodyPr/>
          <a:lstStyle/>
          <a:p>
            <a:r>
              <a:rPr lang="en-US"/>
              <a:t>GLJ PETROLEUM CONSULTANTS</a:t>
            </a:r>
          </a:p>
        </p:txBody>
      </p:sp>
      <p:sp>
        <p:nvSpPr>
          <p:cNvPr id="5" name="Slide Number Placeholder 4">
            <a:extLst>
              <a:ext uri="{FF2B5EF4-FFF2-40B4-BE49-F238E27FC236}">
                <a16:creationId xmlns:a16="http://schemas.microsoft.com/office/drawing/2014/main" id="{A979E56E-B3B4-47C7-BAA9-38D0F6B38643}"/>
              </a:ext>
            </a:extLst>
          </p:cNvPr>
          <p:cNvSpPr>
            <a:spLocks noGrp="1"/>
          </p:cNvSpPr>
          <p:nvPr>
            <p:ph type="sldNum" sz="quarter" idx="12"/>
          </p:nvPr>
        </p:nvSpPr>
        <p:spPr/>
        <p:txBody>
          <a:bodyPr/>
          <a:lstStyle/>
          <a:p>
            <a:fld id="{6A2934AE-CAA2-7547-9AAD-CFCEE97C9303}" type="slidenum">
              <a:rPr lang="en-US" smtClean="0"/>
              <a:pPr/>
              <a:t>20</a:t>
            </a:fld>
            <a:endParaRPr lang="en-US"/>
          </a:p>
        </p:txBody>
      </p:sp>
      <p:pic>
        <p:nvPicPr>
          <p:cNvPr id="9" name="Picture 8">
            <a:extLst>
              <a:ext uri="{FF2B5EF4-FFF2-40B4-BE49-F238E27FC236}">
                <a16:creationId xmlns:a16="http://schemas.microsoft.com/office/drawing/2014/main" id="{E6F01963-5F67-426A-9802-9752AC729250}"/>
              </a:ext>
            </a:extLst>
          </p:cNvPr>
          <p:cNvPicPr>
            <a:picLocks noChangeAspect="1"/>
          </p:cNvPicPr>
          <p:nvPr/>
        </p:nvPicPr>
        <p:blipFill>
          <a:blip r:embed="rId2"/>
          <a:stretch>
            <a:fillRect/>
          </a:stretch>
        </p:blipFill>
        <p:spPr>
          <a:xfrm>
            <a:off x="251895" y="1282767"/>
            <a:ext cx="7000170" cy="5079763"/>
          </a:xfrm>
          <a:prstGeom prst="rect">
            <a:avLst/>
          </a:prstGeom>
        </p:spPr>
      </p:pic>
      <p:sp>
        <p:nvSpPr>
          <p:cNvPr id="10" name="TextBox 9">
            <a:extLst>
              <a:ext uri="{FF2B5EF4-FFF2-40B4-BE49-F238E27FC236}">
                <a16:creationId xmlns:a16="http://schemas.microsoft.com/office/drawing/2014/main" id="{FBD6288D-683A-4654-BFD5-A2178B1A5747}"/>
              </a:ext>
            </a:extLst>
          </p:cNvPr>
          <p:cNvSpPr txBox="1"/>
          <p:nvPr/>
        </p:nvSpPr>
        <p:spPr>
          <a:xfrm>
            <a:off x="1184428" y="4147281"/>
            <a:ext cx="2428068" cy="1477328"/>
          </a:xfrm>
          <a:prstGeom prst="rect">
            <a:avLst/>
          </a:prstGeom>
          <a:solidFill>
            <a:schemeClr val="bg1"/>
          </a:solidFill>
        </p:spPr>
        <p:txBody>
          <a:bodyPr wrap="square" rtlCol="0">
            <a:spAutoFit/>
          </a:bodyPr>
          <a:lstStyle/>
          <a:p>
            <a:r>
              <a:rPr lang="en-US" dirty="0"/>
              <a:t>With increasing production, models start converging to sensible best-fit parameters</a:t>
            </a:r>
          </a:p>
        </p:txBody>
      </p:sp>
      <p:sp>
        <p:nvSpPr>
          <p:cNvPr id="11" name="TextBox 10">
            <a:extLst>
              <a:ext uri="{FF2B5EF4-FFF2-40B4-BE49-F238E27FC236}">
                <a16:creationId xmlns:a16="http://schemas.microsoft.com/office/drawing/2014/main" id="{76FEA4CA-7699-4789-9936-F6E92FE1755D}"/>
              </a:ext>
            </a:extLst>
          </p:cNvPr>
          <p:cNvSpPr txBox="1"/>
          <p:nvPr/>
        </p:nvSpPr>
        <p:spPr>
          <a:xfrm>
            <a:off x="4543875" y="4146539"/>
            <a:ext cx="2642461" cy="1477328"/>
          </a:xfrm>
          <a:prstGeom prst="rect">
            <a:avLst/>
          </a:prstGeom>
          <a:solidFill>
            <a:schemeClr val="bg1"/>
          </a:solidFill>
        </p:spPr>
        <p:txBody>
          <a:bodyPr wrap="square" rtlCol="0">
            <a:spAutoFit/>
          </a:bodyPr>
          <a:lstStyle/>
          <a:p>
            <a:r>
              <a:rPr lang="en-US" dirty="0"/>
              <a:t>Here be Dragons!  With little production history, most any model can be fit to the data, even models with farcical inputs</a:t>
            </a:r>
          </a:p>
        </p:txBody>
      </p:sp>
      <p:cxnSp>
        <p:nvCxnSpPr>
          <p:cNvPr id="13" name="Straight Arrow Connector 12">
            <a:extLst>
              <a:ext uri="{FF2B5EF4-FFF2-40B4-BE49-F238E27FC236}">
                <a16:creationId xmlns:a16="http://schemas.microsoft.com/office/drawing/2014/main" id="{7918ABFA-B8DA-4FBC-BC2A-C0B4F1AD9181}"/>
              </a:ext>
            </a:extLst>
          </p:cNvPr>
          <p:cNvCxnSpPr/>
          <p:nvPr/>
        </p:nvCxnSpPr>
        <p:spPr>
          <a:xfrm flipV="1">
            <a:off x="2062665" y="2479729"/>
            <a:ext cx="0" cy="1580827"/>
          </a:xfrm>
          <a:prstGeom prst="straightConnector1">
            <a:avLst/>
          </a:prstGeom>
          <a:ln w="38100">
            <a:solidFill>
              <a:srgbClr val="103770"/>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696DF777-3380-4E7F-99CF-A5B514A12EAE}"/>
              </a:ext>
            </a:extLst>
          </p:cNvPr>
          <p:cNvSpPr txBox="1"/>
          <p:nvPr/>
        </p:nvSpPr>
        <p:spPr>
          <a:xfrm>
            <a:off x="3336135" y="2169759"/>
            <a:ext cx="2642461" cy="1477328"/>
          </a:xfrm>
          <a:prstGeom prst="rect">
            <a:avLst/>
          </a:prstGeom>
          <a:solidFill>
            <a:schemeClr val="bg1"/>
          </a:solidFill>
        </p:spPr>
        <p:txBody>
          <a:bodyPr wrap="square" rtlCol="0">
            <a:spAutoFit/>
          </a:bodyPr>
          <a:lstStyle/>
          <a:p>
            <a:r>
              <a:rPr lang="en-US" dirty="0"/>
              <a:t>We are looking to also rigorously calculate the confidence interval (at the well level) for the model parameters</a:t>
            </a:r>
          </a:p>
        </p:txBody>
      </p:sp>
      <p:sp>
        <p:nvSpPr>
          <p:cNvPr id="16" name="Left Bracket 15">
            <a:extLst>
              <a:ext uri="{FF2B5EF4-FFF2-40B4-BE49-F238E27FC236}">
                <a16:creationId xmlns:a16="http://schemas.microsoft.com/office/drawing/2014/main" id="{3B0E414E-467F-4F84-9597-BC0F3B1B1AA5}"/>
              </a:ext>
            </a:extLst>
          </p:cNvPr>
          <p:cNvSpPr/>
          <p:nvPr/>
        </p:nvSpPr>
        <p:spPr>
          <a:xfrm rot="5400000">
            <a:off x="1923179" y="1343423"/>
            <a:ext cx="278970" cy="1906919"/>
          </a:xfrm>
          <a:prstGeom prst="leftBracket">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9119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4C818-EA7C-49AD-A4E6-B280E375BC63}"/>
              </a:ext>
            </a:extLst>
          </p:cNvPr>
          <p:cNvSpPr>
            <a:spLocks noGrp="1"/>
          </p:cNvSpPr>
          <p:nvPr>
            <p:ph type="title"/>
          </p:nvPr>
        </p:nvSpPr>
        <p:spPr/>
        <p:txBody>
          <a:bodyPr/>
          <a:lstStyle/>
          <a:p>
            <a:r>
              <a:rPr lang="en-US" dirty="0"/>
              <a:t>3) Geographic Correlation and Temporal Uncertainty</a:t>
            </a:r>
          </a:p>
        </p:txBody>
      </p:sp>
      <p:sp>
        <p:nvSpPr>
          <p:cNvPr id="3" name="Content Placeholder 2">
            <a:extLst>
              <a:ext uri="{FF2B5EF4-FFF2-40B4-BE49-F238E27FC236}">
                <a16:creationId xmlns:a16="http://schemas.microsoft.com/office/drawing/2014/main" id="{981955BB-C1A8-46BD-A8CA-D79C83E24FF7}"/>
              </a:ext>
            </a:extLst>
          </p:cNvPr>
          <p:cNvSpPr>
            <a:spLocks noGrp="1"/>
          </p:cNvSpPr>
          <p:nvPr>
            <p:ph idx="1"/>
          </p:nvPr>
        </p:nvSpPr>
        <p:spPr/>
        <p:txBody>
          <a:bodyPr>
            <a:normAutofit fontScale="55000" lnSpcReduction="20000"/>
          </a:bodyPr>
          <a:lstStyle/>
          <a:p>
            <a:r>
              <a:rPr lang="en-US" dirty="0"/>
              <a:t>Nearly all energy resources are aggregated using fixed infrastructure. However, energy supplies are nearly always spatially correlated and have a temporal quality. Good wells are clustered together and they produce at decline rates.  Wise investment decisions on fixed infrastructure will need to consider both spatial and temporal patterns.</a:t>
            </a:r>
          </a:p>
          <a:p>
            <a:endParaRPr lang="en-US" dirty="0"/>
          </a:p>
          <a:p>
            <a:r>
              <a:rPr lang="en-US" dirty="0"/>
              <a:t>It would be beneficial to have a model for pipeline supply that considers a catchment area within which discrete input sources are located (</a:t>
            </a:r>
            <a:r>
              <a:rPr lang="en-US" dirty="0" err="1"/>
              <a:t>ie</a:t>
            </a:r>
            <a:r>
              <a:rPr lang="en-US" dirty="0"/>
              <a:t> gas wells). These input sources are not constant: they decline over time according to uncertain spatially correlated parameters. Such a model should calculate the distribution of number of point sources required, and the pace of adding them, to maintain a constant supply to the pipeline. Such a model should also consider how the distribution changes with increasing certainty, both in terms of the underlying (spatially varying) productivity of the area and in terms of the uncertainty of the decline parameters.</a:t>
            </a:r>
          </a:p>
          <a:p>
            <a:endParaRPr lang="en-US" dirty="0"/>
          </a:p>
          <a:p>
            <a:r>
              <a:rPr lang="en-US" dirty="0"/>
              <a:t>Such a model for pipeline supply would be beneficial when considering development within relatively untested areas, thereby better informing investment decisions and development strategies.</a:t>
            </a:r>
          </a:p>
          <a:p>
            <a:endParaRPr lang="en-US" dirty="0"/>
          </a:p>
          <a:p>
            <a:r>
              <a:rPr lang="en-US" dirty="0"/>
              <a:t>Monte-Carlo methods have been employed, but convergence can be slow and the correlation structures hard to state compactly.</a:t>
            </a:r>
          </a:p>
          <a:p>
            <a:endParaRPr lang="en-US" dirty="0"/>
          </a:p>
          <a:p>
            <a:r>
              <a:rPr lang="en-US" dirty="0"/>
              <a:t>A successful solution would propose an analytical framework; statistical work supporting the choice of spatial and temporal models; forecasts of various development scenarios, the distribution of point sources required to maintain a constant supply and the impact of certainty of model parameters on this distribution; and any computer code required for these calculations.</a:t>
            </a:r>
          </a:p>
          <a:p>
            <a:endParaRPr lang="en-US" dirty="0"/>
          </a:p>
          <a:p>
            <a:r>
              <a:rPr lang="en-US" dirty="0"/>
              <a:t>Historical data for various catchment areas can be provided by GLJ Petroleum Consultants.</a:t>
            </a:r>
          </a:p>
        </p:txBody>
      </p:sp>
      <p:sp>
        <p:nvSpPr>
          <p:cNvPr id="4" name="Footer Placeholder 3">
            <a:extLst>
              <a:ext uri="{FF2B5EF4-FFF2-40B4-BE49-F238E27FC236}">
                <a16:creationId xmlns:a16="http://schemas.microsoft.com/office/drawing/2014/main" id="{52F84E28-470C-4F39-A779-D2D52BECD35E}"/>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F7AB271-35B7-4B90-8D8F-B7839EC85852}"/>
              </a:ext>
            </a:extLst>
          </p:cNvPr>
          <p:cNvSpPr>
            <a:spLocks noGrp="1"/>
          </p:cNvSpPr>
          <p:nvPr>
            <p:ph type="sldNum" sz="quarter" idx="12"/>
          </p:nvPr>
        </p:nvSpPr>
        <p:spPr/>
        <p:txBody>
          <a:bodyPr/>
          <a:lstStyle/>
          <a:p>
            <a:fld id="{6A2934AE-CAA2-7547-9AAD-CFCEE97C9303}" type="slidenum">
              <a:rPr lang="en-US" smtClean="0"/>
              <a:pPr/>
              <a:t>21</a:t>
            </a:fld>
            <a:endParaRPr lang="en-US"/>
          </a:p>
        </p:txBody>
      </p:sp>
    </p:spTree>
    <p:extLst>
      <p:ext uri="{BB962C8B-B14F-4D97-AF65-F5344CB8AC3E}">
        <p14:creationId xmlns:p14="http://schemas.microsoft.com/office/powerpoint/2010/main" val="750231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4">
            <a:extLst>
              <a:ext uri="{FF2B5EF4-FFF2-40B4-BE49-F238E27FC236}">
                <a16:creationId xmlns:a16="http://schemas.microsoft.com/office/drawing/2014/main" id="{BF5CCFCA-0151-4250-8AA4-7D6C26FE9AF9}"/>
              </a:ext>
            </a:extLst>
          </p:cNvPr>
          <p:cNvPicPr>
            <a:picLocks noChangeAspect="1"/>
          </p:cNvPicPr>
          <p:nvPr/>
        </p:nvPicPr>
        <p:blipFill rotWithShape="1">
          <a:blip r:embed="rId3"/>
          <a:srcRect l="18018" r="18074"/>
          <a:stretch/>
        </p:blipFill>
        <p:spPr>
          <a:xfrm>
            <a:off x="3424989" y="1233964"/>
            <a:ext cx="5103696" cy="5166992"/>
          </a:xfrm>
          <a:prstGeom prst="rect">
            <a:avLst/>
          </a:prstGeom>
        </p:spPr>
      </p:pic>
      <p:sp>
        <p:nvSpPr>
          <p:cNvPr id="12" name="TextBox 11">
            <a:extLst>
              <a:ext uri="{FF2B5EF4-FFF2-40B4-BE49-F238E27FC236}">
                <a16:creationId xmlns:a16="http://schemas.microsoft.com/office/drawing/2014/main" id="{0E7C7666-FAF1-4715-ACDC-F8251F6D8F3F}"/>
              </a:ext>
            </a:extLst>
          </p:cNvPr>
          <p:cNvSpPr txBox="1"/>
          <p:nvPr/>
        </p:nvSpPr>
        <p:spPr>
          <a:xfrm>
            <a:off x="250147" y="1427688"/>
            <a:ext cx="2642461" cy="1754326"/>
          </a:xfrm>
          <a:prstGeom prst="rect">
            <a:avLst/>
          </a:prstGeom>
          <a:solidFill>
            <a:schemeClr val="bg1"/>
          </a:solidFill>
        </p:spPr>
        <p:txBody>
          <a:bodyPr wrap="square" rtlCol="0">
            <a:spAutoFit/>
          </a:bodyPr>
          <a:lstStyle/>
          <a:p>
            <a:r>
              <a:rPr lang="en-US" dirty="0">
                <a:solidFill>
                  <a:srgbClr val="002F5F"/>
                </a:solidFill>
                <a:latin typeface="Arial" panose="020B0604020202020204" pitchFamily="34" charset="0"/>
              </a:rPr>
              <a:t>Normalized peak gas rate per 100T frac equivalent. </a:t>
            </a:r>
          </a:p>
          <a:p>
            <a:endParaRPr lang="en-US" dirty="0">
              <a:solidFill>
                <a:srgbClr val="002F5F"/>
              </a:solidFill>
              <a:latin typeface="Arial" panose="020B0604020202020204" pitchFamily="34" charset="0"/>
            </a:endParaRPr>
          </a:p>
          <a:p>
            <a:r>
              <a:rPr lang="en-US" dirty="0">
                <a:solidFill>
                  <a:srgbClr val="002F5F"/>
                </a:solidFill>
                <a:latin typeface="Arial" panose="020B0604020202020204" pitchFamily="34" charset="0"/>
              </a:rPr>
              <a:t>This does not account for produced liquids.</a:t>
            </a:r>
          </a:p>
        </p:txBody>
      </p:sp>
      <p:sp>
        <p:nvSpPr>
          <p:cNvPr id="2" name="Title 1"/>
          <p:cNvSpPr>
            <a:spLocks noGrp="1"/>
          </p:cNvSpPr>
          <p:nvPr>
            <p:ph type="title"/>
          </p:nvPr>
        </p:nvSpPr>
        <p:spPr>
          <a:xfrm>
            <a:off x="250148" y="178428"/>
            <a:ext cx="6752232" cy="796474"/>
          </a:xfrm>
        </p:spPr>
        <p:txBody>
          <a:bodyPr/>
          <a:lstStyle/>
          <a:p>
            <a:r>
              <a:rPr lang="en-US" dirty="0"/>
              <a:t>Regional Trends: </a:t>
            </a:r>
            <a:br>
              <a:rPr lang="en-US" dirty="0"/>
            </a:br>
            <a:r>
              <a:rPr lang="en-US" dirty="0"/>
              <a:t>Well Productivity</a:t>
            </a:r>
          </a:p>
        </p:txBody>
      </p:sp>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22</a:t>
            </a:fld>
            <a:endParaRPr lang="en-US" dirty="0"/>
          </a:p>
        </p:txBody>
      </p:sp>
    </p:spTree>
    <p:extLst>
      <p:ext uri="{BB962C8B-B14F-4D97-AF65-F5344CB8AC3E}">
        <p14:creationId xmlns:p14="http://schemas.microsoft.com/office/powerpoint/2010/main" val="23987208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a:t>
            </a:r>
            <a:r>
              <a:rPr lang="en-US" dirty="0" err="1"/>
              <a:t>Variograms</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23</a:t>
            </a:fld>
            <a:endParaRPr lang="en-US"/>
          </a:p>
        </p:txBody>
      </p:sp>
      <p:pic>
        <p:nvPicPr>
          <p:cNvPr id="6" name="Content Placeholder 3"/>
          <p:cNvPicPr>
            <a:picLocks noChangeAspect="1"/>
          </p:cNvPicPr>
          <p:nvPr/>
        </p:nvPicPr>
        <p:blipFill>
          <a:blip r:embed="rId2"/>
          <a:srcRect/>
          <a:stretch>
            <a:fillRect/>
          </a:stretch>
        </p:blipFill>
        <p:spPr>
          <a:xfrm>
            <a:off x="1263650" y="1227041"/>
            <a:ext cx="6627813" cy="53022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784976" cy="490066"/>
          </a:xfrm>
        </p:spPr>
        <p:txBody>
          <a:bodyPr/>
          <a:lstStyle/>
          <a:p>
            <a:r>
              <a:rPr lang="en-US" sz="3200" dirty="0">
                <a:latin typeface="+mj-lt"/>
              </a:rPr>
              <a:t>Production forecasts</a:t>
            </a:r>
          </a:p>
        </p:txBody>
      </p:sp>
      <p:pic>
        <p:nvPicPr>
          <p:cNvPr id="1027" name="Picture 4" descr="image002"/>
          <p:cNvPicPr>
            <a:picLocks noChangeAspect="1" noChangeArrowheads="1"/>
          </p:cNvPicPr>
          <p:nvPr/>
        </p:nvPicPr>
        <p:blipFill>
          <a:blip r:embed="rId3" cstate="print"/>
          <a:srcRect/>
          <a:stretch>
            <a:fillRect/>
          </a:stretch>
        </p:blipFill>
        <p:spPr bwMode="auto">
          <a:xfrm>
            <a:off x="3397176" y="2260600"/>
            <a:ext cx="5683002" cy="4204713"/>
          </a:xfrm>
          <a:prstGeom prst="rect">
            <a:avLst/>
          </a:prstGeom>
          <a:noFill/>
          <a:ln w="31750">
            <a:solidFill>
              <a:srgbClr val="292929"/>
            </a:solidFill>
            <a:miter lim="800000"/>
            <a:headEnd/>
            <a:tailEnd/>
          </a:ln>
        </p:spPr>
      </p:pic>
      <p:pic>
        <p:nvPicPr>
          <p:cNvPr id="9" name="Picture 7" descr="image005"/>
          <p:cNvPicPr>
            <a:picLocks noChangeAspect="1" noChangeArrowheads="1"/>
          </p:cNvPicPr>
          <p:nvPr/>
        </p:nvPicPr>
        <p:blipFill>
          <a:blip r:embed="rId4" cstate="print"/>
          <a:srcRect/>
          <a:stretch>
            <a:fillRect/>
          </a:stretch>
        </p:blipFill>
        <p:spPr bwMode="auto">
          <a:xfrm>
            <a:off x="59258" y="1352426"/>
            <a:ext cx="5004048" cy="3749139"/>
          </a:xfrm>
          <a:prstGeom prst="rect">
            <a:avLst/>
          </a:prstGeom>
          <a:noFill/>
          <a:ln w="31750">
            <a:solidFill>
              <a:srgbClr val="292929"/>
            </a:solidFill>
            <a:miter lim="800000"/>
            <a:headEnd/>
            <a:tailEnd/>
          </a:ln>
        </p:spPr>
      </p:pic>
      <p:sp>
        <p:nvSpPr>
          <p:cNvPr id="5" name="TextBox 4"/>
          <p:cNvSpPr txBox="1"/>
          <p:nvPr/>
        </p:nvSpPr>
        <p:spPr>
          <a:xfrm>
            <a:off x="2051720" y="1736817"/>
            <a:ext cx="2880320" cy="168230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2000" b="1" dirty="0">
                <a:solidFill>
                  <a:schemeClr val="tx1"/>
                </a:solidFill>
              </a:rPr>
              <a:t>Two-stage </a:t>
            </a:r>
            <a:r>
              <a:rPr lang="en-US" sz="2000" b="1" dirty="0" err="1">
                <a:solidFill>
                  <a:schemeClr val="tx1"/>
                </a:solidFill>
              </a:rPr>
              <a:t>Arps</a:t>
            </a:r>
            <a:r>
              <a:rPr lang="en-US" sz="2000" b="1" dirty="0">
                <a:solidFill>
                  <a:schemeClr val="tx1"/>
                </a:solidFill>
              </a:rPr>
              <a:t> hyperbolic declines</a:t>
            </a:r>
          </a:p>
          <a:p>
            <a:pPr marL="342900" indent="-342900">
              <a:buFont typeface="Arial" panose="020B0604020202020204" pitchFamily="34" charset="0"/>
              <a:buChar char="•"/>
            </a:pPr>
            <a:r>
              <a:rPr lang="en-US" sz="2000" b="1" dirty="0">
                <a:solidFill>
                  <a:schemeClr val="tx1"/>
                </a:solidFill>
              </a:rPr>
              <a:t>Bootstrap </a:t>
            </a:r>
            <a:r>
              <a:rPr lang="en-US" sz="2000" b="1" dirty="0" err="1">
                <a:solidFill>
                  <a:schemeClr val="tx1"/>
                </a:solidFill>
              </a:rPr>
              <a:t>resampling</a:t>
            </a:r>
            <a:endParaRPr lang="en-US" sz="2000" b="1" dirty="0">
              <a:solidFill>
                <a:schemeClr val="tx1"/>
              </a:solidFill>
            </a:endParaRPr>
          </a:p>
          <a:p>
            <a:pPr marL="342900" indent="-342900">
              <a:buFont typeface="Arial" panose="020B0604020202020204" pitchFamily="34" charset="0"/>
              <a:buChar char="•"/>
            </a:pPr>
            <a:r>
              <a:rPr lang="en-US" sz="2000" b="1" dirty="0">
                <a:solidFill>
                  <a:schemeClr val="tx1"/>
                </a:solidFill>
              </a:rPr>
              <a:t>Consideration of physical system</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899592" y="1248900"/>
            <a:ext cx="6976093" cy="5052060"/>
          </a:xfrm>
          <a:prstGeom prst="rect">
            <a:avLst/>
          </a:prstGeom>
          <a:noFill/>
          <a:ln w="31750">
            <a:solidFill>
              <a:srgbClr val="292929"/>
            </a:solidFill>
            <a:miter lim="800000"/>
            <a:headEnd/>
            <a:tailEnd/>
          </a:ln>
        </p:spPr>
      </p:pic>
      <p:sp>
        <p:nvSpPr>
          <p:cNvPr id="3" name="Title 2"/>
          <p:cNvSpPr>
            <a:spLocks noGrp="1"/>
          </p:cNvSpPr>
          <p:nvPr>
            <p:ph type="title"/>
          </p:nvPr>
        </p:nvSpPr>
        <p:spPr/>
        <p:txBody>
          <a:bodyPr/>
          <a:lstStyle/>
          <a:p>
            <a:r>
              <a:rPr lang="en-US" sz="3200" dirty="0">
                <a:latin typeface="+mj-lt"/>
              </a:rPr>
              <a:t>Expectations tighten with</a:t>
            </a:r>
            <a:br>
              <a:rPr lang="en-US" sz="3200" dirty="0">
                <a:latin typeface="+mj-lt"/>
              </a:rPr>
            </a:br>
            <a:r>
              <a:rPr lang="en-US" sz="3200" dirty="0">
                <a:latin typeface="+mj-lt"/>
              </a:rPr>
              <a:t>more wells</a:t>
            </a:r>
          </a:p>
        </p:txBody>
      </p:sp>
      <p:sp>
        <p:nvSpPr>
          <p:cNvPr id="5" name="TextBox 4"/>
          <p:cNvSpPr txBox="1"/>
          <p:nvPr/>
        </p:nvSpPr>
        <p:spPr>
          <a:xfrm>
            <a:off x="7164288" y="2321780"/>
            <a:ext cx="1979712" cy="242514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l"/>
            <a:r>
              <a:rPr lang="en-US" sz="2000" dirty="0">
                <a:solidFill>
                  <a:schemeClr val="tx1"/>
                </a:solidFill>
              </a:rPr>
              <a:t>Here, every well drilled is </a:t>
            </a:r>
            <a:r>
              <a:rPr lang="en-US" sz="2000" dirty="0" err="1">
                <a:solidFill>
                  <a:schemeClr val="tx1"/>
                </a:solidFill>
              </a:rPr>
              <a:t>geostatistically</a:t>
            </a:r>
            <a:r>
              <a:rPr lang="en-US" sz="2000" dirty="0">
                <a:solidFill>
                  <a:schemeClr val="tx1"/>
                </a:solidFill>
              </a:rPr>
              <a:t> independent from every other well (“shotgun blast” scenario)</a:t>
            </a:r>
          </a:p>
        </p:txBody>
      </p:sp>
      <p:graphicFrame>
        <p:nvGraphicFramePr>
          <p:cNvPr id="7" name="Table 6"/>
          <p:cNvGraphicFramePr>
            <a:graphicFrameLocks noGrp="1"/>
          </p:cNvGraphicFramePr>
          <p:nvPr/>
        </p:nvGraphicFramePr>
        <p:xfrm>
          <a:off x="323528" y="1988840"/>
          <a:ext cx="1800200" cy="2560320"/>
        </p:xfrm>
        <a:graphic>
          <a:graphicData uri="http://schemas.openxmlformats.org/drawingml/2006/table">
            <a:tbl>
              <a:tblPr firstRow="1" bandRow="1">
                <a:effectLst>
                  <a:outerShdw blurRad="50800" dist="38100" dir="2700000" algn="tl" rotWithShape="0">
                    <a:prstClr val="black">
                      <a:alpha val="40000"/>
                    </a:prstClr>
                  </a:outerShdw>
                </a:effectLst>
                <a:tableStyleId>{93296810-A885-4BE3-A3E7-6D5BEEA58F35}</a:tableStyleId>
              </a:tblPr>
              <a:tblGrid>
                <a:gridCol w="1017504">
                  <a:extLst>
                    <a:ext uri="{9D8B030D-6E8A-4147-A177-3AD203B41FA5}">
                      <a16:colId xmlns:a16="http://schemas.microsoft.com/office/drawing/2014/main" val="20000"/>
                    </a:ext>
                  </a:extLst>
                </a:gridCol>
                <a:gridCol w="782696">
                  <a:extLst>
                    <a:ext uri="{9D8B030D-6E8A-4147-A177-3AD203B41FA5}">
                      <a16:colId xmlns:a16="http://schemas.microsoft.com/office/drawing/2014/main" val="20001"/>
                    </a:ext>
                  </a:extLst>
                </a:gridCol>
              </a:tblGrid>
              <a:tr h="339467">
                <a:tc>
                  <a:txBody>
                    <a:bodyPr/>
                    <a:lstStyle/>
                    <a:p>
                      <a:pPr algn="ctr"/>
                      <a:r>
                        <a:rPr lang="en-US" b="1" dirty="0">
                          <a:solidFill>
                            <a:schemeClr val="tx1"/>
                          </a:solidFill>
                        </a:rPr>
                        <a:t># Wells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b="1" dirty="0">
                          <a:solidFill>
                            <a:schemeClr val="tx1"/>
                          </a:solidFill>
                        </a:rPr>
                        <a:t>P50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39467">
                <a:tc>
                  <a:txBody>
                    <a:bodyPr/>
                    <a:lstStyle/>
                    <a:p>
                      <a:pPr algn="ctr"/>
                      <a:r>
                        <a:rPr lang="en-US" b="1" dirty="0"/>
                        <a:t>1</a:t>
                      </a:r>
                    </a:p>
                  </a:txBody>
                  <a:tcPr>
                    <a:lnL w="12700" cap="flat" cmpd="sng" algn="ctr">
                      <a:solidFill>
                        <a:schemeClr val="tx1"/>
                      </a:solidFill>
                      <a:prstDash val="solid"/>
                      <a:round/>
                      <a:headEnd type="none" w="med" len="med"/>
                      <a:tailEnd type="none" w="med" len="med"/>
                    </a:lnL>
                  </a:tcPr>
                </a:tc>
                <a:tc>
                  <a:txBody>
                    <a:bodyPr/>
                    <a:lstStyle/>
                    <a:p>
                      <a:pPr algn="ctr"/>
                      <a:r>
                        <a:rPr lang="en-US" b="1" dirty="0"/>
                        <a:t>$137k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9467">
                <a:tc>
                  <a:txBody>
                    <a:bodyPr/>
                    <a:lstStyle/>
                    <a:p>
                      <a:pPr algn="ctr"/>
                      <a:r>
                        <a:rPr lang="en-US" b="1" dirty="0"/>
                        <a:t>2</a:t>
                      </a:r>
                    </a:p>
                  </a:txBody>
                  <a:tcPr>
                    <a:lnL w="12700" cap="flat" cmpd="sng" algn="ctr">
                      <a:solidFill>
                        <a:schemeClr val="tx1"/>
                      </a:solidFill>
                      <a:prstDash val="solid"/>
                      <a:round/>
                      <a:headEnd type="none" w="med" len="med"/>
                      <a:tailEnd type="none" w="med" len="med"/>
                    </a:lnL>
                  </a:tcPr>
                </a:tc>
                <a:tc>
                  <a:txBody>
                    <a:bodyPr/>
                    <a:lstStyle/>
                    <a:p>
                      <a:pPr algn="ctr"/>
                      <a:r>
                        <a:rPr lang="en-US" b="1" dirty="0"/>
                        <a:t>$308k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9467">
                <a:tc>
                  <a:txBody>
                    <a:bodyPr/>
                    <a:lstStyle/>
                    <a:p>
                      <a:pPr algn="ctr"/>
                      <a:r>
                        <a:rPr lang="en-US" b="1" dirty="0"/>
                        <a:t>5</a:t>
                      </a:r>
                    </a:p>
                  </a:txBody>
                  <a:tcPr>
                    <a:lnL w="12700" cap="flat" cmpd="sng" algn="ctr">
                      <a:solidFill>
                        <a:schemeClr val="tx1"/>
                      </a:solidFill>
                      <a:prstDash val="solid"/>
                      <a:round/>
                      <a:headEnd type="none" w="med" len="med"/>
                      <a:tailEnd type="none" w="med" len="med"/>
                    </a:lnL>
                  </a:tcPr>
                </a:tc>
                <a:tc>
                  <a:txBody>
                    <a:bodyPr/>
                    <a:lstStyle/>
                    <a:p>
                      <a:pPr algn="ctr"/>
                      <a:r>
                        <a:rPr lang="en-US" b="1" dirty="0"/>
                        <a:t>$405k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39467">
                <a:tc>
                  <a:txBody>
                    <a:bodyPr/>
                    <a:lstStyle/>
                    <a:p>
                      <a:pPr algn="ctr"/>
                      <a:r>
                        <a:rPr lang="en-US" b="1" dirty="0"/>
                        <a:t>10</a:t>
                      </a:r>
                    </a:p>
                  </a:txBody>
                  <a:tcPr>
                    <a:lnL w="12700" cap="flat" cmpd="sng" algn="ctr">
                      <a:solidFill>
                        <a:schemeClr val="tx1"/>
                      </a:solidFill>
                      <a:prstDash val="solid"/>
                      <a:round/>
                      <a:headEnd type="none" w="med" len="med"/>
                      <a:tailEnd type="none" w="med" len="med"/>
                    </a:lnL>
                  </a:tcPr>
                </a:tc>
                <a:tc>
                  <a:txBody>
                    <a:bodyPr/>
                    <a:lstStyle/>
                    <a:p>
                      <a:pPr algn="ctr"/>
                      <a:r>
                        <a:rPr lang="en-US" b="1" dirty="0"/>
                        <a:t>$478k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39467">
                <a:tc>
                  <a:txBody>
                    <a:bodyPr/>
                    <a:lstStyle/>
                    <a:p>
                      <a:pPr algn="ctr"/>
                      <a:r>
                        <a:rPr lang="en-US" b="1" dirty="0"/>
                        <a:t>20</a:t>
                      </a:r>
                    </a:p>
                  </a:txBody>
                  <a:tcPr>
                    <a:lnL w="12700" cap="flat" cmpd="sng" algn="ctr">
                      <a:solidFill>
                        <a:schemeClr val="tx1"/>
                      </a:solidFill>
                      <a:prstDash val="solid"/>
                      <a:round/>
                      <a:headEnd type="none" w="med" len="med"/>
                      <a:tailEnd type="none" w="med" len="med"/>
                    </a:lnL>
                  </a:tcPr>
                </a:tc>
                <a:tc>
                  <a:txBody>
                    <a:bodyPr/>
                    <a:lstStyle/>
                    <a:p>
                      <a:pPr algn="ctr"/>
                      <a:r>
                        <a:rPr lang="en-US" b="1" dirty="0"/>
                        <a:t>$497k</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39467">
                <a:tc>
                  <a:txBody>
                    <a:bodyPr/>
                    <a:lstStyle/>
                    <a:p>
                      <a:pPr algn="ctr"/>
                      <a:r>
                        <a:rPr lang="en-US" b="1" dirty="0"/>
                        <a:t>50</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b="1" dirty="0"/>
                        <a:t>$523k</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srcRect/>
          <a:stretch>
            <a:fillRect/>
          </a:stretch>
        </p:blipFill>
        <p:spPr bwMode="auto">
          <a:xfrm>
            <a:off x="971600" y="1268760"/>
            <a:ext cx="6980143" cy="5040560"/>
          </a:xfrm>
          <a:prstGeom prst="rect">
            <a:avLst/>
          </a:prstGeom>
          <a:noFill/>
          <a:ln w="31750">
            <a:solidFill>
              <a:srgbClr val="292929"/>
            </a:solidFill>
            <a:miter lim="800000"/>
            <a:headEnd/>
            <a:tailEnd/>
          </a:ln>
        </p:spPr>
      </p:pic>
      <p:sp>
        <p:nvSpPr>
          <p:cNvPr id="2" name="Title 1"/>
          <p:cNvSpPr>
            <a:spLocks noGrp="1"/>
          </p:cNvSpPr>
          <p:nvPr>
            <p:ph type="title"/>
          </p:nvPr>
        </p:nvSpPr>
        <p:spPr/>
        <p:txBody>
          <a:bodyPr/>
          <a:lstStyle/>
          <a:p>
            <a:r>
              <a:rPr lang="en-US" dirty="0"/>
              <a:t>Expectations don’t tighten as much if wells are all drilled in one small area</a:t>
            </a:r>
          </a:p>
        </p:txBody>
      </p:sp>
      <p:sp>
        <p:nvSpPr>
          <p:cNvPr id="5" name="TextBox 4"/>
          <p:cNvSpPr txBox="1"/>
          <p:nvPr/>
        </p:nvSpPr>
        <p:spPr>
          <a:xfrm>
            <a:off x="323528" y="2132856"/>
            <a:ext cx="2160240" cy="172819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000" dirty="0">
                <a:solidFill>
                  <a:schemeClr val="tx1"/>
                </a:solidFill>
              </a:rPr>
              <a:t>R=0.0 P50: $459k</a:t>
            </a:r>
          </a:p>
          <a:p>
            <a:r>
              <a:rPr lang="en-US" sz="2000" dirty="0">
                <a:solidFill>
                  <a:schemeClr val="tx1"/>
                </a:solidFill>
              </a:rPr>
              <a:t>R=0.1 P50: $454k</a:t>
            </a:r>
          </a:p>
          <a:p>
            <a:r>
              <a:rPr lang="en-US" sz="2000" dirty="0">
                <a:solidFill>
                  <a:schemeClr val="tx1"/>
                </a:solidFill>
              </a:rPr>
              <a:t>R=0.3 P50: $425k</a:t>
            </a:r>
          </a:p>
          <a:p>
            <a:r>
              <a:rPr lang="en-US" sz="2000" dirty="0">
                <a:solidFill>
                  <a:schemeClr val="tx1"/>
                </a:solidFill>
              </a:rPr>
              <a:t>R=0.5 P50: $393k</a:t>
            </a:r>
          </a:p>
          <a:p>
            <a:r>
              <a:rPr lang="en-US" sz="2000" dirty="0">
                <a:solidFill>
                  <a:schemeClr val="tx1"/>
                </a:solidFill>
              </a:rPr>
              <a:t>R=0.7 P50: $345k </a:t>
            </a:r>
          </a:p>
        </p:txBody>
      </p:sp>
      <p:sp>
        <p:nvSpPr>
          <p:cNvPr id="12" name="TextBox 11"/>
          <p:cNvSpPr txBox="1"/>
          <p:nvPr/>
        </p:nvSpPr>
        <p:spPr>
          <a:xfrm>
            <a:off x="4499992" y="2204864"/>
            <a:ext cx="2016224" cy="165618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l"/>
            <a:r>
              <a:rPr lang="en-US" sz="1800" dirty="0">
                <a:solidFill>
                  <a:schemeClr val="tx1"/>
                </a:solidFill>
              </a:rPr>
              <a:t>If 8 wells are all drilled in the same section, then some of the “law of averages” effect is lost</a:t>
            </a:r>
          </a:p>
        </p:txBody>
      </p:sp>
      <p:sp>
        <p:nvSpPr>
          <p:cNvPr id="16" name="TextBox 15"/>
          <p:cNvSpPr txBox="1"/>
          <p:nvPr/>
        </p:nvSpPr>
        <p:spPr>
          <a:xfrm>
            <a:off x="7599216" y="2966648"/>
            <a:ext cx="1547664" cy="1152128"/>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400" dirty="0" err="1">
                <a:solidFill>
                  <a:schemeClr val="tx1"/>
                </a:solidFill>
              </a:rPr>
              <a:t>Kerrobert</a:t>
            </a:r>
            <a:r>
              <a:rPr lang="en-US" sz="2400" dirty="0">
                <a:solidFill>
                  <a:schemeClr val="tx1"/>
                </a:solidFill>
              </a:rPr>
              <a:t> within one mile</a:t>
            </a:r>
          </a:p>
        </p:txBody>
      </p:sp>
      <p:cxnSp>
        <p:nvCxnSpPr>
          <p:cNvPr id="28" name="Straight Arrow Connector 27"/>
          <p:cNvCxnSpPr>
            <a:stCxn id="16" idx="1"/>
          </p:cNvCxnSpPr>
          <p:nvPr/>
        </p:nvCxnSpPr>
        <p:spPr>
          <a:xfrm flipH="1">
            <a:off x="7455200" y="3542712"/>
            <a:ext cx="14401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1899E-5547-4EC5-8D56-1F5306074D71}"/>
              </a:ext>
            </a:extLst>
          </p:cNvPr>
          <p:cNvSpPr>
            <a:spLocks noGrp="1"/>
          </p:cNvSpPr>
          <p:nvPr>
            <p:ph type="title"/>
          </p:nvPr>
        </p:nvSpPr>
        <p:spPr/>
        <p:txBody>
          <a:bodyPr/>
          <a:lstStyle/>
          <a:p>
            <a:r>
              <a:rPr lang="en-US" dirty="0"/>
              <a:t>4) Real Options Analysis</a:t>
            </a:r>
          </a:p>
        </p:txBody>
      </p:sp>
      <p:sp>
        <p:nvSpPr>
          <p:cNvPr id="3" name="Content Placeholder 2">
            <a:extLst>
              <a:ext uri="{FF2B5EF4-FFF2-40B4-BE49-F238E27FC236}">
                <a16:creationId xmlns:a16="http://schemas.microsoft.com/office/drawing/2014/main" id="{CB36489F-EBF5-4298-9B09-51306DCF7772}"/>
              </a:ext>
            </a:extLst>
          </p:cNvPr>
          <p:cNvSpPr>
            <a:spLocks noGrp="1"/>
          </p:cNvSpPr>
          <p:nvPr>
            <p:ph idx="1"/>
          </p:nvPr>
        </p:nvSpPr>
        <p:spPr/>
        <p:txBody>
          <a:bodyPr>
            <a:normAutofit fontScale="62500" lnSpcReduction="20000"/>
          </a:bodyPr>
          <a:lstStyle/>
          <a:p>
            <a:r>
              <a:rPr lang="en-US" dirty="0"/>
              <a:t>In designing gas processing plants an important factor is the degree to which various higher weight hydrocarbons are separated from methane. This is commonly done by chilling the gas until the higher weight hydrocarbons condense and can be removed as a liquid. This allows the higher weight hydrocarbons to be sold as liquids (taking advantage of higher liquids prices) instead of a gas. However, running gas plants at lower temperatures increases capital and operating costs. </a:t>
            </a:r>
          </a:p>
          <a:p>
            <a:endParaRPr lang="en-US" dirty="0"/>
          </a:p>
          <a:p>
            <a:r>
              <a:rPr lang="en-US" dirty="0"/>
              <a:t>The choice of plant operating temperature can be viewed as a real option. The value of this real option will be determined by whether various hydrocarbon species (ethane, propane, butane, pentane, etc.) are sold as separate liquids or sold within the gas stream, by the incremental cost of constructing plants capable of operating at lower temperatures and by the incremental costs of operating at those lower temperatures. As the prices of various hydrocarbon species are interdependent (and likely co-integrated), a suitable commodity price model will likely be needed.</a:t>
            </a:r>
          </a:p>
          <a:p>
            <a:pPr marL="0" indent="0">
              <a:buNone/>
            </a:pPr>
            <a:endParaRPr lang="en-US" dirty="0"/>
          </a:p>
          <a:p>
            <a:r>
              <a:rPr lang="en-US" dirty="0"/>
              <a:t>A successful solution would propose an analytical model that captures the major physical relationships between liquid yield, operating temperatures and operating cost; inclusion of a simplified co-integrated price model; calculation of the optional value of plant construction as a function of input parameters, including temperature and any computer code required for these calculations.</a:t>
            </a:r>
          </a:p>
          <a:p>
            <a:endParaRPr lang="en-US" dirty="0"/>
          </a:p>
          <a:p>
            <a:r>
              <a:rPr lang="en-US" dirty="0"/>
              <a:t>Historical data for various hydrocarbon prices series can be provided by GLJ Publications, simplified models for hydrocarbon yields and plant costs can be provided by GLJ Petroleum Consultants.</a:t>
            </a:r>
          </a:p>
        </p:txBody>
      </p:sp>
      <p:sp>
        <p:nvSpPr>
          <p:cNvPr id="4" name="Footer Placeholder 3">
            <a:extLst>
              <a:ext uri="{FF2B5EF4-FFF2-40B4-BE49-F238E27FC236}">
                <a16:creationId xmlns:a16="http://schemas.microsoft.com/office/drawing/2014/main" id="{4D598A0F-AC5F-4F84-A667-1EFC43C57780}"/>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48F8F326-D384-4B6A-9FCB-85BCB5273C25}"/>
              </a:ext>
            </a:extLst>
          </p:cNvPr>
          <p:cNvSpPr>
            <a:spLocks noGrp="1"/>
          </p:cNvSpPr>
          <p:nvPr>
            <p:ph type="sldNum" sz="quarter" idx="12"/>
          </p:nvPr>
        </p:nvSpPr>
        <p:spPr/>
        <p:txBody>
          <a:bodyPr/>
          <a:lstStyle/>
          <a:p>
            <a:fld id="{6A2934AE-CAA2-7547-9AAD-CFCEE97C9303}" type="slidenum">
              <a:rPr lang="en-US" smtClean="0"/>
              <a:pPr/>
              <a:t>27</a:t>
            </a:fld>
            <a:endParaRPr lang="en-US"/>
          </a:p>
        </p:txBody>
      </p:sp>
    </p:spTree>
    <p:extLst>
      <p:ext uri="{BB962C8B-B14F-4D97-AF65-F5344CB8AC3E}">
        <p14:creationId xmlns:p14="http://schemas.microsoft.com/office/powerpoint/2010/main" val="602052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A999D-5A28-43D9-94DE-236AA53A50DA}"/>
              </a:ext>
            </a:extLst>
          </p:cNvPr>
          <p:cNvSpPr>
            <a:spLocks noGrp="1"/>
          </p:cNvSpPr>
          <p:nvPr>
            <p:ph type="title"/>
          </p:nvPr>
        </p:nvSpPr>
        <p:spPr/>
        <p:txBody>
          <a:bodyPr/>
          <a:lstStyle/>
          <a:p>
            <a:r>
              <a:rPr lang="en-US" dirty="0"/>
              <a:t>Hydrocarbon Prices are related, likely Co-Integrated </a:t>
            </a:r>
          </a:p>
        </p:txBody>
      </p:sp>
      <p:sp>
        <p:nvSpPr>
          <p:cNvPr id="3" name="Content Placeholder 2">
            <a:extLst>
              <a:ext uri="{FF2B5EF4-FFF2-40B4-BE49-F238E27FC236}">
                <a16:creationId xmlns:a16="http://schemas.microsoft.com/office/drawing/2014/main" id="{9E3D35D5-7445-4E3C-9894-2BA8E90B8D3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51EE2FA-1874-400B-A3E9-C8E1B58F89A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1E4E23BD-51C6-4AFC-93D4-30C8D0472531}"/>
              </a:ext>
            </a:extLst>
          </p:cNvPr>
          <p:cNvSpPr>
            <a:spLocks noGrp="1"/>
          </p:cNvSpPr>
          <p:nvPr>
            <p:ph type="sldNum" sz="quarter" idx="12"/>
          </p:nvPr>
        </p:nvSpPr>
        <p:spPr/>
        <p:txBody>
          <a:bodyPr/>
          <a:lstStyle/>
          <a:p>
            <a:fld id="{6A2934AE-CAA2-7547-9AAD-CFCEE97C9303}" type="slidenum">
              <a:rPr lang="en-US" smtClean="0"/>
              <a:pPr/>
              <a:t>28</a:t>
            </a:fld>
            <a:endParaRPr lang="en-US"/>
          </a:p>
        </p:txBody>
      </p:sp>
      <p:pic>
        <p:nvPicPr>
          <p:cNvPr id="6" name="Picture 5">
            <a:extLst>
              <a:ext uri="{FF2B5EF4-FFF2-40B4-BE49-F238E27FC236}">
                <a16:creationId xmlns:a16="http://schemas.microsoft.com/office/drawing/2014/main" id="{5B2F06F3-4CAD-4B69-BCE5-818C8B7678A4}"/>
              </a:ext>
            </a:extLst>
          </p:cNvPr>
          <p:cNvPicPr>
            <a:picLocks noChangeAspect="1"/>
          </p:cNvPicPr>
          <p:nvPr/>
        </p:nvPicPr>
        <p:blipFill>
          <a:blip r:embed="rId2"/>
          <a:stretch>
            <a:fillRect/>
          </a:stretch>
        </p:blipFill>
        <p:spPr>
          <a:xfrm>
            <a:off x="683326" y="1282768"/>
            <a:ext cx="7777348" cy="5084128"/>
          </a:xfrm>
          <a:prstGeom prst="rect">
            <a:avLst/>
          </a:prstGeom>
        </p:spPr>
      </p:pic>
    </p:spTree>
    <p:extLst>
      <p:ext uri="{BB962C8B-B14F-4D97-AF65-F5344CB8AC3E}">
        <p14:creationId xmlns:p14="http://schemas.microsoft.com/office/powerpoint/2010/main" val="5014376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CB337-DB67-49B2-8560-F300DAA3D00B}"/>
              </a:ext>
            </a:extLst>
          </p:cNvPr>
          <p:cNvSpPr>
            <a:spLocks noGrp="1"/>
          </p:cNvSpPr>
          <p:nvPr>
            <p:ph type="title"/>
          </p:nvPr>
        </p:nvSpPr>
        <p:spPr/>
        <p:txBody>
          <a:bodyPr/>
          <a:lstStyle/>
          <a:p>
            <a:r>
              <a:rPr lang="en-US" dirty="0"/>
              <a:t>Price Response to Drilling</a:t>
            </a:r>
          </a:p>
        </p:txBody>
      </p:sp>
      <p:sp>
        <p:nvSpPr>
          <p:cNvPr id="3" name="Content Placeholder 2">
            <a:extLst>
              <a:ext uri="{FF2B5EF4-FFF2-40B4-BE49-F238E27FC236}">
                <a16:creationId xmlns:a16="http://schemas.microsoft.com/office/drawing/2014/main" id="{9D0E253F-25DE-49B9-B693-AB16B561F55F}"/>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EBC212F-B6C5-4768-8A57-4DF60E32AC0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3322EDFF-8D42-4A1B-9A43-D25C8D6FE172}"/>
              </a:ext>
            </a:extLst>
          </p:cNvPr>
          <p:cNvSpPr>
            <a:spLocks noGrp="1"/>
          </p:cNvSpPr>
          <p:nvPr>
            <p:ph type="sldNum" sz="quarter" idx="12"/>
          </p:nvPr>
        </p:nvSpPr>
        <p:spPr/>
        <p:txBody>
          <a:bodyPr/>
          <a:lstStyle/>
          <a:p>
            <a:fld id="{6A2934AE-CAA2-7547-9AAD-CFCEE97C9303}" type="slidenum">
              <a:rPr lang="en-US" smtClean="0"/>
              <a:pPr/>
              <a:t>29</a:t>
            </a:fld>
            <a:endParaRPr lang="en-US"/>
          </a:p>
        </p:txBody>
      </p:sp>
      <p:pic>
        <p:nvPicPr>
          <p:cNvPr id="6" name="Picture 5">
            <a:extLst>
              <a:ext uri="{FF2B5EF4-FFF2-40B4-BE49-F238E27FC236}">
                <a16:creationId xmlns:a16="http://schemas.microsoft.com/office/drawing/2014/main" id="{F1A8F480-87B5-4C3D-85D1-804D6529E8E7}"/>
              </a:ext>
            </a:extLst>
          </p:cNvPr>
          <p:cNvPicPr>
            <a:picLocks noChangeAspect="1"/>
          </p:cNvPicPr>
          <p:nvPr/>
        </p:nvPicPr>
        <p:blipFill>
          <a:blip r:embed="rId2"/>
          <a:stretch>
            <a:fillRect/>
          </a:stretch>
        </p:blipFill>
        <p:spPr>
          <a:xfrm>
            <a:off x="1074307" y="1282768"/>
            <a:ext cx="6995386" cy="5079763"/>
          </a:xfrm>
          <a:prstGeom prst="rect">
            <a:avLst/>
          </a:prstGeom>
        </p:spPr>
      </p:pic>
      <p:sp>
        <p:nvSpPr>
          <p:cNvPr id="7" name="Left Brace 6">
            <a:extLst>
              <a:ext uri="{FF2B5EF4-FFF2-40B4-BE49-F238E27FC236}">
                <a16:creationId xmlns:a16="http://schemas.microsoft.com/office/drawing/2014/main" id="{D730B29E-1D34-480B-96AA-A3858AC2FF21}"/>
              </a:ext>
            </a:extLst>
          </p:cNvPr>
          <p:cNvSpPr/>
          <p:nvPr/>
        </p:nvSpPr>
        <p:spPr>
          <a:xfrm rot="5400000">
            <a:off x="3408844" y="2179416"/>
            <a:ext cx="398488" cy="951596"/>
          </a:xfrm>
          <a:prstGeom prst="leftBrace">
            <a:avLst/>
          </a:prstGeom>
          <a:ln>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accent4"/>
              </a:solidFill>
            </a:endParaRPr>
          </a:p>
        </p:txBody>
      </p:sp>
      <p:sp>
        <p:nvSpPr>
          <p:cNvPr id="8" name="TextBox 7">
            <a:extLst>
              <a:ext uri="{FF2B5EF4-FFF2-40B4-BE49-F238E27FC236}">
                <a16:creationId xmlns:a16="http://schemas.microsoft.com/office/drawing/2014/main" id="{BBE1C51E-9C52-45DB-80AC-EF78F693E52F}"/>
              </a:ext>
            </a:extLst>
          </p:cNvPr>
          <p:cNvSpPr txBox="1">
            <a:spLocks noChangeArrowheads="1"/>
          </p:cNvSpPr>
          <p:nvPr/>
        </p:nvSpPr>
        <p:spPr bwMode="auto">
          <a:xfrm>
            <a:off x="2217115" y="1390064"/>
            <a:ext cx="2950877" cy="1077218"/>
          </a:xfrm>
          <a:prstGeom prst="rect">
            <a:avLst/>
          </a:prstGeom>
          <a:noFill/>
          <a:ln w="9525">
            <a:noFill/>
            <a:miter lim="800000"/>
            <a:headEnd/>
            <a:tailEnd/>
          </a:ln>
        </p:spPr>
        <p:txBody>
          <a:bodyPr wrap="square">
            <a:spAutoFit/>
          </a:bodyPr>
          <a:lstStyle/>
          <a:p>
            <a:pPr algn="ctr"/>
            <a:r>
              <a:rPr lang="en-US" sz="1600" dirty="0">
                <a:solidFill>
                  <a:schemeClr val="accent4"/>
                </a:solidFill>
                <a:latin typeface="Arial" pitchFamily="34" charset="0"/>
                <a:cs typeface="Arial" pitchFamily="34" charset="0"/>
              </a:rPr>
              <a:t>As the scale of the gas resource became clear, gas became relatively cheaper and liquids became more valuable</a:t>
            </a:r>
          </a:p>
        </p:txBody>
      </p:sp>
      <p:sp>
        <p:nvSpPr>
          <p:cNvPr id="9" name="Left Brace 8">
            <a:extLst>
              <a:ext uri="{FF2B5EF4-FFF2-40B4-BE49-F238E27FC236}">
                <a16:creationId xmlns:a16="http://schemas.microsoft.com/office/drawing/2014/main" id="{CE23D77A-3750-4089-A784-28D17DC0543A}"/>
              </a:ext>
            </a:extLst>
          </p:cNvPr>
          <p:cNvSpPr/>
          <p:nvPr/>
        </p:nvSpPr>
        <p:spPr>
          <a:xfrm rot="5400000">
            <a:off x="4817641" y="2198015"/>
            <a:ext cx="398488" cy="914401"/>
          </a:xfrm>
          <a:prstGeom prst="leftBrace">
            <a:avLst/>
          </a:prstGeom>
          <a:ln>
            <a:solidFill>
              <a:srgbClr val="00206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5DE00F63-8795-455A-AD47-390CD262D867}"/>
              </a:ext>
            </a:extLst>
          </p:cNvPr>
          <p:cNvSpPr txBox="1">
            <a:spLocks noChangeArrowheads="1"/>
          </p:cNvSpPr>
          <p:nvPr/>
        </p:nvSpPr>
        <p:spPr bwMode="auto">
          <a:xfrm>
            <a:off x="3124200" y="1390064"/>
            <a:ext cx="3780037" cy="1077218"/>
          </a:xfrm>
          <a:prstGeom prst="rect">
            <a:avLst/>
          </a:prstGeom>
          <a:noFill/>
          <a:ln w="9525">
            <a:noFill/>
            <a:miter lim="800000"/>
            <a:headEnd/>
            <a:tailEnd/>
          </a:ln>
        </p:spPr>
        <p:txBody>
          <a:bodyPr wrap="square">
            <a:spAutoFit/>
          </a:bodyPr>
          <a:lstStyle/>
          <a:p>
            <a:pPr algn="ctr"/>
            <a:r>
              <a:rPr lang="en-US" sz="1600" dirty="0">
                <a:solidFill>
                  <a:srgbClr val="002060"/>
                </a:solidFill>
                <a:latin typeface="Arial" pitchFamily="34" charset="0"/>
                <a:cs typeface="Arial" pitchFamily="34" charset="0"/>
              </a:rPr>
              <a:t>Industry responded by drilling more wells in liquid rich regions bringing on more liquids and returning the price ratio to something more moderate </a:t>
            </a:r>
          </a:p>
        </p:txBody>
      </p:sp>
    </p:spTree>
    <p:extLst>
      <p:ext uri="{BB962C8B-B14F-4D97-AF65-F5344CB8AC3E}">
        <p14:creationId xmlns:p14="http://schemas.microsoft.com/office/powerpoint/2010/main" val="283969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p:bldP spid="8" grpId="1"/>
      <p:bldP spid="9" grpId="0" animBg="1"/>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5F43-A33F-4D52-ADA7-53406F55D716}"/>
              </a:ext>
            </a:extLst>
          </p:cNvPr>
          <p:cNvSpPr>
            <a:spLocks noGrp="1"/>
          </p:cNvSpPr>
          <p:nvPr>
            <p:ph type="title"/>
          </p:nvPr>
        </p:nvSpPr>
        <p:spPr/>
        <p:txBody>
          <a:bodyPr/>
          <a:lstStyle/>
          <a:p>
            <a:r>
              <a:rPr lang="en-US" dirty="0"/>
              <a:t>How our work is changing</a:t>
            </a:r>
          </a:p>
        </p:txBody>
      </p:sp>
      <p:sp>
        <p:nvSpPr>
          <p:cNvPr id="3" name="Content Placeholder 2">
            <a:extLst>
              <a:ext uri="{FF2B5EF4-FFF2-40B4-BE49-F238E27FC236}">
                <a16:creationId xmlns:a16="http://schemas.microsoft.com/office/drawing/2014/main" id="{2138ACF7-9F62-423E-BC7D-51C1703B5DE0}"/>
              </a:ext>
            </a:extLst>
          </p:cNvPr>
          <p:cNvSpPr>
            <a:spLocks noGrp="1"/>
          </p:cNvSpPr>
          <p:nvPr>
            <p:ph idx="1"/>
          </p:nvPr>
        </p:nvSpPr>
        <p:spPr/>
        <p:txBody>
          <a:bodyPr>
            <a:normAutofit fontScale="92500"/>
          </a:bodyPr>
          <a:lstStyle/>
          <a:p>
            <a:r>
              <a:rPr lang="en-US" dirty="0"/>
              <a:t>Development of oil and gas resources used to entail drilling a relatively small number of wells into potential oil or gas “traps”.  These traps might not contain hydrocarbons.</a:t>
            </a:r>
          </a:p>
          <a:p>
            <a:r>
              <a:rPr lang="en-US" dirty="0"/>
              <a:t>Drilling was economically risky, but the traps had clear limits and properties that could be determined with reasonable certainty once the wells were drilled.  </a:t>
            </a:r>
          </a:p>
          <a:p>
            <a:r>
              <a:rPr lang="en-US" dirty="0"/>
              <a:t>In both Canada and the US, these types of opportunities have already been exploited.  Development is shifting to low-grade regionally extensive oil and gas deposits.</a:t>
            </a:r>
          </a:p>
          <a:p>
            <a:r>
              <a:rPr lang="en-US" dirty="0"/>
              <a:t>Drilling “dry holes” is less likely, but requires a large number of wells over a large number of years in oil and gas pools with poorly defined limits and uncertain but correlated properties.</a:t>
            </a:r>
          </a:p>
          <a:p>
            <a:r>
              <a:rPr lang="en-US" dirty="0"/>
              <a:t>Let’s look at an example of what is being developed and current analysis techniques…</a:t>
            </a:r>
          </a:p>
        </p:txBody>
      </p:sp>
      <p:sp>
        <p:nvSpPr>
          <p:cNvPr id="4" name="Footer Placeholder 3">
            <a:extLst>
              <a:ext uri="{FF2B5EF4-FFF2-40B4-BE49-F238E27FC236}">
                <a16:creationId xmlns:a16="http://schemas.microsoft.com/office/drawing/2014/main" id="{A7282161-E241-4259-9D39-6699014EB8F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6F836633-C5F2-4956-A3AF-09CE0C00D931}"/>
              </a:ext>
            </a:extLst>
          </p:cNvPr>
          <p:cNvSpPr>
            <a:spLocks noGrp="1"/>
          </p:cNvSpPr>
          <p:nvPr>
            <p:ph type="sldNum" sz="quarter" idx="12"/>
          </p:nvPr>
        </p:nvSpPr>
        <p:spPr/>
        <p:txBody>
          <a:bodyPr/>
          <a:lstStyle/>
          <a:p>
            <a:fld id="{6A2934AE-CAA2-7547-9AAD-CFCEE97C9303}" type="slidenum">
              <a:rPr lang="en-US" smtClean="0"/>
              <a:pPr/>
              <a:t>3</a:t>
            </a:fld>
            <a:endParaRPr lang="en-US"/>
          </a:p>
        </p:txBody>
      </p:sp>
    </p:spTree>
    <p:extLst>
      <p:ext uri="{BB962C8B-B14F-4D97-AF65-F5344CB8AC3E}">
        <p14:creationId xmlns:p14="http://schemas.microsoft.com/office/powerpoint/2010/main" val="1161885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6F5FA-8755-429B-B54E-A014787D4B2D}"/>
              </a:ext>
            </a:extLst>
          </p:cNvPr>
          <p:cNvSpPr>
            <a:spLocks noGrp="1"/>
          </p:cNvSpPr>
          <p:nvPr>
            <p:ph type="title"/>
          </p:nvPr>
        </p:nvSpPr>
        <p:spPr/>
        <p:txBody>
          <a:bodyPr/>
          <a:lstStyle/>
          <a:p>
            <a:r>
              <a:rPr lang="en-US" dirty="0"/>
              <a:t>More Liquids Recovery Generally Requires More Energy</a:t>
            </a:r>
          </a:p>
        </p:txBody>
      </p:sp>
      <p:sp>
        <p:nvSpPr>
          <p:cNvPr id="3" name="Content Placeholder 2">
            <a:extLst>
              <a:ext uri="{FF2B5EF4-FFF2-40B4-BE49-F238E27FC236}">
                <a16:creationId xmlns:a16="http://schemas.microsoft.com/office/drawing/2014/main" id="{EC1C1061-75D2-454A-B71A-87405B6A0DAE}"/>
              </a:ext>
            </a:extLst>
          </p:cNvPr>
          <p:cNvSpPr>
            <a:spLocks noGrp="1"/>
          </p:cNvSpPr>
          <p:nvPr>
            <p:ph idx="1"/>
          </p:nvPr>
        </p:nvSpPr>
        <p:spPr>
          <a:xfrm>
            <a:off x="250147" y="4119534"/>
            <a:ext cx="4195729" cy="2242997"/>
          </a:xfrm>
        </p:spPr>
        <p:txBody>
          <a:bodyPr>
            <a:normAutofit/>
          </a:bodyPr>
          <a:lstStyle/>
          <a:p>
            <a:r>
              <a:rPr lang="en-US" sz="1400" dirty="0"/>
              <a:t>$2K/HP is a commonly used factor for capital cost.  If the power is provided by natural gas, the operating cost directly tied to the cost of gas.  If the compressors are electrically driven, the cost is directly tied to the cost of power: $0.08 to $0.28/kWh, or more.</a:t>
            </a:r>
          </a:p>
        </p:txBody>
      </p:sp>
      <p:sp>
        <p:nvSpPr>
          <p:cNvPr id="4" name="Footer Placeholder 3">
            <a:extLst>
              <a:ext uri="{FF2B5EF4-FFF2-40B4-BE49-F238E27FC236}">
                <a16:creationId xmlns:a16="http://schemas.microsoft.com/office/drawing/2014/main" id="{EAC1EF04-3C06-49D7-8D0C-D8AB9550FFF6}"/>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70C3617-05FA-4ECB-BB5C-BE69FF6255CD}"/>
              </a:ext>
            </a:extLst>
          </p:cNvPr>
          <p:cNvSpPr>
            <a:spLocks noGrp="1"/>
          </p:cNvSpPr>
          <p:nvPr>
            <p:ph type="sldNum" sz="quarter" idx="12"/>
          </p:nvPr>
        </p:nvSpPr>
        <p:spPr/>
        <p:txBody>
          <a:bodyPr/>
          <a:lstStyle/>
          <a:p>
            <a:fld id="{6A2934AE-CAA2-7547-9AAD-CFCEE97C9303}" type="slidenum">
              <a:rPr lang="en-US" smtClean="0"/>
              <a:pPr/>
              <a:t>30</a:t>
            </a:fld>
            <a:endParaRPr lang="en-US"/>
          </a:p>
        </p:txBody>
      </p:sp>
      <p:pic>
        <p:nvPicPr>
          <p:cNvPr id="7170" name="Picture 2" descr="https://images.pennnet.com/articles/ogj/thm/th_050822ogjpba03.gif">
            <a:extLst>
              <a:ext uri="{FF2B5EF4-FFF2-40B4-BE49-F238E27FC236}">
                <a16:creationId xmlns:a16="http://schemas.microsoft.com/office/drawing/2014/main" id="{1C75ACE4-0E00-46D5-9365-7A3B23BBC0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9815" y="1417226"/>
            <a:ext cx="3929900" cy="23458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1DDC07A-9521-43B3-BFF0-8E7460F46983}"/>
              </a:ext>
            </a:extLst>
          </p:cNvPr>
          <p:cNvPicPr>
            <a:picLocks noChangeAspect="1"/>
          </p:cNvPicPr>
          <p:nvPr/>
        </p:nvPicPr>
        <p:blipFill>
          <a:blip r:embed="rId3"/>
          <a:stretch>
            <a:fillRect/>
          </a:stretch>
        </p:blipFill>
        <p:spPr>
          <a:xfrm>
            <a:off x="250147" y="1225042"/>
            <a:ext cx="4297536" cy="2811112"/>
          </a:xfrm>
          <a:prstGeom prst="rect">
            <a:avLst/>
          </a:prstGeom>
        </p:spPr>
      </p:pic>
      <p:sp>
        <p:nvSpPr>
          <p:cNvPr id="8" name="Content Placeholder 2">
            <a:extLst>
              <a:ext uri="{FF2B5EF4-FFF2-40B4-BE49-F238E27FC236}">
                <a16:creationId xmlns:a16="http://schemas.microsoft.com/office/drawing/2014/main" id="{53E5A396-273E-45BB-B948-D70A6894E55A}"/>
              </a:ext>
            </a:extLst>
          </p:cNvPr>
          <p:cNvSpPr txBox="1">
            <a:spLocks/>
          </p:cNvSpPr>
          <p:nvPr/>
        </p:nvSpPr>
        <p:spPr>
          <a:xfrm>
            <a:off x="4445876" y="4036154"/>
            <a:ext cx="4195729" cy="224299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Clr>
                <a:schemeClr val="tx2"/>
              </a:buClr>
              <a:buFont typeface="Arial"/>
              <a:buChar char="•"/>
              <a:defRPr sz="2400" kern="1200">
                <a:solidFill>
                  <a:schemeClr val="accent3"/>
                </a:solidFill>
                <a:latin typeface="Arial"/>
                <a:ea typeface="+mn-ea"/>
                <a:cs typeface="Arial"/>
              </a:defRPr>
            </a:lvl1pPr>
            <a:lvl2pPr marL="742950" indent="-285750" algn="l" defTabSz="457200" rtl="0" eaLnBrk="1" latinLnBrk="0" hangingPunct="1">
              <a:spcBef>
                <a:spcPct val="20000"/>
              </a:spcBef>
              <a:buClr>
                <a:schemeClr val="tx2"/>
              </a:buClr>
              <a:buFont typeface="Arial"/>
              <a:buChar char="–"/>
              <a:defRPr sz="2200" kern="1200">
                <a:solidFill>
                  <a:schemeClr val="tx2"/>
                </a:solidFill>
                <a:latin typeface="Arial"/>
                <a:ea typeface="+mn-ea"/>
                <a:cs typeface="Arial"/>
              </a:defRPr>
            </a:lvl2pPr>
            <a:lvl3pPr marL="1143000" indent="-228600" algn="l" defTabSz="457200" rtl="0" eaLnBrk="1" latinLnBrk="0" hangingPunct="1">
              <a:spcBef>
                <a:spcPct val="20000"/>
              </a:spcBef>
              <a:buClr>
                <a:schemeClr val="accent2"/>
              </a:buClr>
              <a:buFont typeface="Arial"/>
              <a:buChar char="•"/>
              <a:defRPr sz="2000" kern="1200">
                <a:solidFill>
                  <a:schemeClr val="tx1"/>
                </a:solidFill>
                <a:latin typeface="Arial"/>
                <a:ea typeface="+mn-ea"/>
                <a:cs typeface="Arial"/>
              </a:defRPr>
            </a:lvl3pPr>
            <a:lvl4pPr marL="1600200" indent="-228600" algn="l" defTabSz="457200" rtl="0" eaLnBrk="1" latinLnBrk="0" hangingPunct="1">
              <a:spcBef>
                <a:spcPct val="20000"/>
              </a:spcBef>
              <a:buClr>
                <a:schemeClr val="accent1"/>
              </a:buClr>
              <a:buFont typeface="Arial"/>
              <a:buChar char="–"/>
              <a:defRPr sz="1800" kern="1200">
                <a:solidFill>
                  <a:schemeClr val="accent3"/>
                </a:solidFill>
                <a:latin typeface="Arial"/>
                <a:ea typeface="+mn-ea"/>
                <a:cs typeface="Arial"/>
              </a:defRPr>
            </a:lvl4pPr>
            <a:lvl5pPr marL="2057400" indent="-228600" algn="l" defTabSz="457200" rtl="0" eaLnBrk="1" latinLnBrk="0" hangingPunct="1">
              <a:spcBef>
                <a:spcPct val="20000"/>
              </a:spcBef>
              <a:buClr>
                <a:schemeClr val="accent4"/>
              </a:buClr>
              <a:buFont typeface="Arial"/>
              <a:buChar char="»"/>
              <a:defRPr sz="1600" kern="1200">
                <a:solidFill>
                  <a:schemeClr val="tx2"/>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As a result, costs increase as liquid recoveries increase.</a:t>
            </a:r>
          </a:p>
          <a:p>
            <a:endParaRPr lang="en-US" sz="1400" dirty="0"/>
          </a:p>
          <a:p>
            <a:r>
              <a:rPr lang="en-US" sz="1400" dirty="0"/>
              <a:t>https://www.ogj.com/articles/print/volume-103/issue-32/processing/study-identifies-optimal-csub2-sub-recovery-for-ngl-plants.html</a:t>
            </a:r>
          </a:p>
        </p:txBody>
      </p:sp>
    </p:spTree>
    <p:extLst>
      <p:ext uri="{BB962C8B-B14F-4D97-AF65-F5344CB8AC3E}">
        <p14:creationId xmlns:p14="http://schemas.microsoft.com/office/powerpoint/2010/main" val="4294760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0147" y="3192905"/>
            <a:ext cx="8658939" cy="3169626"/>
          </a:xfrm>
        </p:spPr>
        <p:txBody>
          <a:bodyPr>
            <a:normAutofit/>
          </a:bodyPr>
          <a:lstStyle/>
          <a:p>
            <a:pPr algn="ctr">
              <a:buNone/>
            </a:pPr>
            <a:r>
              <a:rPr lang="en-US" sz="1800" dirty="0"/>
              <a:t>Michael Morgan</a:t>
            </a:r>
          </a:p>
          <a:p>
            <a:pPr algn="ctr">
              <a:buNone/>
            </a:pPr>
            <a:r>
              <a:rPr lang="en-US" sz="1800" dirty="0"/>
              <a:t>Director, Analytics</a:t>
            </a:r>
          </a:p>
          <a:p>
            <a:pPr algn="ctr">
              <a:buNone/>
            </a:pPr>
            <a:r>
              <a:rPr lang="en-US" sz="1800" dirty="0"/>
              <a:t>Phone: +1-403-266-9437</a:t>
            </a:r>
            <a:br>
              <a:rPr lang="en-US" sz="1800" dirty="0"/>
            </a:br>
            <a:r>
              <a:rPr lang="en-US" sz="1800" dirty="0"/>
              <a:t>Fax: +1-403-262-1855</a:t>
            </a:r>
          </a:p>
          <a:p>
            <a:pPr algn="ctr">
              <a:buNone/>
            </a:pPr>
            <a:r>
              <a:rPr lang="en-US" sz="1800" dirty="0"/>
              <a:t>Email: </a:t>
            </a:r>
            <a:r>
              <a:rPr lang="en-US" sz="1800" dirty="0">
                <a:hlinkClick r:id="rId2"/>
              </a:rPr>
              <a:t>mmorgan@gljpc.com</a:t>
            </a:r>
            <a:endParaRPr lang="en-US" sz="1800" dirty="0"/>
          </a:p>
          <a:p>
            <a:pPr algn="ctr">
              <a:buNone/>
            </a:pPr>
            <a:r>
              <a:rPr lang="en-US" sz="1800" dirty="0"/>
              <a:t>GLJ Petroleum Consultants Ltd.</a:t>
            </a:r>
            <a:br>
              <a:rPr lang="en-US" sz="1800" dirty="0"/>
            </a:br>
            <a:r>
              <a:rPr lang="en-US" sz="1800" dirty="0"/>
              <a:t>4100, 400 - 3rd Ave. S.W.</a:t>
            </a:r>
            <a:br>
              <a:rPr lang="en-US" sz="1800" dirty="0"/>
            </a:br>
            <a:r>
              <a:rPr lang="en-US" sz="1800" dirty="0"/>
              <a:t>Calgary, Alberta, Canada</a:t>
            </a:r>
            <a:br>
              <a:rPr lang="en-US" sz="1800" dirty="0"/>
            </a:br>
            <a:r>
              <a:rPr lang="en-US" sz="1800" dirty="0"/>
              <a:t>T2P 4H2</a:t>
            </a:r>
          </a:p>
          <a:p>
            <a:pPr>
              <a:buNone/>
            </a:pPr>
            <a:endParaRPr lang="en-US" sz="1800"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TextBox 4"/>
          <p:cNvSpPr txBox="1"/>
          <p:nvPr/>
        </p:nvSpPr>
        <p:spPr>
          <a:xfrm>
            <a:off x="2923082" y="2113613"/>
            <a:ext cx="3477718" cy="461665"/>
          </a:xfrm>
          <a:prstGeom prst="rect">
            <a:avLst/>
          </a:prstGeom>
          <a:noFill/>
        </p:spPr>
        <p:txBody>
          <a:bodyPr wrap="square" rtlCol="0">
            <a:spAutoFit/>
          </a:bodyPr>
          <a:lstStyle/>
          <a:p>
            <a:pPr algn="ctr"/>
            <a:r>
              <a:rPr lang="en-US" sz="2400" dirty="0">
                <a:latin typeface="Arial" pitchFamily="34" charset="0"/>
                <a:cs typeface="Arial" pitchFamily="34" charset="0"/>
              </a:rPr>
              <a:t>Thank You</a:t>
            </a:r>
            <a:endParaRPr lang="en-US" sz="2400" dirty="0"/>
          </a:p>
        </p:txBody>
      </p:sp>
      <p:sp>
        <p:nvSpPr>
          <p:cNvPr id="6" name="Slide Number Placeholder 5"/>
          <p:cNvSpPr>
            <a:spLocks noGrp="1"/>
          </p:cNvSpPr>
          <p:nvPr>
            <p:ph type="sldNum" sz="quarter" idx="12"/>
          </p:nvPr>
        </p:nvSpPr>
        <p:spPr/>
        <p:txBody>
          <a:bodyPr/>
          <a:lstStyle/>
          <a:p>
            <a:fld id="{6A2934AE-CAA2-7547-9AAD-CFCEE97C9303}"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B8675-B2E3-4A06-A225-7730A5136F07}"/>
              </a:ext>
            </a:extLst>
          </p:cNvPr>
          <p:cNvSpPr>
            <a:spLocks noGrp="1"/>
          </p:cNvSpPr>
          <p:nvPr>
            <p:ph type="title"/>
          </p:nvPr>
        </p:nvSpPr>
        <p:spPr/>
        <p:txBody>
          <a:bodyPr/>
          <a:lstStyle/>
          <a:p>
            <a:r>
              <a:rPr lang="en-US" dirty="0"/>
              <a:t>Supplementary Data and Examples</a:t>
            </a:r>
          </a:p>
        </p:txBody>
      </p:sp>
      <p:sp>
        <p:nvSpPr>
          <p:cNvPr id="3" name="Text Placeholder 2">
            <a:extLst>
              <a:ext uri="{FF2B5EF4-FFF2-40B4-BE49-F238E27FC236}">
                <a16:creationId xmlns:a16="http://schemas.microsoft.com/office/drawing/2014/main" id="{43ED49C0-9346-43C8-B83C-FD9EBCF28DA5}"/>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5D784F47-6751-4831-B7C8-88C483BDFA4C}"/>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B00EE048-FC09-4F4A-A5C4-52154998F9C5}"/>
              </a:ext>
            </a:extLst>
          </p:cNvPr>
          <p:cNvSpPr>
            <a:spLocks noGrp="1"/>
          </p:cNvSpPr>
          <p:nvPr>
            <p:ph type="sldNum" sz="quarter" idx="12"/>
          </p:nvPr>
        </p:nvSpPr>
        <p:spPr/>
        <p:txBody>
          <a:bodyPr/>
          <a:lstStyle/>
          <a:p>
            <a:fld id="{6A2934AE-CAA2-7547-9AAD-CFCEE97C9303}" type="slidenum">
              <a:rPr lang="en-US" smtClean="0"/>
              <a:pPr/>
              <a:t>32</a:t>
            </a:fld>
            <a:endParaRPr lang="en-US"/>
          </a:p>
        </p:txBody>
      </p:sp>
    </p:spTree>
    <p:extLst>
      <p:ext uri="{BB962C8B-B14F-4D97-AF65-F5344CB8AC3E}">
        <p14:creationId xmlns:p14="http://schemas.microsoft.com/office/powerpoint/2010/main" val="3611249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can we answer these questions?</a:t>
            </a:r>
            <a:endParaRPr lang="en-US" dirty="0"/>
          </a:p>
        </p:txBody>
      </p:sp>
      <p:sp>
        <p:nvSpPr>
          <p:cNvPr id="3" name="Content Placeholder 2"/>
          <p:cNvSpPr>
            <a:spLocks noGrp="1"/>
          </p:cNvSpPr>
          <p:nvPr>
            <p:ph idx="1"/>
          </p:nvPr>
        </p:nvSpPr>
        <p:spPr/>
        <p:txBody>
          <a:bodyPr>
            <a:normAutofit lnSpcReduction="10000"/>
          </a:bodyPr>
          <a:lstStyle/>
          <a:p>
            <a:r>
              <a:rPr lang="en-US"/>
              <a:t>What is the chance of realizing a 10%-discounted NPV greater than zero for an 8-well horizontal drilling program spread across the Kerrobert area Viking?</a:t>
            </a:r>
          </a:p>
          <a:p>
            <a:pPr lvl="1"/>
            <a:r>
              <a:rPr lang="en-US"/>
              <a:t>What if all 8 wells are drilled in the same section?</a:t>
            </a:r>
          </a:p>
          <a:p>
            <a:r>
              <a:rPr lang="en-US"/>
              <a:t>How likely is a single Kerrobert Viking well to have an IRR greater than zero?</a:t>
            </a:r>
          </a:p>
          <a:p>
            <a:r>
              <a:rPr lang="en-US"/>
              <a:t>How many Kerrobert Viking wells would need to be drilled to be 90% confident of a 10%-discounted PI greater than 1.2?</a:t>
            </a:r>
          </a:p>
          <a:p>
            <a:pPr lvl="1"/>
            <a:r>
              <a:rPr lang="en-US"/>
              <a:t>What if all wells are drilled within two miles of each other?</a:t>
            </a:r>
          </a:p>
          <a:p>
            <a:r>
              <a:rPr lang="en-US"/>
              <a:t>What is the chance that the WTI price will average at least $60/bbl in 2019?</a:t>
            </a:r>
          </a:p>
          <a:p>
            <a:r>
              <a:rPr lang="en-US"/>
              <a:t>What average 2019 WTI price are we 90% confident will be exceeded?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rgbClr val="DDDDDD"/>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rgbClr val="DDDDDD"/>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subTnLst>
                                    <p:animClr clrSpc="rgb" dir="cw">
                                      <p:cBhvr override="childStyle">
                                        <p:cTn dur="1" fill="hold" display="0" masterRel="nextClick" afterEffect="1"/>
                                        <p:tgtEl>
                                          <p:spTgt spid="3">
                                            <p:txEl>
                                              <p:pRg st="2" end="2"/>
                                            </p:txEl>
                                          </p:spTgt>
                                        </p:tgtEl>
                                        <p:attrNameLst>
                                          <p:attrName>ppt_c</p:attrName>
                                        </p:attrNameLst>
                                      </p:cBhvr>
                                      <p:to>
                                        <a:srgbClr val="DDDDDD"/>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subTnLst>
                                    <p:animClr clrSpc="rgb" dir="cw">
                                      <p:cBhvr override="childStyle">
                                        <p:cTn dur="1" fill="hold" display="0" masterRel="nextClick" afterEffect="1"/>
                                        <p:tgtEl>
                                          <p:spTgt spid="3">
                                            <p:txEl>
                                              <p:pRg st="3" end="3"/>
                                            </p:txEl>
                                          </p:spTgt>
                                        </p:tgtEl>
                                        <p:attrNameLst>
                                          <p:attrName>ppt_c</p:attrName>
                                        </p:attrNameLst>
                                      </p:cBhvr>
                                      <p:to>
                                        <a:srgbClr val="DDDDDD"/>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subTnLst>
                                    <p:animClr clrSpc="rgb" dir="cw">
                                      <p:cBhvr override="childStyle">
                                        <p:cTn dur="1" fill="hold" display="0" masterRel="nextClick" afterEffect="1"/>
                                        <p:tgtEl>
                                          <p:spTgt spid="3">
                                            <p:txEl>
                                              <p:pRg st="4" end="4"/>
                                            </p:txEl>
                                          </p:spTgt>
                                        </p:tgtEl>
                                        <p:attrNameLst>
                                          <p:attrName>ppt_c</p:attrName>
                                        </p:attrNameLst>
                                      </p:cBhvr>
                                      <p:to>
                                        <a:srgbClr val="DDDDDD"/>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subTnLst>
                                    <p:animClr clrSpc="rgb" dir="cw">
                                      <p:cBhvr override="childStyle">
                                        <p:cTn dur="1" fill="hold" display="0" masterRel="nextClick" afterEffect="1"/>
                                        <p:tgtEl>
                                          <p:spTgt spid="3">
                                            <p:txEl>
                                              <p:pRg st="5" end="5"/>
                                            </p:txEl>
                                          </p:spTgt>
                                        </p:tgtEl>
                                        <p:attrNameLst>
                                          <p:attrName>ppt_c</p:attrName>
                                        </p:attrNameLst>
                                      </p:cBhvr>
                                      <p:to>
                                        <a:srgbClr val="DDDDDD"/>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subTnLst>
                                    <p:animClr clrSpc="rgb" dir="cw">
                                      <p:cBhvr override="childStyle">
                                        <p:cTn dur="1" fill="hold" display="0" masterRel="nextClick" afterEffect="1"/>
                                        <p:tgtEl>
                                          <p:spTgt spid="3">
                                            <p:txEl>
                                              <p:pRg st="6" end="6"/>
                                            </p:txEl>
                                          </p:spTgt>
                                        </p:tgtEl>
                                        <p:attrNameLst>
                                          <p:attrName>ppt_c</p:attrName>
                                        </p:attrNameLst>
                                      </p:cBhvr>
                                      <p:to>
                                        <a:srgbClr val="DDDDD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With probabilistic analysis!</a:t>
            </a:r>
            <a:endParaRPr lang="en-CA" dirty="0"/>
          </a:p>
        </p:txBody>
      </p:sp>
      <p:sp>
        <p:nvSpPr>
          <p:cNvPr id="33" name="Content Placeholder 32">
            <a:extLst>
              <a:ext uri="{FF2B5EF4-FFF2-40B4-BE49-F238E27FC236}">
                <a16:creationId xmlns:a16="http://schemas.microsoft.com/office/drawing/2014/main" id="{1C2F1DA9-5931-4116-A13D-B4B2224F9C4F}"/>
              </a:ext>
            </a:extLst>
          </p:cNvPr>
          <p:cNvSpPr>
            <a:spLocks noGrp="1"/>
          </p:cNvSpPr>
          <p:nvPr>
            <p:ph idx="1"/>
          </p:nvPr>
        </p:nvSpPr>
        <p:spPr/>
        <p:txBody>
          <a:bodyPr/>
          <a:lstStyle/>
          <a:p>
            <a:endParaRPr lang="en-US"/>
          </a:p>
        </p:txBody>
      </p:sp>
      <p:sp>
        <p:nvSpPr>
          <p:cNvPr id="4" name="Terminator 14"/>
          <p:cNvSpPr>
            <a:spLocks noChangeArrowheads="1"/>
          </p:cNvSpPr>
          <p:nvPr/>
        </p:nvSpPr>
        <p:spPr bwMode="auto">
          <a:xfrm>
            <a:off x="321989" y="1431673"/>
            <a:ext cx="1658937" cy="790575"/>
          </a:xfrm>
          <a:prstGeom prst="flowChartTerminator">
            <a:avLst/>
          </a:prstGeom>
          <a:solidFill>
            <a:srgbClr val="99BA82"/>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marL="57150" algn="ctr"/>
            <a:r>
              <a:rPr lang="en-US" sz="1600" b="1" dirty="0">
                <a:latin typeface="+mn-lt"/>
              </a:rPr>
              <a:t>Identify analogous wells</a:t>
            </a:r>
          </a:p>
        </p:txBody>
      </p:sp>
      <p:grpSp>
        <p:nvGrpSpPr>
          <p:cNvPr id="3" name="Group 4"/>
          <p:cNvGrpSpPr>
            <a:grpSpLocks/>
          </p:cNvGrpSpPr>
          <p:nvPr/>
        </p:nvGrpSpPr>
        <p:grpSpPr bwMode="auto">
          <a:xfrm>
            <a:off x="395809" y="2493051"/>
            <a:ext cx="1511300" cy="830999"/>
            <a:chOff x="4147794" y="1293089"/>
            <a:chExt cx="1511811" cy="831790"/>
          </a:xfrm>
        </p:grpSpPr>
        <p:sp>
          <p:nvSpPr>
            <p:cNvPr id="6"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7" name="TextBox 31"/>
            <p:cNvSpPr txBox="1"/>
            <p:nvPr/>
          </p:nvSpPr>
          <p:spPr>
            <a:xfrm>
              <a:off x="4147794" y="1293091"/>
              <a:ext cx="1511811" cy="831788"/>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Build production forecasts</a:t>
              </a:r>
            </a:p>
          </p:txBody>
        </p:sp>
      </p:grpSp>
      <p:grpSp>
        <p:nvGrpSpPr>
          <p:cNvPr id="5" name="Group 8"/>
          <p:cNvGrpSpPr>
            <a:grpSpLocks/>
          </p:cNvGrpSpPr>
          <p:nvPr/>
        </p:nvGrpSpPr>
        <p:grpSpPr bwMode="auto">
          <a:xfrm>
            <a:off x="359368" y="3813888"/>
            <a:ext cx="1584179" cy="830998"/>
            <a:chOff x="4157694" y="1272860"/>
            <a:chExt cx="1511814" cy="831789"/>
          </a:xfrm>
        </p:grpSpPr>
        <p:sp>
          <p:nvSpPr>
            <p:cNvPr id="10" name="Process 19"/>
            <p:cNvSpPr>
              <a:spLocks noChangeArrowheads="1"/>
            </p:cNvSpPr>
            <p:nvPr/>
          </p:nvSpPr>
          <p:spPr bwMode="auto">
            <a:xfrm>
              <a:off x="4157694" y="1293091"/>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11" name="TextBox 31"/>
            <p:cNvSpPr txBox="1"/>
            <p:nvPr/>
          </p:nvSpPr>
          <p:spPr>
            <a:xfrm>
              <a:off x="4157697" y="1272860"/>
              <a:ext cx="1511811" cy="831789"/>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Generate parameter distributions </a:t>
              </a:r>
            </a:p>
          </p:txBody>
        </p:sp>
      </p:grpSp>
      <p:grpSp>
        <p:nvGrpSpPr>
          <p:cNvPr id="8" name="Group 11"/>
          <p:cNvGrpSpPr>
            <a:grpSpLocks/>
          </p:cNvGrpSpPr>
          <p:nvPr/>
        </p:nvGrpSpPr>
        <p:grpSpPr bwMode="auto">
          <a:xfrm>
            <a:off x="359369" y="4985268"/>
            <a:ext cx="1584175" cy="856950"/>
            <a:chOff x="4157694" y="1293091"/>
            <a:chExt cx="1511811" cy="857766"/>
          </a:xfrm>
        </p:grpSpPr>
        <p:sp>
          <p:nvSpPr>
            <p:cNvPr id="13" name="Process 19"/>
            <p:cNvSpPr>
              <a:spLocks noChangeArrowheads="1"/>
            </p:cNvSpPr>
            <p:nvPr/>
          </p:nvSpPr>
          <p:spPr bwMode="auto">
            <a:xfrm>
              <a:off x="4157694" y="1293091"/>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14" name="TextBox 31"/>
            <p:cNvSpPr txBox="1"/>
            <p:nvPr/>
          </p:nvSpPr>
          <p:spPr>
            <a:xfrm>
              <a:off x="4157694" y="1319068"/>
              <a:ext cx="1511811" cy="831789"/>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Create a correlation matrix </a:t>
              </a:r>
            </a:p>
          </p:txBody>
        </p:sp>
      </p:grpSp>
      <p:grpSp>
        <p:nvGrpSpPr>
          <p:cNvPr id="9" name="Group 16"/>
          <p:cNvGrpSpPr>
            <a:grpSpLocks/>
          </p:cNvGrpSpPr>
          <p:nvPr/>
        </p:nvGrpSpPr>
        <p:grpSpPr bwMode="auto">
          <a:xfrm>
            <a:off x="3691894" y="1431673"/>
            <a:ext cx="1584175" cy="769545"/>
            <a:chOff x="4147794" y="1293089"/>
            <a:chExt cx="1511811" cy="791328"/>
          </a:xfrm>
        </p:grpSpPr>
        <p:sp>
          <p:nvSpPr>
            <p:cNvPr id="18"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19" name="TextBox 31"/>
            <p:cNvSpPr txBox="1"/>
            <p:nvPr/>
          </p:nvSpPr>
          <p:spPr>
            <a:xfrm>
              <a:off x="4147794" y="1396086"/>
              <a:ext cx="1511811" cy="585332"/>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Run Monte Carlo simulation</a:t>
              </a:r>
            </a:p>
          </p:txBody>
        </p:sp>
      </p:grpSp>
      <p:grpSp>
        <p:nvGrpSpPr>
          <p:cNvPr id="12" name="Group 19"/>
          <p:cNvGrpSpPr>
            <a:grpSpLocks/>
          </p:cNvGrpSpPr>
          <p:nvPr/>
        </p:nvGrpSpPr>
        <p:grpSpPr bwMode="auto">
          <a:xfrm>
            <a:off x="3691893" y="2493051"/>
            <a:ext cx="1631330" cy="790574"/>
            <a:chOff x="4147794" y="1293089"/>
            <a:chExt cx="1556811" cy="791328"/>
          </a:xfrm>
        </p:grpSpPr>
        <p:sp>
          <p:nvSpPr>
            <p:cNvPr id="21"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22" name="TextBox 31"/>
            <p:cNvSpPr txBox="1"/>
            <p:nvPr/>
          </p:nvSpPr>
          <p:spPr>
            <a:xfrm>
              <a:off x="4192794" y="1396086"/>
              <a:ext cx="1511811" cy="585333"/>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Confirm Monte Carlo results</a:t>
              </a:r>
            </a:p>
          </p:txBody>
        </p:sp>
      </p:grpSp>
      <p:grpSp>
        <p:nvGrpSpPr>
          <p:cNvPr id="15" name="Group 22"/>
          <p:cNvGrpSpPr>
            <a:grpSpLocks/>
          </p:cNvGrpSpPr>
          <p:nvPr/>
        </p:nvGrpSpPr>
        <p:grpSpPr bwMode="auto">
          <a:xfrm>
            <a:off x="3788656" y="3607247"/>
            <a:ext cx="1407255" cy="1389063"/>
            <a:chOff x="1618986" y="2747406"/>
            <a:chExt cx="1407098" cy="1388918"/>
          </a:xfrm>
        </p:grpSpPr>
        <p:sp>
          <p:nvSpPr>
            <p:cNvPr id="24" name="Decision 18"/>
            <p:cNvSpPr>
              <a:spLocks noChangeArrowheads="1"/>
            </p:cNvSpPr>
            <p:nvPr/>
          </p:nvSpPr>
          <p:spPr bwMode="auto">
            <a:xfrm>
              <a:off x="1618986" y="2747406"/>
              <a:ext cx="1390495" cy="1388918"/>
            </a:xfrm>
            <a:prstGeom prst="flowChartDecision">
              <a:avLst/>
            </a:prstGeom>
            <a:solidFill>
              <a:srgbClr val="C25552"/>
            </a:solidFill>
            <a:ln w="9525">
              <a:solidFill>
                <a:srgbClr val="FFFFFF"/>
              </a:solidFill>
              <a:miter lim="800000"/>
              <a:headEnd/>
              <a:tailEnd/>
            </a:ln>
            <a:effectLst>
              <a:outerShdw blurRad="41275" dist="25400" dir="5400000" algn="tl" rotWithShape="0">
                <a:srgbClr val="68686D">
                  <a:alpha val="34998"/>
                </a:srgbClr>
              </a:outerShdw>
            </a:effectLst>
          </p:spPr>
          <p:txBody>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25" name="TextBox 33"/>
            <p:cNvSpPr txBox="1"/>
            <p:nvPr/>
          </p:nvSpPr>
          <p:spPr>
            <a:xfrm>
              <a:off x="1635589" y="2856911"/>
              <a:ext cx="1390495" cy="1077106"/>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latin typeface="+mn-lt"/>
                  <a:ea typeface="+mn-ea"/>
                  <a:cs typeface="Arial"/>
                </a:rPr>
                <a:t>Use a stochastic price forecast?</a:t>
              </a:r>
            </a:p>
          </p:txBody>
        </p:sp>
      </p:grpSp>
      <p:sp>
        <p:nvSpPr>
          <p:cNvPr id="27" name="Rectangle 26"/>
          <p:cNvSpPr/>
          <p:nvPr/>
        </p:nvSpPr>
        <p:spPr>
          <a:xfrm>
            <a:off x="3320149" y="3935453"/>
            <a:ext cx="529632" cy="400110"/>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defRPr/>
            </a:pPr>
            <a:r>
              <a:rPr lang="en-US" sz="2000" b="1" dirty="0">
                <a:latin typeface="Calibri" charset="0"/>
                <a:ea typeface="ＭＳ Ｐゴシック" charset="0"/>
                <a:cs typeface="Arial"/>
              </a:rPr>
              <a:t>Yes</a:t>
            </a:r>
            <a:endParaRPr lang="en-US" sz="2000" b="1" dirty="0">
              <a:latin typeface="Calibri" charset="0"/>
              <a:ea typeface="ＭＳ Ｐゴシック" charset="0"/>
              <a:cs typeface="Arial" charset="0"/>
            </a:endParaRPr>
          </a:p>
        </p:txBody>
      </p:sp>
      <p:sp>
        <p:nvSpPr>
          <p:cNvPr id="28" name="Rectangle 27"/>
          <p:cNvSpPr/>
          <p:nvPr/>
        </p:nvSpPr>
        <p:spPr>
          <a:xfrm>
            <a:off x="5269968" y="3935453"/>
            <a:ext cx="490840" cy="400110"/>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defRPr/>
            </a:pPr>
            <a:r>
              <a:rPr lang="en-US" sz="2000" b="1" dirty="0">
                <a:latin typeface="Calibri" charset="0"/>
                <a:ea typeface="ＭＳ Ｐゴシック" charset="0"/>
                <a:cs typeface="Arial"/>
              </a:rPr>
              <a:t>No</a:t>
            </a:r>
            <a:endParaRPr lang="en-US" sz="2000" b="1" dirty="0">
              <a:latin typeface="Calibri" charset="0"/>
              <a:ea typeface="ＭＳ Ｐゴシック" charset="0"/>
              <a:cs typeface="Arial" charset="0"/>
            </a:endParaRPr>
          </a:p>
        </p:txBody>
      </p:sp>
      <p:grpSp>
        <p:nvGrpSpPr>
          <p:cNvPr id="16" name="Group 28"/>
          <p:cNvGrpSpPr>
            <a:grpSpLocks/>
          </p:cNvGrpSpPr>
          <p:nvPr/>
        </p:nvGrpSpPr>
        <p:grpSpPr bwMode="auto">
          <a:xfrm>
            <a:off x="2690419" y="4998245"/>
            <a:ext cx="1583308" cy="830999"/>
            <a:chOff x="4147794" y="1293089"/>
            <a:chExt cx="1511811" cy="831792"/>
          </a:xfrm>
        </p:grpSpPr>
        <p:sp>
          <p:nvSpPr>
            <p:cNvPr id="30"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31" name="TextBox 31"/>
            <p:cNvSpPr txBox="1"/>
            <p:nvPr/>
          </p:nvSpPr>
          <p:spPr>
            <a:xfrm>
              <a:off x="4147794" y="1293091"/>
              <a:ext cx="1511811" cy="831790"/>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Use Ornstein-</a:t>
              </a:r>
              <a:r>
                <a:rPr lang="en-US" sz="1600" b="1" dirty="0" err="1">
                  <a:solidFill>
                    <a:srgbClr val="343437"/>
                  </a:solidFill>
                  <a:latin typeface="+mn-lt"/>
                  <a:ea typeface="+mn-ea"/>
                  <a:cs typeface="Arial"/>
                </a:rPr>
                <a:t>Uhlenbeck</a:t>
              </a:r>
              <a:r>
                <a:rPr lang="en-US" sz="1600" b="1" dirty="0">
                  <a:solidFill>
                    <a:srgbClr val="343437"/>
                  </a:solidFill>
                  <a:latin typeface="+mn-lt"/>
                  <a:ea typeface="+mn-ea"/>
                  <a:cs typeface="Arial"/>
                </a:rPr>
                <a:t> process</a:t>
              </a:r>
            </a:p>
          </p:txBody>
        </p:sp>
      </p:grpSp>
      <p:grpSp>
        <p:nvGrpSpPr>
          <p:cNvPr id="17" name="Group 32"/>
          <p:cNvGrpSpPr>
            <a:grpSpLocks/>
          </p:cNvGrpSpPr>
          <p:nvPr/>
        </p:nvGrpSpPr>
        <p:grpSpPr bwMode="auto">
          <a:xfrm>
            <a:off x="4698408" y="4998243"/>
            <a:ext cx="1598412" cy="830999"/>
            <a:chOff x="4113402" y="1293089"/>
            <a:chExt cx="1546203" cy="831792"/>
          </a:xfrm>
        </p:grpSpPr>
        <p:sp>
          <p:nvSpPr>
            <p:cNvPr id="34"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35" name="TextBox 31"/>
            <p:cNvSpPr txBox="1"/>
            <p:nvPr/>
          </p:nvSpPr>
          <p:spPr>
            <a:xfrm>
              <a:off x="4113402" y="1293091"/>
              <a:ext cx="1511811" cy="831790"/>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Use deterministic price forecast</a:t>
              </a:r>
            </a:p>
          </p:txBody>
        </p:sp>
      </p:grpSp>
      <p:grpSp>
        <p:nvGrpSpPr>
          <p:cNvPr id="20" name="Group 35"/>
          <p:cNvGrpSpPr>
            <a:grpSpLocks/>
          </p:cNvGrpSpPr>
          <p:nvPr/>
        </p:nvGrpSpPr>
        <p:grpSpPr bwMode="auto">
          <a:xfrm>
            <a:off x="7002558" y="1431675"/>
            <a:ext cx="1592517" cy="790574"/>
            <a:chOff x="4139834" y="1293089"/>
            <a:chExt cx="1519771" cy="791328"/>
          </a:xfrm>
        </p:grpSpPr>
        <p:sp>
          <p:nvSpPr>
            <p:cNvPr id="37"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38" name="TextBox 31"/>
            <p:cNvSpPr txBox="1"/>
            <p:nvPr/>
          </p:nvSpPr>
          <p:spPr>
            <a:xfrm>
              <a:off x="4139834" y="1377774"/>
              <a:ext cx="1511811" cy="585333"/>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Generate revenues</a:t>
              </a:r>
            </a:p>
          </p:txBody>
        </p:sp>
      </p:grpSp>
      <p:cxnSp>
        <p:nvCxnSpPr>
          <p:cNvPr id="40" name="Straight Arrow Connector 39"/>
          <p:cNvCxnSpPr>
            <a:stCxn id="4" idx="2"/>
            <a:endCxn id="7" idx="0"/>
          </p:cNvCxnSpPr>
          <p:nvPr/>
        </p:nvCxnSpPr>
        <p:spPr>
          <a:xfrm>
            <a:off x="1151458" y="2222248"/>
            <a:ext cx="1" cy="27080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6" idx="2"/>
            <a:endCxn id="11" idx="0"/>
          </p:cNvCxnSpPr>
          <p:nvPr/>
        </p:nvCxnSpPr>
        <p:spPr>
          <a:xfrm>
            <a:off x="1151459" y="3283626"/>
            <a:ext cx="0" cy="53026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0" idx="2"/>
            <a:endCxn id="14" idx="0"/>
          </p:cNvCxnSpPr>
          <p:nvPr/>
        </p:nvCxnSpPr>
        <p:spPr>
          <a:xfrm>
            <a:off x="1151456" y="4624674"/>
            <a:ext cx="1" cy="38654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2"/>
            <a:endCxn id="21" idx="0"/>
          </p:cNvCxnSpPr>
          <p:nvPr/>
        </p:nvCxnSpPr>
        <p:spPr>
          <a:xfrm flipH="1">
            <a:off x="4483981" y="2201218"/>
            <a:ext cx="1" cy="29183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21" idx="2"/>
            <a:endCxn id="24" idx="0"/>
          </p:cNvCxnSpPr>
          <p:nvPr/>
        </p:nvCxnSpPr>
        <p:spPr>
          <a:xfrm>
            <a:off x="4483981" y="3283625"/>
            <a:ext cx="0" cy="32362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37" idx="0"/>
          </p:cNvCxnSpPr>
          <p:nvPr/>
        </p:nvCxnSpPr>
        <p:spPr>
          <a:xfrm>
            <a:off x="7794646" y="1168061"/>
            <a:ext cx="8341" cy="2636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6200000" flipH="1">
            <a:off x="3759946" y="5647643"/>
            <a:ext cx="630013" cy="912364"/>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3" name="Group 65"/>
          <p:cNvGrpSpPr>
            <a:grpSpLocks/>
          </p:cNvGrpSpPr>
          <p:nvPr/>
        </p:nvGrpSpPr>
        <p:grpSpPr bwMode="auto">
          <a:xfrm>
            <a:off x="6998831" y="2493051"/>
            <a:ext cx="1608312" cy="830997"/>
            <a:chOff x="4147794" y="1293089"/>
            <a:chExt cx="1511812" cy="831790"/>
          </a:xfrm>
        </p:grpSpPr>
        <p:sp>
          <p:nvSpPr>
            <p:cNvPr id="67"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68" name="TextBox 31"/>
            <p:cNvSpPr txBox="1"/>
            <p:nvPr/>
          </p:nvSpPr>
          <p:spPr>
            <a:xfrm>
              <a:off x="4147795" y="1293089"/>
              <a:ext cx="1511811" cy="831790"/>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Apply costs, royalties &amp; other adjustments</a:t>
              </a:r>
            </a:p>
          </p:txBody>
        </p:sp>
      </p:grpSp>
      <p:cxnSp>
        <p:nvCxnSpPr>
          <p:cNvPr id="70" name="Straight Arrow Connector 69"/>
          <p:cNvCxnSpPr>
            <a:stCxn id="37" idx="2"/>
            <a:endCxn id="68" idx="0"/>
          </p:cNvCxnSpPr>
          <p:nvPr/>
        </p:nvCxnSpPr>
        <p:spPr>
          <a:xfrm>
            <a:off x="7802987" y="2222249"/>
            <a:ext cx="1" cy="27080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8" idx="2"/>
            <a:endCxn id="75" idx="0"/>
          </p:cNvCxnSpPr>
          <p:nvPr/>
        </p:nvCxnSpPr>
        <p:spPr>
          <a:xfrm flipH="1">
            <a:off x="7800612" y="3324048"/>
            <a:ext cx="2376" cy="53600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6" name="Group 73"/>
          <p:cNvGrpSpPr>
            <a:grpSpLocks/>
          </p:cNvGrpSpPr>
          <p:nvPr/>
        </p:nvGrpSpPr>
        <p:grpSpPr bwMode="auto">
          <a:xfrm>
            <a:off x="7008524" y="3860051"/>
            <a:ext cx="1588926" cy="764623"/>
            <a:chOff x="4143261" y="1190878"/>
            <a:chExt cx="1516344" cy="791328"/>
          </a:xfrm>
        </p:grpSpPr>
        <p:sp>
          <p:nvSpPr>
            <p:cNvPr id="75" name="Process 19"/>
            <p:cNvSpPr>
              <a:spLocks noChangeArrowheads="1"/>
            </p:cNvSpPr>
            <p:nvPr/>
          </p:nvSpPr>
          <p:spPr bwMode="auto">
            <a:xfrm>
              <a:off x="4143261" y="1190878"/>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b="1" dirty="0">
                <a:solidFill>
                  <a:schemeClr val="lt1"/>
                </a:solidFill>
                <a:latin typeface="+mn-lt"/>
                <a:ea typeface="+mn-ea"/>
              </a:endParaRPr>
            </a:p>
          </p:txBody>
        </p:sp>
        <p:sp>
          <p:nvSpPr>
            <p:cNvPr id="76" name="TextBox 31"/>
            <p:cNvSpPr txBox="1"/>
            <p:nvPr/>
          </p:nvSpPr>
          <p:spPr>
            <a:xfrm>
              <a:off x="4147794" y="1307339"/>
              <a:ext cx="1511811" cy="585333"/>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Calculate final cash flows</a:t>
              </a:r>
            </a:p>
          </p:txBody>
        </p:sp>
      </p:grpSp>
      <p:grpSp>
        <p:nvGrpSpPr>
          <p:cNvPr id="29" name="Group 79"/>
          <p:cNvGrpSpPr>
            <a:grpSpLocks/>
          </p:cNvGrpSpPr>
          <p:nvPr/>
        </p:nvGrpSpPr>
        <p:grpSpPr bwMode="auto">
          <a:xfrm>
            <a:off x="7013274" y="4958309"/>
            <a:ext cx="1584176" cy="810787"/>
            <a:chOff x="4147794" y="1272857"/>
            <a:chExt cx="1511811" cy="831790"/>
          </a:xfrm>
        </p:grpSpPr>
        <p:sp>
          <p:nvSpPr>
            <p:cNvPr id="81" name="Process 19"/>
            <p:cNvSpPr>
              <a:spLocks noChangeArrowheads="1"/>
            </p:cNvSpPr>
            <p:nvPr/>
          </p:nvSpPr>
          <p:spPr bwMode="auto">
            <a:xfrm>
              <a:off x="4147794" y="1293089"/>
              <a:ext cx="1511811" cy="791328"/>
            </a:xfrm>
            <a:prstGeom prst="flowChartProcess">
              <a:avLst/>
            </a:prstGeom>
            <a:solidFill>
              <a:srgbClr val="759FAB"/>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endParaRPr lang="en-US" dirty="0">
                <a:solidFill>
                  <a:schemeClr val="lt1"/>
                </a:solidFill>
                <a:latin typeface="+mn-lt"/>
                <a:ea typeface="+mn-ea"/>
              </a:endParaRPr>
            </a:p>
          </p:txBody>
        </p:sp>
        <p:sp>
          <p:nvSpPr>
            <p:cNvPr id="82" name="TextBox 31"/>
            <p:cNvSpPr txBox="1"/>
            <p:nvPr/>
          </p:nvSpPr>
          <p:spPr>
            <a:xfrm>
              <a:off x="4147794" y="1272857"/>
              <a:ext cx="1511811" cy="831790"/>
            </a:xfrm>
            <a:prstGeom prst="rect">
              <a:avLst/>
            </a:prstGeom>
            <a:noFill/>
          </p:spPr>
          <p:txBody>
            <a:bodyPr>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lgn="ctr" fontAlgn="auto">
                <a:spcBef>
                  <a:spcPts val="0"/>
                </a:spcBef>
                <a:spcAft>
                  <a:spcPts val="0"/>
                </a:spcAft>
                <a:defRPr/>
              </a:pPr>
              <a:r>
                <a:rPr lang="en-US" sz="1600" b="1" dirty="0">
                  <a:solidFill>
                    <a:srgbClr val="343437"/>
                  </a:solidFill>
                  <a:latin typeface="+mn-lt"/>
                  <a:ea typeface="+mn-ea"/>
                  <a:cs typeface="Arial"/>
                </a:rPr>
                <a:t>Calculate performance metrics</a:t>
              </a:r>
            </a:p>
          </p:txBody>
        </p:sp>
      </p:grpSp>
      <p:cxnSp>
        <p:nvCxnSpPr>
          <p:cNvPr id="90" name="Straight Arrow Connector 89"/>
          <p:cNvCxnSpPr>
            <a:stCxn id="81" idx="2"/>
            <a:endCxn id="92" idx="0"/>
          </p:cNvCxnSpPr>
          <p:nvPr/>
        </p:nvCxnSpPr>
        <p:spPr>
          <a:xfrm>
            <a:off x="7805362" y="5749377"/>
            <a:ext cx="0" cy="2558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2" name="Terminator 14"/>
          <p:cNvSpPr>
            <a:spLocks noChangeArrowheads="1"/>
          </p:cNvSpPr>
          <p:nvPr/>
        </p:nvSpPr>
        <p:spPr bwMode="auto">
          <a:xfrm>
            <a:off x="6975893" y="6005201"/>
            <a:ext cx="1658937" cy="790575"/>
          </a:xfrm>
          <a:prstGeom prst="flowChartTerminator">
            <a:avLst/>
          </a:prstGeom>
          <a:solidFill>
            <a:srgbClr val="99BA82"/>
          </a:solidFill>
          <a:ln w="9525">
            <a:solidFill>
              <a:srgbClr val="FFFFFF"/>
            </a:solidFill>
            <a:miter lim="800000"/>
            <a:headEnd/>
            <a:tailEnd/>
          </a:ln>
          <a:effectLst>
            <a:outerShdw blurRad="41275" dist="25400" dir="5400000" algn="tl" rotWithShape="0">
              <a:srgbClr val="68686D">
                <a:alpha val="34998"/>
              </a:srgbClr>
            </a:outerShdw>
          </a:effectLst>
        </p:spPr>
        <p:txBody>
          <a:bodyPr anchor="ct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marL="57150" algn="ctr"/>
            <a:r>
              <a:rPr lang="en-US" sz="1600" b="1" dirty="0">
                <a:latin typeface="+mn-lt"/>
              </a:rPr>
              <a:t>Inform your  decision</a:t>
            </a:r>
          </a:p>
        </p:txBody>
      </p:sp>
      <p:cxnSp>
        <p:nvCxnSpPr>
          <p:cNvPr id="105" name="Straight Arrow Connector 104"/>
          <p:cNvCxnSpPr/>
          <p:nvPr/>
        </p:nvCxnSpPr>
        <p:spPr>
          <a:xfrm>
            <a:off x="4491061" y="1168061"/>
            <a:ext cx="1" cy="26361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4" idx="3"/>
            <a:endCxn id="35" idx="0"/>
          </p:cNvCxnSpPr>
          <p:nvPr/>
        </p:nvCxnSpPr>
        <p:spPr>
          <a:xfrm>
            <a:off x="5179306" y="4301779"/>
            <a:ext cx="300532" cy="696466"/>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4" idx="1"/>
            <a:endCxn id="31" idx="0"/>
          </p:cNvCxnSpPr>
          <p:nvPr/>
        </p:nvCxnSpPr>
        <p:spPr>
          <a:xfrm rot="10800000" flipV="1">
            <a:off x="3482074" y="4301779"/>
            <a:ext cx="306583" cy="696468"/>
          </a:xfrm>
          <a:prstGeom prst="bentConnector2">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1" name="Elbow Connector 120"/>
          <p:cNvCxnSpPr>
            <a:stCxn id="35" idx="2"/>
          </p:cNvCxnSpPr>
          <p:nvPr/>
        </p:nvCxnSpPr>
        <p:spPr>
          <a:xfrm rot="5400000">
            <a:off x="4679022" y="5617598"/>
            <a:ext cx="589173" cy="1012461"/>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75" idx="2"/>
            <a:endCxn id="82" idx="0"/>
          </p:cNvCxnSpPr>
          <p:nvPr/>
        </p:nvCxnSpPr>
        <p:spPr>
          <a:xfrm>
            <a:off x="7800612" y="4624674"/>
            <a:ext cx="4750" cy="3336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151456" y="5775843"/>
            <a:ext cx="3" cy="48962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4531135" y="6412222"/>
            <a:ext cx="0" cy="24481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142085" y="6262342"/>
            <a:ext cx="1191989" cy="21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flipV="1">
            <a:off x="2330379" y="1168061"/>
            <a:ext cx="0" cy="509740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2317902" y="1166962"/>
            <a:ext cx="21844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4519765" y="6658125"/>
            <a:ext cx="2138362" cy="47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flipV="1">
            <a:off x="6650859" y="1168061"/>
            <a:ext cx="0" cy="54889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6639914" y="1168061"/>
            <a:ext cx="116544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4634635" y="2161010"/>
            <a:ext cx="2103525" cy="400110"/>
          </a:xfrm>
          <a:prstGeom prst="rect">
            <a:avLst/>
          </a:prstGeom>
        </p:spPr>
        <p:txBody>
          <a:bodyPr wrap="none">
            <a:spAutoFit/>
          </a:bodyPr>
          <a:lstStyle>
            <a:defPPr>
              <a:defRPr lang="en-US"/>
            </a:defPPr>
            <a:lvl1pPr algn="l" defTabSz="457200" rtl="0" fontAlgn="base">
              <a:spcBef>
                <a:spcPct val="0"/>
              </a:spcBef>
              <a:spcAft>
                <a:spcPct val="0"/>
              </a:spcAft>
              <a:defRPr kern="1200">
                <a:solidFill>
                  <a:schemeClr val="tx1"/>
                </a:solidFill>
                <a:latin typeface="Calibri" pitchFamily="34"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MS PGothic" pitchFamily="34" charset="-128"/>
                <a:cs typeface="+mn-cs"/>
              </a:defRPr>
            </a:lvl5pPr>
            <a:lvl6pPr marL="2286000" algn="l" defTabSz="914400" rtl="0" eaLnBrk="1" latinLnBrk="0" hangingPunct="1">
              <a:defRPr kern="1200">
                <a:solidFill>
                  <a:schemeClr val="tx1"/>
                </a:solidFill>
                <a:latin typeface="Calibri" pitchFamily="34" charset="0"/>
                <a:ea typeface="MS PGothic" pitchFamily="34" charset="-128"/>
                <a:cs typeface="+mn-cs"/>
              </a:defRPr>
            </a:lvl6pPr>
            <a:lvl7pPr marL="2743200" algn="l" defTabSz="914400" rtl="0" eaLnBrk="1" latinLnBrk="0" hangingPunct="1">
              <a:defRPr kern="1200">
                <a:solidFill>
                  <a:schemeClr val="tx1"/>
                </a:solidFill>
                <a:latin typeface="Calibri" pitchFamily="34" charset="0"/>
                <a:ea typeface="MS PGothic" pitchFamily="34" charset="-128"/>
                <a:cs typeface="+mn-cs"/>
              </a:defRPr>
            </a:lvl7pPr>
            <a:lvl8pPr marL="3200400" algn="l" defTabSz="914400" rtl="0" eaLnBrk="1" latinLnBrk="0" hangingPunct="1">
              <a:defRPr kern="1200">
                <a:solidFill>
                  <a:schemeClr val="tx1"/>
                </a:solidFill>
                <a:latin typeface="Calibri" pitchFamily="34" charset="0"/>
                <a:ea typeface="MS PGothic" pitchFamily="34" charset="-128"/>
                <a:cs typeface="+mn-cs"/>
              </a:defRPr>
            </a:lvl8pPr>
            <a:lvl9pPr marL="3657600" algn="l" defTabSz="914400" rtl="0" eaLnBrk="1" latinLnBrk="0" hangingPunct="1">
              <a:defRPr kern="1200">
                <a:solidFill>
                  <a:schemeClr val="tx1"/>
                </a:solidFill>
                <a:latin typeface="Calibri" pitchFamily="34" charset="0"/>
                <a:ea typeface="MS PGothic" pitchFamily="34" charset="-128"/>
                <a:cs typeface="+mn-cs"/>
              </a:defRPr>
            </a:lvl9pPr>
          </a:lstStyle>
          <a:p>
            <a:pPr>
              <a:defRPr/>
            </a:pPr>
            <a:r>
              <a:rPr lang="en-US" sz="2000" b="1" dirty="0">
                <a:latin typeface="Calibri" charset="0"/>
                <a:ea typeface="ＭＳ Ｐゴシック" charset="0"/>
                <a:cs typeface="Arial"/>
              </a:rPr>
              <a:t>100,000 iterations</a:t>
            </a:r>
            <a:endParaRPr lang="en-US" sz="2000" b="1" dirty="0">
              <a:latin typeface="Calibri" charset="0"/>
              <a:ea typeface="ＭＳ Ｐゴシック" charset="0"/>
              <a:cs typeface="Arial" charset="0"/>
            </a:endParaRPr>
          </a:p>
        </p:txBody>
      </p:sp>
      <p:sp>
        <p:nvSpPr>
          <p:cNvPr id="71" name="Oval 70"/>
          <p:cNvSpPr/>
          <p:nvPr/>
        </p:nvSpPr>
        <p:spPr>
          <a:xfrm>
            <a:off x="2546403" y="4897314"/>
            <a:ext cx="1872208"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4549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Which factors are “known”?</a:t>
            </a:r>
            <a:endParaRPr lang="en-US" dirty="0"/>
          </a:p>
        </p:txBody>
      </p:sp>
      <p:sp>
        <p:nvSpPr>
          <p:cNvPr id="4" name="Content Placeholder 3">
            <a:extLst>
              <a:ext uri="{FF2B5EF4-FFF2-40B4-BE49-F238E27FC236}">
                <a16:creationId xmlns:a16="http://schemas.microsoft.com/office/drawing/2014/main" id="{65D16448-2A6F-4937-B045-2E8B8B3D736F}"/>
              </a:ext>
            </a:extLst>
          </p:cNvPr>
          <p:cNvSpPr>
            <a:spLocks noGrp="1"/>
          </p:cNvSpPr>
          <p:nvPr>
            <p:ph idx="1"/>
          </p:nvPr>
        </p:nvSpPr>
        <p:spPr/>
        <p:txBody>
          <a:bodyPr/>
          <a:lstStyle/>
          <a:p>
            <a:endParaRPr lang="en-US"/>
          </a:p>
        </p:txBody>
      </p:sp>
      <p:graphicFrame>
        <p:nvGraphicFramePr>
          <p:cNvPr id="5" name="Diagram 4"/>
          <p:cNvGraphicFramePr/>
          <p:nvPr>
            <p:extLst/>
          </p:nvPr>
        </p:nvGraphicFramePr>
        <p:xfrm>
          <a:off x="533400" y="1666528"/>
          <a:ext cx="51816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p:cNvCxnSpPr/>
          <p:nvPr/>
        </p:nvCxnSpPr>
        <p:spPr>
          <a:xfrm flipV="1">
            <a:off x="381000" y="1895128"/>
            <a:ext cx="0" cy="4038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1301234" y="3652820"/>
            <a:ext cx="2971800" cy="523220"/>
          </a:xfrm>
          <a:prstGeom prst="rect">
            <a:avLst/>
          </a:prstGeom>
          <a:noFill/>
        </p:spPr>
        <p:txBody>
          <a:bodyPr wrap="square" rtlCol="0">
            <a:spAutoFit/>
          </a:bodyPr>
          <a:lstStyle/>
          <a:p>
            <a:pPr algn="ctr"/>
            <a:r>
              <a:rPr lang="en-US" sz="2800" b="1" dirty="0">
                <a:cs typeface="Times New Roman" pitchFamily="18" charset="0"/>
              </a:rPr>
              <a:t>Less Certain</a:t>
            </a:r>
          </a:p>
        </p:txBody>
      </p:sp>
      <p:cxnSp>
        <p:nvCxnSpPr>
          <p:cNvPr id="9" name="Straight Arrow Connector 8"/>
          <p:cNvCxnSpPr/>
          <p:nvPr/>
        </p:nvCxnSpPr>
        <p:spPr>
          <a:xfrm>
            <a:off x="3505200" y="2123728"/>
            <a:ext cx="25146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38600" y="3038128"/>
            <a:ext cx="19812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72000" y="3952528"/>
            <a:ext cx="14478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05400" y="4866928"/>
            <a:ext cx="9144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562600" y="5705128"/>
            <a:ext cx="457200" cy="0"/>
          </a:xfrm>
          <a:prstGeom prst="straightConnector1">
            <a:avLst/>
          </a:prstGeom>
          <a:ln w="254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324600" y="17427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cs typeface="Times New Roman" pitchFamily="18" charset="0"/>
              </a:rPr>
              <a:t> Market prices are hard to predict</a:t>
            </a:r>
          </a:p>
          <a:p>
            <a:pPr>
              <a:buFont typeface="Arial" pitchFamily="34" charset="0"/>
              <a:buChar char="•"/>
            </a:pPr>
            <a:r>
              <a:rPr lang="en-US" sz="1200" b="1" dirty="0">
                <a:solidFill>
                  <a:schemeClr val="tx2"/>
                </a:solidFill>
                <a:cs typeface="Times New Roman" pitchFamily="18" charset="0"/>
              </a:rPr>
              <a:t> Normally predictable to ±70% with 95% confidence one year out</a:t>
            </a:r>
          </a:p>
          <a:p>
            <a:pPr>
              <a:buFont typeface="Arial" pitchFamily="34" charset="0"/>
              <a:buChar char="•"/>
            </a:pPr>
            <a:r>
              <a:rPr lang="en-US" sz="1200" b="1" dirty="0">
                <a:solidFill>
                  <a:schemeClr val="tx2"/>
                </a:solidFill>
                <a:cs typeface="Times New Roman" pitchFamily="18" charset="0"/>
              </a:rPr>
              <a:t> Hedging can improve certainty</a:t>
            </a:r>
          </a:p>
        </p:txBody>
      </p:sp>
      <p:sp>
        <p:nvSpPr>
          <p:cNvPr id="15" name="Rectangle 14"/>
          <p:cNvSpPr/>
          <p:nvPr/>
        </p:nvSpPr>
        <p:spPr>
          <a:xfrm>
            <a:off x="6324600" y="26571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latin typeface="Times New Roman" pitchFamily="18" charset="0"/>
                <a:cs typeface="Times New Roman" pitchFamily="18" charset="0"/>
              </a:rPr>
              <a:t> </a:t>
            </a:r>
            <a:r>
              <a:rPr lang="en-US" sz="1200" b="1" dirty="0">
                <a:solidFill>
                  <a:schemeClr val="tx2"/>
                </a:solidFill>
                <a:cs typeface="Times New Roman" pitchFamily="18" charset="0"/>
              </a:rPr>
              <a:t>Well performance</a:t>
            </a:r>
          </a:p>
          <a:p>
            <a:pPr>
              <a:buFont typeface="Arial" pitchFamily="34" charset="0"/>
              <a:buChar char="•"/>
            </a:pPr>
            <a:r>
              <a:rPr lang="en-US" sz="1200" b="1" dirty="0">
                <a:solidFill>
                  <a:schemeClr val="tx2"/>
                </a:solidFill>
                <a:cs typeface="Times New Roman" pitchFamily="18" charset="0"/>
              </a:rPr>
              <a:t> Operational issues</a:t>
            </a:r>
          </a:p>
          <a:p>
            <a:pPr>
              <a:buFont typeface="Arial" pitchFamily="34" charset="0"/>
              <a:buChar char="•"/>
            </a:pPr>
            <a:r>
              <a:rPr lang="en-US" sz="1200" b="1" dirty="0">
                <a:solidFill>
                  <a:schemeClr val="tx2"/>
                </a:solidFill>
                <a:cs typeface="Times New Roman" pitchFamily="18" charset="0"/>
              </a:rPr>
              <a:t> Economic factors can limit</a:t>
            </a:r>
          </a:p>
        </p:txBody>
      </p:sp>
      <p:sp>
        <p:nvSpPr>
          <p:cNvPr id="16" name="Rectangle 15"/>
          <p:cNvSpPr/>
          <p:nvPr/>
        </p:nvSpPr>
        <p:spPr>
          <a:xfrm>
            <a:off x="6324600" y="35715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cs typeface="Times New Roman" pitchFamily="18" charset="0"/>
              </a:rPr>
              <a:t> Usually predictable within 15%</a:t>
            </a:r>
          </a:p>
          <a:p>
            <a:pPr>
              <a:buFont typeface="Arial" pitchFamily="34" charset="0"/>
              <a:buChar char="•"/>
            </a:pPr>
            <a:r>
              <a:rPr lang="en-US" sz="1200" b="1" dirty="0">
                <a:solidFill>
                  <a:schemeClr val="tx2"/>
                </a:solidFill>
                <a:cs typeface="Times New Roman" pitchFamily="18" charset="0"/>
              </a:rPr>
              <a:t> Uncertainty largely tied to success/failure and experimentation</a:t>
            </a:r>
          </a:p>
        </p:txBody>
      </p:sp>
      <p:sp>
        <p:nvSpPr>
          <p:cNvPr id="17" name="Rectangle 16"/>
          <p:cNvSpPr/>
          <p:nvPr/>
        </p:nvSpPr>
        <p:spPr>
          <a:xfrm>
            <a:off x="6324600" y="44859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latin typeface="Times New Roman" pitchFamily="18" charset="0"/>
                <a:cs typeface="Times New Roman" pitchFamily="18" charset="0"/>
              </a:rPr>
              <a:t> </a:t>
            </a:r>
            <a:r>
              <a:rPr lang="en-US" sz="1200" b="1" dirty="0">
                <a:solidFill>
                  <a:schemeClr val="tx2"/>
                </a:solidFill>
                <a:cs typeface="Times New Roman" pitchFamily="18" charset="0"/>
              </a:rPr>
              <a:t>Transportation bottlenecks</a:t>
            </a:r>
          </a:p>
          <a:p>
            <a:pPr>
              <a:buFont typeface="Arial" pitchFamily="34" charset="0"/>
              <a:buChar char="•"/>
            </a:pPr>
            <a:r>
              <a:rPr lang="en-US" sz="1200" b="1" dirty="0">
                <a:solidFill>
                  <a:schemeClr val="tx2"/>
                </a:solidFill>
                <a:cs typeface="Times New Roman" pitchFamily="18" charset="0"/>
              </a:rPr>
              <a:t> Line pressures</a:t>
            </a:r>
          </a:p>
          <a:p>
            <a:pPr>
              <a:buFont typeface="Arial" pitchFamily="34" charset="0"/>
              <a:buChar char="•"/>
            </a:pPr>
            <a:r>
              <a:rPr lang="en-US" sz="1200" b="1" dirty="0">
                <a:solidFill>
                  <a:schemeClr val="tx2"/>
                </a:solidFill>
                <a:cs typeface="Times New Roman" pitchFamily="18" charset="0"/>
              </a:rPr>
              <a:t> Unexpected issues, maintenance</a:t>
            </a:r>
          </a:p>
          <a:p>
            <a:pPr>
              <a:buFont typeface="Arial" pitchFamily="34" charset="0"/>
              <a:buChar char="•"/>
            </a:pPr>
            <a:r>
              <a:rPr lang="en-US" sz="1200" b="1" dirty="0">
                <a:solidFill>
                  <a:schemeClr val="tx2"/>
                </a:solidFill>
                <a:cs typeface="Times New Roman" pitchFamily="18" charset="0"/>
              </a:rPr>
              <a:t> Competition, partnerships</a:t>
            </a:r>
          </a:p>
        </p:txBody>
      </p:sp>
      <p:sp>
        <p:nvSpPr>
          <p:cNvPr id="18" name="Rectangle 17"/>
          <p:cNvSpPr/>
          <p:nvPr/>
        </p:nvSpPr>
        <p:spPr>
          <a:xfrm>
            <a:off x="6324600" y="5400328"/>
            <a:ext cx="2514600" cy="777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Arial" pitchFamily="34" charset="0"/>
              <a:buChar char="•"/>
            </a:pPr>
            <a:r>
              <a:rPr lang="en-US" sz="1200" b="1" dirty="0">
                <a:solidFill>
                  <a:schemeClr val="tx2"/>
                </a:solidFill>
                <a:latin typeface="Times New Roman" pitchFamily="18" charset="0"/>
                <a:cs typeface="Times New Roman" pitchFamily="18" charset="0"/>
              </a:rPr>
              <a:t> </a:t>
            </a:r>
            <a:r>
              <a:rPr lang="en-US" sz="1200" b="1" dirty="0">
                <a:solidFill>
                  <a:schemeClr val="tx2"/>
                </a:solidFill>
                <a:cs typeface="Times New Roman" pitchFamily="18" charset="0"/>
              </a:rPr>
              <a:t>Long term uncertainty in regulatory framework</a:t>
            </a:r>
          </a:p>
          <a:p>
            <a:pPr>
              <a:buFont typeface="Arial" pitchFamily="34" charset="0"/>
              <a:buChar char="•"/>
            </a:pPr>
            <a:r>
              <a:rPr lang="en-US" sz="1200" b="1" dirty="0">
                <a:solidFill>
                  <a:schemeClr val="tx2"/>
                </a:solidFill>
                <a:cs typeface="Times New Roman" pitchFamily="18" charset="0"/>
              </a:rPr>
              <a:t> Short term is </a:t>
            </a:r>
            <a:r>
              <a:rPr lang="en-US" sz="1400" b="1" dirty="0">
                <a:solidFill>
                  <a:schemeClr val="accent6">
                    <a:lumMod val="75000"/>
                  </a:schemeClr>
                </a:solidFill>
                <a:cs typeface="Times New Roman" pitchFamily="18" charset="0"/>
              </a:rPr>
              <a:t>(usually)</a:t>
            </a:r>
            <a:r>
              <a:rPr lang="en-US" sz="1200" b="1" dirty="0">
                <a:solidFill>
                  <a:schemeClr val="accent6">
                    <a:lumMod val="75000"/>
                  </a:schemeClr>
                </a:solidFill>
                <a:cs typeface="Times New Roman" pitchFamily="18" charset="0"/>
              </a:rPr>
              <a:t> </a:t>
            </a:r>
            <a:r>
              <a:rPr lang="en-US" sz="1200" b="1" dirty="0">
                <a:solidFill>
                  <a:schemeClr val="tx2"/>
                </a:solidFill>
                <a:cs typeface="Times New Roman" pitchFamily="18" charset="0"/>
              </a:rPr>
              <a:t>quite certain</a:t>
            </a:r>
          </a:p>
        </p:txBody>
      </p:sp>
      <p:sp>
        <p:nvSpPr>
          <p:cNvPr id="19" name="TextBox 18"/>
          <p:cNvSpPr txBox="1"/>
          <p:nvPr/>
        </p:nvSpPr>
        <p:spPr>
          <a:xfrm>
            <a:off x="107504" y="1268760"/>
            <a:ext cx="6156176" cy="738664"/>
          </a:xfrm>
          <a:prstGeom prst="rect">
            <a:avLst/>
          </a:prstGeom>
          <a:noFill/>
        </p:spPr>
        <p:txBody>
          <a:bodyPr wrap="square" rtlCol="0">
            <a:spAutoFit/>
          </a:bodyPr>
          <a:lstStyle/>
          <a:p>
            <a:pPr algn="ctr"/>
            <a:r>
              <a:rPr lang="en-US" sz="2400" b="1" dirty="0">
                <a:cs typeface="Times New Roman" pitchFamily="18" charset="0"/>
              </a:rPr>
              <a:t>Components of a Half-Cycle Economic Analysis</a:t>
            </a:r>
          </a:p>
          <a:p>
            <a:pPr algn="ctr"/>
            <a:endParaRPr lang="en-US" b="1" dirty="0">
              <a:latin typeface="Arial Black" pitchFamily="34" charset="0"/>
              <a:cs typeface="Times New Roman" pitchFamily="18" charset="0"/>
            </a:endParaRPr>
          </a:p>
        </p:txBody>
      </p:sp>
      <p:cxnSp>
        <p:nvCxnSpPr>
          <p:cNvPr id="20" name="Straight Connector 19"/>
          <p:cNvCxnSpPr>
            <a:stCxn id="19" idx="1"/>
            <a:endCxn id="19" idx="3"/>
          </p:cNvCxnSpPr>
          <p:nvPr/>
        </p:nvCxnSpPr>
        <p:spPr>
          <a:xfrm>
            <a:off x="107504" y="1638092"/>
            <a:ext cx="6156176" cy="0"/>
          </a:xfrm>
          <a:prstGeom prst="line">
            <a:avLst/>
          </a:prstGeom>
          <a:ln w="1270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cstate="print"/>
          <a:srcRect/>
          <a:stretch>
            <a:fillRect/>
          </a:stretch>
        </p:blipFill>
        <p:spPr bwMode="auto">
          <a:xfrm>
            <a:off x="2555776" y="2190452"/>
            <a:ext cx="5868144" cy="3953237"/>
          </a:xfrm>
          <a:prstGeom prst="rect">
            <a:avLst/>
          </a:prstGeom>
          <a:noFill/>
          <a:ln w="9525">
            <a:noFill/>
            <a:miter lim="800000"/>
            <a:headEnd/>
            <a:tailEnd/>
          </a:ln>
        </p:spPr>
      </p:pic>
      <p:sp>
        <p:nvSpPr>
          <p:cNvPr id="2" name="Title 1"/>
          <p:cNvSpPr>
            <a:spLocks noGrp="1"/>
          </p:cNvSpPr>
          <p:nvPr>
            <p:ph type="title"/>
          </p:nvPr>
        </p:nvSpPr>
        <p:spPr/>
        <p:txBody>
          <a:bodyPr/>
          <a:lstStyle/>
          <a:p>
            <a:r>
              <a:rPr lang="en-US" sz="3200" dirty="0">
                <a:latin typeface="+mj-lt"/>
              </a:rPr>
              <a:t>Sample Area – </a:t>
            </a:r>
            <a:r>
              <a:rPr lang="en-US" sz="3200" dirty="0" err="1">
                <a:latin typeface="+mj-lt"/>
              </a:rPr>
              <a:t>Kerrobert</a:t>
            </a:r>
            <a:r>
              <a:rPr lang="en-US" sz="3200" dirty="0">
                <a:latin typeface="+mj-lt"/>
              </a:rPr>
              <a:t> Viking</a:t>
            </a:r>
          </a:p>
        </p:txBody>
      </p:sp>
      <p:pic>
        <p:nvPicPr>
          <p:cNvPr id="1026" name="Picture 2" descr="image009"/>
          <p:cNvPicPr>
            <a:picLocks noChangeAspect="1" noChangeArrowheads="1"/>
          </p:cNvPicPr>
          <p:nvPr/>
        </p:nvPicPr>
        <p:blipFill>
          <a:blip r:embed="rId4" cstate="print"/>
          <a:srcRect/>
          <a:stretch>
            <a:fillRect/>
          </a:stretch>
        </p:blipFill>
        <p:spPr bwMode="auto">
          <a:xfrm>
            <a:off x="323528" y="1268760"/>
            <a:ext cx="5322962" cy="4435802"/>
          </a:xfrm>
          <a:prstGeom prst="rect">
            <a:avLst/>
          </a:prstGeom>
          <a:noFill/>
          <a:ln w="31750">
            <a:solidFill>
              <a:srgbClr val="292929"/>
            </a:solidFill>
            <a:miter lim="800000"/>
            <a:headEnd/>
            <a:tailEnd/>
          </a:ln>
        </p:spPr>
      </p:pic>
      <p:cxnSp>
        <p:nvCxnSpPr>
          <p:cNvPr id="13" name="Straight Arrow Connector 12"/>
          <p:cNvCxnSpPr/>
          <p:nvPr/>
        </p:nvCxnSpPr>
        <p:spPr>
          <a:xfrm>
            <a:off x="2051720" y="3356992"/>
            <a:ext cx="1335536" cy="976469"/>
          </a:xfrm>
          <a:prstGeom prst="straightConnector1">
            <a:avLst/>
          </a:prstGeom>
          <a:ln w="38100">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23886" y="1363103"/>
            <a:ext cx="3672408" cy="208823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2800" b="1" u="sng" dirty="0">
                <a:solidFill>
                  <a:schemeClr val="tx1"/>
                </a:solidFill>
              </a:rPr>
              <a:t>Choosing a sample area</a:t>
            </a:r>
          </a:p>
          <a:p>
            <a:pPr marL="342900" indent="-342900">
              <a:buFont typeface="Arial" panose="020B0604020202020204" pitchFamily="34" charset="0"/>
              <a:buChar char="•"/>
            </a:pPr>
            <a:r>
              <a:rPr lang="en-US" dirty="0">
                <a:solidFill>
                  <a:schemeClr val="tx1"/>
                </a:solidFill>
              </a:rPr>
              <a:t>Geologically similar</a:t>
            </a:r>
          </a:p>
          <a:p>
            <a:pPr marL="342900" indent="-342900">
              <a:buFont typeface="Arial" panose="020B0604020202020204" pitchFamily="34" charset="0"/>
              <a:buChar char="•"/>
            </a:pPr>
            <a:r>
              <a:rPr lang="en-US" dirty="0">
                <a:solidFill>
                  <a:schemeClr val="tx1"/>
                </a:solidFill>
              </a:rPr>
              <a:t>&gt;30 wells is best</a:t>
            </a:r>
          </a:p>
          <a:p>
            <a:pPr marL="342900" indent="-342900">
              <a:buFont typeface="Arial" panose="020B0604020202020204" pitchFamily="34" charset="0"/>
              <a:buChar char="•"/>
            </a:pPr>
            <a:r>
              <a:rPr lang="en-US" dirty="0">
                <a:solidFill>
                  <a:schemeClr val="tx1"/>
                </a:solidFill>
              </a:rPr>
              <a:t>Representative of your area of interest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88640"/>
            <a:ext cx="8964488" cy="634082"/>
          </a:xfrm>
        </p:spPr>
        <p:txBody>
          <a:bodyPr/>
          <a:lstStyle/>
          <a:p>
            <a:r>
              <a:rPr lang="en-US" sz="3000" dirty="0">
                <a:latin typeface="+mj-lt"/>
              </a:rPr>
              <a:t>Most relationships in resource</a:t>
            </a:r>
            <a:br>
              <a:rPr lang="en-US" sz="3000" dirty="0">
                <a:latin typeface="+mj-lt"/>
              </a:rPr>
            </a:br>
            <a:r>
              <a:rPr lang="en-US" sz="3000" dirty="0">
                <a:latin typeface="+mj-lt"/>
              </a:rPr>
              <a:t>analysis are nonlinear</a:t>
            </a:r>
          </a:p>
        </p:txBody>
      </p:sp>
      <p:pic>
        <p:nvPicPr>
          <p:cNvPr id="5" name="Picture 3"/>
          <p:cNvPicPr>
            <a:picLocks noChangeAspect="1" noChangeArrowheads="1"/>
          </p:cNvPicPr>
          <p:nvPr/>
        </p:nvPicPr>
        <p:blipFill>
          <a:blip r:embed="rId3" cstate="print"/>
          <a:srcRect/>
          <a:stretch>
            <a:fillRect/>
          </a:stretch>
        </p:blipFill>
        <p:spPr bwMode="auto">
          <a:xfrm>
            <a:off x="5724128" y="1844824"/>
            <a:ext cx="3240360" cy="4301236"/>
          </a:xfrm>
          <a:prstGeom prst="rect">
            <a:avLst/>
          </a:prstGeom>
          <a:noFill/>
          <a:ln w="31750">
            <a:solidFill>
              <a:srgbClr val="292929"/>
            </a:solidFill>
            <a:miter lim="800000"/>
            <a:headEnd/>
            <a:tailEnd/>
          </a:ln>
        </p:spPr>
      </p:pic>
      <p:sp>
        <p:nvSpPr>
          <p:cNvPr id="6" name="TextBox 5"/>
          <p:cNvSpPr txBox="1"/>
          <p:nvPr/>
        </p:nvSpPr>
        <p:spPr>
          <a:xfrm>
            <a:off x="6228184" y="3429000"/>
            <a:ext cx="2664296" cy="461665"/>
          </a:xfrm>
          <a:prstGeom prst="rect">
            <a:avLst/>
          </a:prstGeom>
          <a:noFill/>
        </p:spPr>
        <p:txBody>
          <a:bodyPr wrap="square" rtlCol="0">
            <a:spAutoFit/>
          </a:bodyPr>
          <a:lstStyle/>
          <a:p>
            <a:r>
              <a:rPr lang="en-US" sz="2400" b="1" dirty="0"/>
              <a:t>Pearson’s R = -0.48</a:t>
            </a:r>
          </a:p>
        </p:txBody>
      </p:sp>
      <p:sp>
        <p:nvSpPr>
          <p:cNvPr id="7" name="TextBox 6"/>
          <p:cNvSpPr txBox="1"/>
          <p:nvPr/>
        </p:nvSpPr>
        <p:spPr>
          <a:xfrm>
            <a:off x="6228184" y="3861048"/>
            <a:ext cx="2915816" cy="461665"/>
          </a:xfrm>
          <a:prstGeom prst="rect">
            <a:avLst/>
          </a:prstGeom>
          <a:noFill/>
        </p:spPr>
        <p:txBody>
          <a:bodyPr wrap="square" rtlCol="0">
            <a:spAutoFit/>
          </a:bodyPr>
          <a:lstStyle/>
          <a:p>
            <a:r>
              <a:rPr lang="en-US" sz="2400" b="1" dirty="0"/>
              <a:t>Spearman’s R = -1.00</a:t>
            </a:r>
          </a:p>
        </p:txBody>
      </p:sp>
      <p:sp>
        <p:nvSpPr>
          <p:cNvPr id="8" name="Rectangle 7"/>
          <p:cNvSpPr/>
          <p:nvPr/>
        </p:nvSpPr>
        <p:spPr>
          <a:xfrm>
            <a:off x="395536" y="1196752"/>
            <a:ext cx="8568952" cy="523220"/>
          </a:xfrm>
          <a:prstGeom prst="rect">
            <a:avLst/>
          </a:prstGeom>
        </p:spPr>
        <p:txBody>
          <a:bodyPr wrap="square">
            <a:spAutoFit/>
          </a:bodyPr>
          <a:lstStyle/>
          <a:p>
            <a:r>
              <a:rPr lang="en-US" sz="2800" b="1" dirty="0">
                <a:cs typeface="Times New Roman" pitchFamily="18" charset="0"/>
              </a:rPr>
              <a:t>Spearman’s Rank Correlation vs. Pearson’s Correlation</a:t>
            </a:r>
          </a:p>
        </p:txBody>
      </p:sp>
      <p:sp>
        <p:nvSpPr>
          <p:cNvPr id="10" name="TextBox 9"/>
          <p:cNvSpPr txBox="1"/>
          <p:nvPr/>
        </p:nvSpPr>
        <p:spPr>
          <a:xfrm>
            <a:off x="539552" y="1902023"/>
            <a:ext cx="4662772" cy="175780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b="1" dirty="0">
                <a:solidFill>
                  <a:schemeClr val="tx1"/>
                </a:solidFill>
              </a:rPr>
              <a:t>Pearson’s Correlation</a:t>
            </a:r>
          </a:p>
          <a:p>
            <a:pPr marL="342900" indent="-342900">
              <a:buFont typeface="Arial" panose="020B0604020202020204" pitchFamily="34" charset="0"/>
              <a:buChar char="•"/>
            </a:pPr>
            <a:r>
              <a:rPr lang="en-US" dirty="0">
                <a:solidFill>
                  <a:schemeClr val="tx1"/>
                </a:solidFill>
              </a:rPr>
              <a:t>Assumes constant variance</a:t>
            </a:r>
          </a:p>
          <a:p>
            <a:pPr marL="342900" indent="-342900">
              <a:buFont typeface="Arial" panose="020B0604020202020204" pitchFamily="34" charset="0"/>
              <a:buChar char="•"/>
            </a:pPr>
            <a:r>
              <a:rPr lang="en-US" dirty="0">
                <a:solidFill>
                  <a:schemeClr val="tx1"/>
                </a:solidFill>
              </a:rPr>
              <a:t>Tests fit to straight line</a:t>
            </a:r>
          </a:p>
          <a:p>
            <a:pPr marL="342900" indent="-342900">
              <a:buFont typeface="Arial" panose="020B0604020202020204" pitchFamily="34" charset="0"/>
              <a:buChar char="•"/>
            </a:pPr>
            <a:r>
              <a:rPr lang="en-US" dirty="0">
                <a:solidFill>
                  <a:schemeClr val="tx1"/>
                </a:solidFill>
              </a:rPr>
              <a:t>Is the ‘R’ in the familiar ‘R</a:t>
            </a:r>
            <a:r>
              <a:rPr lang="en-US" baseline="30000" dirty="0">
                <a:solidFill>
                  <a:schemeClr val="tx1"/>
                </a:solidFill>
              </a:rPr>
              <a:t>2</a:t>
            </a:r>
            <a:r>
              <a:rPr lang="en-US" dirty="0">
                <a:solidFill>
                  <a:schemeClr val="tx1"/>
                </a:solidFill>
              </a:rPr>
              <a:t>’</a:t>
            </a:r>
          </a:p>
        </p:txBody>
      </p:sp>
      <p:sp>
        <p:nvSpPr>
          <p:cNvPr id="11" name="TextBox 10"/>
          <p:cNvSpPr txBox="1"/>
          <p:nvPr/>
        </p:nvSpPr>
        <p:spPr>
          <a:xfrm>
            <a:off x="550007" y="4221088"/>
            <a:ext cx="4680520" cy="175780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1" dirty="0">
                <a:solidFill>
                  <a:schemeClr val="tx1"/>
                </a:solidFill>
              </a:rPr>
              <a:t>Spearman’s Rank Correlation</a:t>
            </a:r>
          </a:p>
          <a:p>
            <a:pPr marL="342900" indent="-342900">
              <a:buFont typeface="Arial" panose="020B0604020202020204" pitchFamily="34" charset="0"/>
              <a:buChar char="•"/>
            </a:pPr>
            <a:r>
              <a:rPr lang="en-US" dirty="0">
                <a:solidFill>
                  <a:schemeClr val="tx1"/>
                </a:solidFill>
              </a:rPr>
              <a:t>Is the linear correlation of ranks</a:t>
            </a:r>
          </a:p>
          <a:p>
            <a:pPr marL="342900" indent="-342900">
              <a:buFont typeface="Arial" panose="020B0604020202020204" pitchFamily="34" charset="0"/>
              <a:buChar char="•"/>
            </a:pPr>
            <a:r>
              <a:rPr lang="en-US" dirty="0">
                <a:solidFill>
                  <a:schemeClr val="tx1"/>
                </a:solidFill>
              </a:rPr>
              <a:t>Better for nonlinear relationships</a:t>
            </a:r>
          </a:p>
          <a:p>
            <a:pPr marL="342900" indent="-342900">
              <a:buFont typeface="Arial" panose="020B0604020202020204" pitchFamily="34" charset="0"/>
              <a:buChar char="•"/>
            </a:pPr>
            <a:r>
              <a:rPr lang="en-US" dirty="0">
                <a:solidFill>
                  <a:schemeClr val="tx1"/>
                </a:solidFill>
              </a:rPr>
              <a:t>Less sensitive to extreme outliers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Decline parameters are not independent!</a:t>
            </a:r>
          </a:p>
        </p:txBody>
      </p:sp>
      <p:sp>
        <p:nvSpPr>
          <p:cNvPr id="3" name="Content Placeholder 2"/>
          <p:cNvSpPr>
            <a:spLocks noGrp="1"/>
          </p:cNvSpPr>
          <p:nvPr>
            <p:ph idx="1"/>
          </p:nvPr>
        </p:nvSpPr>
        <p:spPr>
          <a:xfrm>
            <a:off x="539552" y="1412776"/>
            <a:ext cx="8064896" cy="1440160"/>
          </a:xfr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indent="0">
              <a:buNone/>
            </a:pPr>
            <a:r>
              <a:rPr lang="en-US" sz="3200" dirty="0">
                <a:solidFill>
                  <a:schemeClr val="tx1"/>
                </a:solidFill>
                <a:latin typeface="+mn-lt"/>
              </a:rPr>
              <a:t>It is nearly always incorrect to move a type curve </a:t>
            </a:r>
            <a:r>
              <a:rPr lang="en-US" sz="3200" dirty="0">
                <a:solidFill>
                  <a:schemeClr val="tx1"/>
                </a:solidFill>
              </a:rPr>
              <a:t>up or down </a:t>
            </a:r>
            <a:r>
              <a:rPr lang="en-US" sz="3200" dirty="0">
                <a:solidFill>
                  <a:schemeClr val="tx1"/>
                </a:solidFill>
                <a:latin typeface="+mn-lt"/>
              </a:rPr>
              <a:t>proportionally to IP – the EUR to IP relationship is nonlinear</a:t>
            </a:r>
          </a:p>
        </p:txBody>
      </p:sp>
      <p:pic>
        <p:nvPicPr>
          <p:cNvPr id="2053" name="Picture 5"/>
          <p:cNvPicPr>
            <a:picLocks noChangeAspect="1" noChangeArrowheads="1"/>
          </p:cNvPicPr>
          <p:nvPr/>
        </p:nvPicPr>
        <p:blipFill>
          <a:blip r:embed="rId3" cstate="print"/>
          <a:srcRect/>
          <a:stretch>
            <a:fillRect/>
          </a:stretch>
        </p:blipFill>
        <p:spPr bwMode="auto">
          <a:xfrm>
            <a:off x="539552" y="3134977"/>
            <a:ext cx="8064896" cy="2911928"/>
          </a:xfrm>
          <a:prstGeom prst="rect">
            <a:avLst/>
          </a:prstGeom>
          <a:noFill/>
          <a:ln w="31750">
            <a:solidFill>
              <a:srgbClr val="292929"/>
            </a:solidFill>
            <a:miter lim="800000"/>
            <a:headEnd/>
            <a:tailEnd/>
          </a:ln>
        </p:spPr>
      </p:pic>
      <p:sp>
        <p:nvSpPr>
          <p:cNvPr id="7" name="Oval 6"/>
          <p:cNvSpPr/>
          <p:nvPr/>
        </p:nvSpPr>
        <p:spPr>
          <a:xfrm>
            <a:off x="1835696" y="4302909"/>
            <a:ext cx="1368152" cy="5760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Autofit/>
          </a:bodyPr>
          <a:lstStyle/>
          <a:p>
            <a:r>
              <a:rPr lang="en-US" sz="3200" dirty="0">
                <a:latin typeface="+mj-lt"/>
              </a:rPr>
              <a:t>Distribution for a - </a:t>
            </a:r>
            <a:r>
              <a:rPr lang="en-US" sz="3200" dirty="0" err="1">
                <a:latin typeface="+mj-lt"/>
              </a:rPr>
              <a:t>Kerrobert</a:t>
            </a:r>
            <a:r>
              <a:rPr lang="en-US" sz="3200" dirty="0">
                <a:latin typeface="+mj-lt"/>
              </a:rPr>
              <a:t> Viking</a:t>
            </a:r>
          </a:p>
        </p:txBody>
      </p:sp>
      <p:pic>
        <p:nvPicPr>
          <p:cNvPr id="6148" name="Picture 4"/>
          <p:cNvPicPr>
            <a:picLocks noChangeAspect="1" noChangeArrowheads="1"/>
          </p:cNvPicPr>
          <p:nvPr/>
        </p:nvPicPr>
        <p:blipFill>
          <a:blip r:embed="rId3" cstate="print"/>
          <a:srcRect/>
          <a:stretch>
            <a:fillRect/>
          </a:stretch>
        </p:blipFill>
        <p:spPr bwMode="auto">
          <a:xfrm>
            <a:off x="1475656" y="1349429"/>
            <a:ext cx="6128464" cy="4945694"/>
          </a:xfrm>
          <a:prstGeom prst="roundRect">
            <a:avLst>
              <a:gd name="adj" fmla="val 4167"/>
            </a:avLst>
          </a:prstGeom>
          <a:solidFill>
            <a:srgbClr val="FFFFFF"/>
          </a:solidFill>
          <a:ln w="50800" cap="sq">
            <a:solidFill>
              <a:srgbClr val="292929"/>
            </a:solidFill>
            <a:miter lim="800000"/>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AA7EBA6-C1D0-437B-86B5-00FC26B8DF2D}"/>
              </a:ext>
            </a:extLst>
          </p:cNvPr>
          <p:cNvSpPr>
            <a:spLocks noGrp="1"/>
          </p:cNvSpPr>
          <p:nvPr>
            <p:ph type="title"/>
          </p:nvPr>
        </p:nvSpPr>
        <p:spPr/>
        <p:txBody>
          <a:bodyPr/>
          <a:lstStyle/>
          <a:p>
            <a:r>
              <a:rPr lang="en-US" dirty="0"/>
              <a:t>The Montney is Becoming Canada’s Main Gas Supply </a:t>
            </a:r>
          </a:p>
        </p:txBody>
      </p:sp>
      <p:pic>
        <p:nvPicPr>
          <p:cNvPr id="9" name="Content Placeholder 8">
            <a:extLst>
              <a:ext uri="{FF2B5EF4-FFF2-40B4-BE49-F238E27FC236}">
                <a16:creationId xmlns:a16="http://schemas.microsoft.com/office/drawing/2014/main" id="{76CF2C80-7F41-4117-9061-CD2BE59B9103}"/>
              </a:ext>
            </a:extLst>
          </p:cNvPr>
          <p:cNvPicPr>
            <a:picLocks noGrp="1" noChangeAspect="1"/>
          </p:cNvPicPr>
          <p:nvPr>
            <p:ph sz="half" idx="1"/>
          </p:nvPr>
        </p:nvPicPr>
        <p:blipFill>
          <a:blip r:embed="rId2"/>
          <a:stretch>
            <a:fillRect/>
          </a:stretch>
        </p:blipFill>
        <p:spPr>
          <a:xfrm>
            <a:off x="4648200" y="2208036"/>
            <a:ext cx="4244975" cy="3081249"/>
          </a:xfrm>
          <a:prstGeom prst="rect">
            <a:avLst/>
          </a:prstGeom>
        </p:spPr>
      </p:pic>
      <p:pic>
        <p:nvPicPr>
          <p:cNvPr id="10" name="Content Placeholder 9">
            <a:extLst>
              <a:ext uri="{FF2B5EF4-FFF2-40B4-BE49-F238E27FC236}">
                <a16:creationId xmlns:a16="http://schemas.microsoft.com/office/drawing/2014/main" id="{986C71E6-E9AC-4EE7-85D6-6A72CB3247AD}"/>
              </a:ext>
            </a:extLst>
          </p:cNvPr>
          <p:cNvPicPr>
            <a:picLocks noGrp="1" noChangeAspect="1"/>
          </p:cNvPicPr>
          <p:nvPr>
            <p:ph sz="half" idx="2"/>
          </p:nvPr>
        </p:nvPicPr>
        <p:blipFill>
          <a:blip r:embed="rId3"/>
          <a:stretch>
            <a:fillRect/>
          </a:stretch>
        </p:blipFill>
        <p:spPr>
          <a:xfrm>
            <a:off x="387350" y="2507133"/>
            <a:ext cx="4260850" cy="2483054"/>
          </a:xfrm>
          <a:prstGeom prst="rect">
            <a:avLst/>
          </a:prstGeom>
        </p:spPr>
      </p:pic>
      <p:sp>
        <p:nvSpPr>
          <p:cNvPr id="4" name="Footer Placeholder 3">
            <a:extLst>
              <a:ext uri="{FF2B5EF4-FFF2-40B4-BE49-F238E27FC236}">
                <a16:creationId xmlns:a16="http://schemas.microsoft.com/office/drawing/2014/main" id="{AE8DE06C-0CAA-4CEA-9CAC-CB5C302FB053}"/>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24613C12-D653-4D00-A6B9-1C82E8435F33}"/>
              </a:ext>
            </a:extLst>
          </p:cNvPr>
          <p:cNvSpPr>
            <a:spLocks noGrp="1"/>
          </p:cNvSpPr>
          <p:nvPr>
            <p:ph type="sldNum" sz="quarter" idx="12"/>
          </p:nvPr>
        </p:nvSpPr>
        <p:spPr/>
        <p:txBody>
          <a:bodyPr/>
          <a:lstStyle/>
          <a:p>
            <a:fld id="{6A2934AE-CAA2-7547-9AAD-CFCEE97C9303}" type="slidenum">
              <a:rPr lang="en-US" smtClean="0"/>
              <a:pPr/>
              <a:t>4</a:t>
            </a:fld>
            <a:endParaRPr lang="en-US" dirty="0"/>
          </a:p>
        </p:txBody>
      </p:sp>
      <p:sp>
        <p:nvSpPr>
          <p:cNvPr id="11" name="TextBox 10">
            <a:extLst>
              <a:ext uri="{FF2B5EF4-FFF2-40B4-BE49-F238E27FC236}">
                <a16:creationId xmlns:a16="http://schemas.microsoft.com/office/drawing/2014/main" id="{C6986066-B8B8-4675-BCBE-150BBE4AEDAC}"/>
              </a:ext>
            </a:extLst>
          </p:cNvPr>
          <p:cNvSpPr txBox="1"/>
          <p:nvPr/>
        </p:nvSpPr>
        <p:spPr>
          <a:xfrm>
            <a:off x="334505" y="1583571"/>
            <a:ext cx="4313695" cy="646331"/>
          </a:xfrm>
          <a:prstGeom prst="rect">
            <a:avLst/>
          </a:prstGeom>
          <a:noFill/>
        </p:spPr>
        <p:txBody>
          <a:bodyPr wrap="square" rtlCol="0">
            <a:spAutoFit/>
          </a:bodyPr>
          <a:lstStyle/>
          <a:p>
            <a:pPr algn="ctr"/>
            <a:r>
              <a:rPr lang="en-US" dirty="0">
                <a:solidFill>
                  <a:srgbClr val="002F5F"/>
                </a:solidFill>
                <a:latin typeface="Arial" panose="020B0604020202020204" pitchFamily="34" charset="0"/>
              </a:rPr>
              <a:t>It is the largest (and growing) supply for gas in British Columbia</a:t>
            </a:r>
          </a:p>
        </p:txBody>
      </p:sp>
      <p:sp>
        <p:nvSpPr>
          <p:cNvPr id="12" name="TextBox 11">
            <a:extLst>
              <a:ext uri="{FF2B5EF4-FFF2-40B4-BE49-F238E27FC236}">
                <a16:creationId xmlns:a16="http://schemas.microsoft.com/office/drawing/2014/main" id="{CFECA652-D6CF-4218-80F8-2D1FAB7824C8}"/>
              </a:ext>
            </a:extLst>
          </p:cNvPr>
          <p:cNvSpPr txBox="1"/>
          <p:nvPr/>
        </p:nvSpPr>
        <p:spPr>
          <a:xfrm>
            <a:off x="4648200" y="1580066"/>
            <a:ext cx="4313695" cy="646331"/>
          </a:xfrm>
          <a:prstGeom prst="rect">
            <a:avLst/>
          </a:prstGeom>
          <a:noFill/>
        </p:spPr>
        <p:txBody>
          <a:bodyPr wrap="square" rtlCol="0">
            <a:spAutoFit/>
          </a:bodyPr>
          <a:lstStyle/>
          <a:p>
            <a:pPr algn="ctr"/>
            <a:r>
              <a:rPr lang="en-US" dirty="0">
                <a:solidFill>
                  <a:srgbClr val="002F5F"/>
                </a:solidFill>
                <a:latin typeface="Arial" panose="020B0604020202020204" pitchFamily="34" charset="0"/>
              </a:rPr>
              <a:t>British Columbia is becoming a larger fraction of Canada’s gas supply</a:t>
            </a:r>
          </a:p>
        </p:txBody>
      </p:sp>
      <p:sp>
        <p:nvSpPr>
          <p:cNvPr id="13" name="TextBox 12">
            <a:extLst>
              <a:ext uri="{FF2B5EF4-FFF2-40B4-BE49-F238E27FC236}">
                <a16:creationId xmlns:a16="http://schemas.microsoft.com/office/drawing/2014/main" id="{D321E28B-26B3-4747-BCF2-E441C4539AC0}"/>
              </a:ext>
            </a:extLst>
          </p:cNvPr>
          <p:cNvSpPr txBox="1"/>
          <p:nvPr/>
        </p:nvSpPr>
        <p:spPr>
          <a:xfrm>
            <a:off x="3509477" y="3469908"/>
            <a:ext cx="1173083" cy="369332"/>
          </a:xfrm>
          <a:prstGeom prst="rect">
            <a:avLst/>
          </a:prstGeom>
          <a:noFill/>
        </p:spPr>
        <p:txBody>
          <a:bodyPr wrap="square" rtlCol="0">
            <a:spAutoFit/>
          </a:bodyPr>
          <a:lstStyle/>
          <a:p>
            <a:r>
              <a:rPr lang="en-US" dirty="0">
                <a:solidFill>
                  <a:srgbClr val="000000"/>
                </a:solidFill>
                <a:latin typeface="Arial" panose="020B0604020202020204" pitchFamily="34" charset="0"/>
              </a:rPr>
              <a:t>Montney</a:t>
            </a:r>
          </a:p>
        </p:txBody>
      </p:sp>
      <p:sp>
        <p:nvSpPr>
          <p:cNvPr id="14" name="TextBox 13">
            <a:extLst>
              <a:ext uri="{FF2B5EF4-FFF2-40B4-BE49-F238E27FC236}">
                <a16:creationId xmlns:a16="http://schemas.microsoft.com/office/drawing/2014/main" id="{6E553AEC-6BB0-4DC5-A4B9-06E3454486EA}"/>
              </a:ext>
            </a:extLst>
          </p:cNvPr>
          <p:cNvSpPr txBox="1"/>
          <p:nvPr/>
        </p:nvSpPr>
        <p:spPr>
          <a:xfrm>
            <a:off x="6374259" y="4319779"/>
            <a:ext cx="2063888" cy="369332"/>
          </a:xfrm>
          <a:prstGeom prst="rect">
            <a:avLst/>
          </a:prstGeom>
          <a:noFill/>
        </p:spPr>
        <p:txBody>
          <a:bodyPr wrap="square" rtlCol="0">
            <a:spAutoFit/>
          </a:bodyPr>
          <a:lstStyle/>
          <a:p>
            <a:r>
              <a:rPr lang="en-US" dirty="0">
                <a:solidFill>
                  <a:srgbClr val="000000"/>
                </a:solidFill>
                <a:latin typeface="Arial" panose="020B0604020202020204" pitchFamily="34" charset="0"/>
              </a:rPr>
              <a:t>British Columbia</a:t>
            </a:r>
          </a:p>
        </p:txBody>
      </p:sp>
    </p:spTree>
    <p:extLst>
      <p:ext uri="{BB962C8B-B14F-4D97-AF65-F5344CB8AC3E}">
        <p14:creationId xmlns:p14="http://schemas.microsoft.com/office/powerpoint/2010/main" val="25511009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Sampling with dependence - </a:t>
            </a:r>
            <a:r>
              <a:rPr lang="en-US" sz="3200" dirty="0" err="1">
                <a:latin typeface="+mj-lt"/>
              </a:rPr>
              <a:t>Kerrobert</a:t>
            </a:r>
            <a:r>
              <a:rPr lang="en-US" sz="3200" dirty="0">
                <a:latin typeface="+mj-lt"/>
              </a:rPr>
              <a:t> Viking</a:t>
            </a:r>
          </a:p>
        </p:txBody>
      </p:sp>
      <p:grpSp>
        <p:nvGrpSpPr>
          <p:cNvPr id="3" name="Group 2"/>
          <p:cNvGrpSpPr/>
          <p:nvPr/>
        </p:nvGrpSpPr>
        <p:grpSpPr>
          <a:xfrm>
            <a:off x="281663" y="1481133"/>
            <a:ext cx="4623774" cy="3845651"/>
            <a:chOff x="1362670" y="1477862"/>
            <a:chExt cx="5842593" cy="4831457"/>
          </a:xfrm>
        </p:grpSpPr>
        <p:pic>
          <p:nvPicPr>
            <p:cNvPr id="3077" name="Picture 5"/>
            <p:cNvPicPr>
              <a:picLocks noChangeAspect="1" noChangeArrowheads="1"/>
            </p:cNvPicPr>
            <p:nvPr/>
          </p:nvPicPr>
          <p:blipFill>
            <a:blip r:embed="rId3" cstate="print"/>
            <a:srcRect/>
            <a:stretch>
              <a:fillRect/>
            </a:stretch>
          </p:blipFill>
          <p:spPr bwMode="auto">
            <a:xfrm>
              <a:off x="1362670" y="1477862"/>
              <a:ext cx="5842593" cy="4831457"/>
            </a:xfrm>
            <a:prstGeom prst="roundRect">
              <a:avLst>
                <a:gd name="adj" fmla="val 4167"/>
              </a:avLst>
            </a:prstGeom>
            <a:solidFill>
              <a:srgbClr val="FFFFFF"/>
            </a:solidFill>
            <a:ln w="50800" cap="sq">
              <a:solidFill>
                <a:srgbClr val="292929"/>
              </a:solidFill>
              <a:miter lim="800000"/>
            </a:ln>
            <a:effectLst/>
          </p:spPr>
        </p:pic>
        <p:sp>
          <p:nvSpPr>
            <p:cNvPr id="12" name="TextBox 11"/>
            <p:cNvSpPr txBox="1"/>
            <p:nvPr/>
          </p:nvSpPr>
          <p:spPr>
            <a:xfrm>
              <a:off x="1597550" y="1594359"/>
              <a:ext cx="2276540" cy="45208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800" b="1" dirty="0">
                  <a:solidFill>
                    <a:schemeClr val="tx1"/>
                  </a:solidFill>
                </a:rPr>
                <a:t>Initial Rate</a:t>
              </a:r>
            </a:p>
          </p:txBody>
        </p:sp>
      </p:grpSp>
      <p:pic>
        <p:nvPicPr>
          <p:cNvPr id="10" name="Picture 2"/>
          <p:cNvPicPr>
            <a:picLocks noChangeAspect="1" noChangeArrowheads="1"/>
          </p:cNvPicPr>
          <p:nvPr/>
        </p:nvPicPr>
        <p:blipFill>
          <a:blip r:embed="rId4" cstate="print"/>
          <a:srcRect/>
          <a:stretch>
            <a:fillRect/>
          </a:stretch>
        </p:blipFill>
        <p:spPr bwMode="auto">
          <a:xfrm>
            <a:off x="1907704" y="2077714"/>
            <a:ext cx="4985272" cy="4104456"/>
          </a:xfrm>
          <a:prstGeom prst="roundRect">
            <a:avLst>
              <a:gd name="adj" fmla="val 4167"/>
            </a:avLst>
          </a:prstGeom>
          <a:solidFill>
            <a:srgbClr val="FFFFFF"/>
          </a:solidFill>
          <a:ln w="50800" cap="sq">
            <a:solidFill>
              <a:srgbClr val="292929"/>
            </a:solidFill>
            <a:miter lim="800000"/>
          </a:ln>
          <a:effectLst/>
        </p:spPr>
      </p:pic>
      <p:sp>
        <p:nvSpPr>
          <p:cNvPr id="13" name="Rectangle 12"/>
          <p:cNvSpPr/>
          <p:nvPr/>
        </p:nvSpPr>
        <p:spPr>
          <a:xfrm>
            <a:off x="6120110" y="4065168"/>
            <a:ext cx="1133644" cy="584775"/>
          </a:xfrm>
          <a:prstGeom prst="rect">
            <a:avLst/>
          </a:prstGeom>
        </p:spPr>
        <p:txBody>
          <a:bodyPr wrap="none">
            <a:spAutoFit/>
          </a:bodyPr>
          <a:lstStyle/>
          <a:p>
            <a:pPr algn="ctr"/>
            <a:r>
              <a:rPr lang="en-US" sz="3200" b="1" dirty="0"/>
              <a:t>(1-Di)</a:t>
            </a:r>
          </a:p>
        </p:txBody>
      </p:sp>
      <p:sp>
        <p:nvSpPr>
          <p:cNvPr id="11" name="TextBox 10"/>
          <p:cNvSpPr txBox="1"/>
          <p:nvPr/>
        </p:nvSpPr>
        <p:spPr>
          <a:xfrm>
            <a:off x="2123728" y="2023276"/>
            <a:ext cx="3024336" cy="42111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800" b="1">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Initial Decline Rate</a:t>
            </a:r>
          </a:p>
        </p:txBody>
      </p:sp>
      <p:pic>
        <p:nvPicPr>
          <p:cNvPr id="9" name="Picture 4"/>
          <p:cNvPicPr>
            <a:picLocks noChangeAspect="1" noChangeArrowheads="1"/>
          </p:cNvPicPr>
          <p:nvPr/>
        </p:nvPicPr>
        <p:blipFill>
          <a:blip r:embed="rId5" cstate="print"/>
          <a:srcRect/>
          <a:stretch>
            <a:fillRect/>
          </a:stretch>
        </p:blipFill>
        <p:spPr bwMode="auto">
          <a:xfrm>
            <a:off x="3690180" y="2725786"/>
            <a:ext cx="4859860" cy="4041060"/>
          </a:xfrm>
          <a:prstGeom prst="roundRect">
            <a:avLst>
              <a:gd name="adj" fmla="val 4167"/>
            </a:avLst>
          </a:prstGeom>
          <a:solidFill>
            <a:srgbClr val="FFFFFF"/>
          </a:solidFill>
          <a:ln w="50800" cap="sq">
            <a:solidFill>
              <a:srgbClr val="292929"/>
            </a:solidFill>
            <a:miter lim="800000"/>
          </a:ln>
          <a:effectLst/>
        </p:spPr>
      </p:pic>
      <p:sp>
        <p:nvSpPr>
          <p:cNvPr id="8" name="TextBox 7"/>
          <p:cNvSpPr txBox="1"/>
          <p:nvPr/>
        </p:nvSpPr>
        <p:spPr>
          <a:xfrm>
            <a:off x="3870200" y="2670811"/>
            <a:ext cx="3096344" cy="4283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800" b="1">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Transient Exponent</a:t>
            </a:r>
          </a:p>
        </p:txBody>
      </p:sp>
      <p:cxnSp>
        <p:nvCxnSpPr>
          <p:cNvPr id="14" name="Elbow Connector 13"/>
          <p:cNvCxnSpPr>
            <a:stCxn id="3077" idx="0"/>
            <a:endCxn id="10" idx="0"/>
          </p:cNvCxnSpPr>
          <p:nvPr/>
        </p:nvCxnSpPr>
        <p:spPr>
          <a:xfrm rot="16200000" flipH="1">
            <a:off x="3198654" y="876028"/>
            <a:ext cx="596581" cy="1806790"/>
          </a:xfrm>
          <a:prstGeom prst="bentConnector3">
            <a:avLst>
              <a:gd name="adj1" fmla="val -3831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endCxn id="9" idx="0"/>
          </p:cNvCxnSpPr>
          <p:nvPr/>
        </p:nvCxnSpPr>
        <p:spPr>
          <a:xfrm>
            <a:off x="4400340" y="1779423"/>
            <a:ext cx="1719770" cy="946363"/>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08104" y="1266933"/>
            <a:ext cx="2304256" cy="42839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800" b="1">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100,000 times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Confirming production</a:t>
            </a:r>
            <a:br>
              <a:rPr lang="en-US" sz="3200" dirty="0">
                <a:latin typeface="+mj-lt"/>
              </a:rPr>
            </a:br>
            <a:r>
              <a:rPr lang="en-US" sz="3200" dirty="0">
                <a:latin typeface="+mj-lt"/>
              </a:rPr>
              <a:t>forecast results</a:t>
            </a:r>
          </a:p>
        </p:txBody>
      </p:sp>
      <p:pic>
        <p:nvPicPr>
          <p:cNvPr id="4098" name="Picture 2"/>
          <p:cNvPicPr>
            <a:picLocks noChangeAspect="1" noChangeArrowheads="1"/>
          </p:cNvPicPr>
          <p:nvPr/>
        </p:nvPicPr>
        <p:blipFill>
          <a:blip r:embed="rId3" cstate="print"/>
          <a:srcRect/>
          <a:stretch>
            <a:fillRect/>
          </a:stretch>
        </p:blipFill>
        <p:spPr bwMode="auto">
          <a:xfrm>
            <a:off x="467544" y="1268760"/>
            <a:ext cx="7920880" cy="4964384"/>
          </a:xfrm>
          <a:prstGeom prst="rect">
            <a:avLst/>
          </a:prstGeom>
          <a:solidFill>
            <a:schemeClr val="accent6">
              <a:lumMod val="40000"/>
              <a:lumOff val="60000"/>
            </a:schemeClr>
          </a:solidFill>
          <a:ln>
            <a:solidFill>
              <a:schemeClr val="tx1"/>
            </a:solidFill>
          </a:ln>
        </p:spPr>
      </p:pic>
      <p:sp>
        <p:nvSpPr>
          <p:cNvPr id="6" name="TextBox 5"/>
          <p:cNvSpPr txBox="1"/>
          <p:nvPr/>
        </p:nvSpPr>
        <p:spPr>
          <a:xfrm>
            <a:off x="6300192" y="2492896"/>
            <a:ext cx="1584176" cy="954107"/>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3200" dirty="0">
                <a:solidFill>
                  <a:schemeClr val="tx1"/>
                </a:solidFill>
              </a:rPr>
              <a:t>MC </a:t>
            </a:r>
            <a:r>
              <a:rPr lang="en-US" sz="3200" dirty="0" err="1">
                <a:solidFill>
                  <a:schemeClr val="tx1"/>
                </a:solidFill>
              </a:rPr>
              <a:t>Sim</a:t>
            </a:r>
            <a:r>
              <a:rPr lang="en-US" sz="3200" dirty="0">
                <a:solidFill>
                  <a:schemeClr val="tx1"/>
                </a:solidFill>
              </a:rPr>
              <a:t> Results</a:t>
            </a:r>
          </a:p>
        </p:txBody>
      </p:sp>
      <p:cxnSp>
        <p:nvCxnSpPr>
          <p:cNvPr id="8" name="Straight Arrow Connector 7"/>
          <p:cNvCxnSpPr>
            <a:stCxn id="6" idx="1"/>
          </p:cNvCxnSpPr>
          <p:nvPr/>
        </p:nvCxnSpPr>
        <p:spPr>
          <a:xfrm flipH="1" flipV="1">
            <a:off x="5410200" y="1937778"/>
            <a:ext cx="889992" cy="103217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627784" y="2276872"/>
            <a:ext cx="1944216" cy="52322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114300" indent="0">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3200" dirty="0">
                <a:solidFill>
                  <a:schemeClr val="tx1"/>
                </a:solidFill>
              </a:rPr>
              <a:t>Real Data</a:t>
            </a:r>
          </a:p>
        </p:txBody>
      </p:sp>
      <p:cxnSp>
        <p:nvCxnSpPr>
          <p:cNvPr id="10" name="Straight Arrow Connector 9"/>
          <p:cNvCxnSpPr>
            <a:stCxn id="9" idx="3"/>
          </p:cNvCxnSpPr>
          <p:nvPr/>
        </p:nvCxnSpPr>
        <p:spPr>
          <a:xfrm flipV="1">
            <a:off x="4572000" y="2181228"/>
            <a:ext cx="523875" cy="35725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860032" y="3645024"/>
            <a:ext cx="2520280" cy="144016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Looks good – </a:t>
            </a:r>
          </a:p>
          <a:p>
            <a:r>
              <a:rPr lang="en-US" dirty="0">
                <a:solidFill>
                  <a:schemeClr val="tx1"/>
                </a:solidFill>
              </a:rPr>
              <a:t>P10/P90 ratios are within 4%</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640960" cy="490066"/>
          </a:xfrm>
        </p:spPr>
        <p:txBody>
          <a:bodyPr/>
          <a:lstStyle/>
          <a:p>
            <a:r>
              <a:rPr lang="en-US" sz="3200" dirty="0">
                <a:latin typeface="+mj-lt"/>
              </a:rPr>
              <a:t>Calculating revenues with</a:t>
            </a:r>
            <a:br>
              <a:rPr lang="en-US" sz="3200" dirty="0">
                <a:latin typeface="+mj-lt"/>
              </a:rPr>
            </a:br>
            <a:r>
              <a:rPr lang="en-US" sz="3200" dirty="0">
                <a:latin typeface="+mj-lt"/>
              </a:rPr>
              <a:t>stochastic pricing</a:t>
            </a:r>
          </a:p>
        </p:txBody>
      </p:sp>
      <p:pic>
        <p:nvPicPr>
          <p:cNvPr id="15362" name="Picture 2"/>
          <p:cNvPicPr>
            <a:picLocks noChangeAspect="1" noChangeArrowheads="1"/>
          </p:cNvPicPr>
          <p:nvPr/>
        </p:nvPicPr>
        <p:blipFill>
          <a:blip r:embed="rId3" cstate="print"/>
          <a:srcRect/>
          <a:stretch>
            <a:fillRect/>
          </a:stretch>
        </p:blipFill>
        <p:spPr bwMode="auto">
          <a:xfrm>
            <a:off x="3707904" y="2478087"/>
            <a:ext cx="1512168" cy="1113141"/>
          </a:xfrm>
          <a:prstGeom prst="roundRect">
            <a:avLst>
              <a:gd name="adj" fmla="val 4167"/>
            </a:avLst>
          </a:prstGeom>
          <a:solidFill>
            <a:srgbClr val="FFFFFF"/>
          </a:solidFill>
          <a:ln w="31750" cap="sq">
            <a:solidFill>
              <a:srgbClr val="292929"/>
            </a:solidFill>
            <a:miter lim="800000"/>
          </a:ln>
          <a:effectLst/>
        </p:spPr>
      </p:pic>
      <p:pic>
        <p:nvPicPr>
          <p:cNvPr id="11" name="Picture 7" descr="image005"/>
          <p:cNvPicPr>
            <a:picLocks noChangeAspect="1" noChangeArrowheads="1"/>
          </p:cNvPicPr>
          <p:nvPr/>
        </p:nvPicPr>
        <p:blipFill>
          <a:blip r:embed="rId4" cstate="print"/>
          <a:srcRect/>
          <a:stretch>
            <a:fillRect/>
          </a:stretch>
        </p:blipFill>
        <p:spPr bwMode="auto">
          <a:xfrm>
            <a:off x="362172" y="2526126"/>
            <a:ext cx="1328347" cy="995226"/>
          </a:xfrm>
          <a:prstGeom prst="roundRect">
            <a:avLst>
              <a:gd name="adj" fmla="val 4167"/>
            </a:avLst>
          </a:prstGeom>
          <a:solidFill>
            <a:srgbClr val="FFFFFF"/>
          </a:solidFill>
          <a:ln w="31750" cap="sq">
            <a:solidFill>
              <a:srgbClr val="292929"/>
            </a:solidFill>
            <a:miter lim="800000"/>
          </a:ln>
          <a:effectLst/>
        </p:spPr>
      </p:pic>
      <p:pic>
        <p:nvPicPr>
          <p:cNvPr id="12" name="Picture 7" descr="image005"/>
          <p:cNvPicPr>
            <a:picLocks noChangeAspect="1" noChangeArrowheads="1"/>
          </p:cNvPicPr>
          <p:nvPr/>
        </p:nvPicPr>
        <p:blipFill>
          <a:blip r:embed="rId4" cstate="print"/>
          <a:srcRect/>
          <a:stretch>
            <a:fillRect/>
          </a:stretch>
        </p:blipFill>
        <p:spPr bwMode="auto">
          <a:xfrm>
            <a:off x="312142" y="3757102"/>
            <a:ext cx="1328347" cy="995226"/>
          </a:xfrm>
          <a:prstGeom prst="roundRect">
            <a:avLst>
              <a:gd name="adj" fmla="val 4167"/>
            </a:avLst>
          </a:prstGeom>
          <a:solidFill>
            <a:srgbClr val="FFFFFF"/>
          </a:solidFill>
          <a:ln w="31750" cap="sq">
            <a:solidFill>
              <a:srgbClr val="292929"/>
            </a:solidFill>
            <a:miter lim="800000"/>
          </a:ln>
          <a:effectLst/>
        </p:spPr>
      </p:pic>
      <p:pic>
        <p:nvPicPr>
          <p:cNvPr id="13" name="Picture 7" descr="image005"/>
          <p:cNvPicPr>
            <a:picLocks noChangeAspect="1" noChangeArrowheads="1"/>
          </p:cNvPicPr>
          <p:nvPr/>
        </p:nvPicPr>
        <p:blipFill>
          <a:blip r:embed="rId4" cstate="print"/>
          <a:srcRect/>
          <a:stretch>
            <a:fillRect/>
          </a:stretch>
        </p:blipFill>
        <p:spPr bwMode="auto">
          <a:xfrm>
            <a:off x="312143" y="4985317"/>
            <a:ext cx="1328347" cy="995226"/>
          </a:xfrm>
          <a:prstGeom prst="roundRect">
            <a:avLst>
              <a:gd name="adj" fmla="val 4167"/>
            </a:avLst>
          </a:prstGeom>
          <a:solidFill>
            <a:srgbClr val="FFFFFF"/>
          </a:solidFill>
          <a:ln w="31750" cap="sq">
            <a:solidFill>
              <a:srgbClr val="292929"/>
            </a:solidFill>
            <a:miter lim="800000"/>
          </a:ln>
          <a:effectLst/>
        </p:spPr>
      </p:pic>
      <p:cxnSp>
        <p:nvCxnSpPr>
          <p:cNvPr id="14" name="Straight Arrow Connector 13"/>
          <p:cNvCxnSpPr>
            <a:stCxn id="11" idx="3"/>
            <a:endCxn id="15362" idx="1"/>
          </p:cNvCxnSpPr>
          <p:nvPr/>
        </p:nvCxnSpPr>
        <p:spPr>
          <a:xfrm>
            <a:off x="1690519" y="3023739"/>
            <a:ext cx="2017385" cy="1091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3"/>
            <a:endCxn id="26" idx="1"/>
          </p:cNvCxnSpPr>
          <p:nvPr/>
        </p:nvCxnSpPr>
        <p:spPr>
          <a:xfrm>
            <a:off x="1640489" y="4254715"/>
            <a:ext cx="2067415" cy="407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3" idx="3"/>
            <a:endCxn id="27" idx="1"/>
          </p:cNvCxnSpPr>
          <p:nvPr/>
        </p:nvCxnSpPr>
        <p:spPr>
          <a:xfrm>
            <a:off x="1640490" y="5482930"/>
            <a:ext cx="2067414"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5362" idx="3"/>
            <a:endCxn id="23" idx="1"/>
          </p:cNvCxnSpPr>
          <p:nvPr/>
        </p:nvCxnSpPr>
        <p:spPr>
          <a:xfrm flipV="1">
            <a:off x="5220072" y="3012820"/>
            <a:ext cx="1872208" cy="2183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6" idx="3"/>
            <a:endCxn id="24" idx="1"/>
          </p:cNvCxnSpPr>
          <p:nvPr/>
        </p:nvCxnSpPr>
        <p:spPr>
          <a:xfrm>
            <a:off x="5220072" y="4258794"/>
            <a:ext cx="1872208"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27" idx="3"/>
            <a:endCxn id="25" idx="1"/>
          </p:cNvCxnSpPr>
          <p:nvPr/>
        </p:nvCxnSpPr>
        <p:spPr>
          <a:xfrm flipV="1">
            <a:off x="5220072" y="5482929"/>
            <a:ext cx="1872208"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092280" y="2781987"/>
            <a:ext cx="1691680" cy="461665"/>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400" b="1" dirty="0"/>
              <a:t>Revenue #1</a:t>
            </a:r>
          </a:p>
        </p:txBody>
      </p:sp>
      <p:sp>
        <p:nvSpPr>
          <p:cNvPr id="24" name="TextBox 23"/>
          <p:cNvSpPr txBox="1"/>
          <p:nvPr/>
        </p:nvSpPr>
        <p:spPr>
          <a:xfrm>
            <a:off x="7092280" y="4027961"/>
            <a:ext cx="1691680" cy="461665"/>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400" b="1" dirty="0"/>
              <a:t>Revenue #2</a:t>
            </a:r>
          </a:p>
        </p:txBody>
      </p:sp>
      <p:sp>
        <p:nvSpPr>
          <p:cNvPr id="25" name="TextBox 24"/>
          <p:cNvSpPr txBox="1"/>
          <p:nvPr/>
        </p:nvSpPr>
        <p:spPr>
          <a:xfrm>
            <a:off x="7092280" y="5252096"/>
            <a:ext cx="1691680" cy="461665"/>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400" b="1" dirty="0"/>
              <a:t>Revenue #3</a:t>
            </a:r>
          </a:p>
        </p:txBody>
      </p:sp>
      <p:pic>
        <p:nvPicPr>
          <p:cNvPr id="26" name="Picture 2"/>
          <p:cNvPicPr>
            <a:picLocks noChangeAspect="1" noChangeArrowheads="1"/>
          </p:cNvPicPr>
          <p:nvPr/>
        </p:nvPicPr>
        <p:blipFill>
          <a:blip r:embed="rId3" cstate="print"/>
          <a:srcRect/>
          <a:stretch>
            <a:fillRect/>
          </a:stretch>
        </p:blipFill>
        <p:spPr bwMode="auto">
          <a:xfrm>
            <a:off x="3707904" y="3702223"/>
            <a:ext cx="1512168" cy="1113141"/>
          </a:xfrm>
          <a:prstGeom prst="roundRect">
            <a:avLst>
              <a:gd name="adj" fmla="val 4167"/>
            </a:avLst>
          </a:prstGeom>
          <a:solidFill>
            <a:srgbClr val="FFFFFF"/>
          </a:solidFill>
          <a:ln w="31750" cap="sq">
            <a:solidFill>
              <a:srgbClr val="292929"/>
            </a:solidFill>
            <a:miter lim="800000"/>
          </a:ln>
          <a:effectLst/>
        </p:spPr>
      </p:pic>
      <p:pic>
        <p:nvPicPr>
          <p:cNvPr id="27" name="Picture 2"/>
          <p:cNvPicPr>
            <a:picLocks noChangeAspect="1" noChangeArrowheads="1"/>
          </p:cNvPicPr>
          <p:nvPr/>
        </p:nvPicPr>
        <p:blipFill>
          <a:blip r:embed="rId3" cstate="print"/>
          <a:srcRect/>
          <a:stretch>
            <a:fillRect/>
          </a:stretch>
        </p:blipFill>
        <p:spPr bwMode="auto">
          <a:xfrm>
            <a:off x="3707904" y="4926359"/>
            <a:ext cx="1512168" cy="1113141"/>
          </a:xfrm>
          <a:prstGeom prst="roundRect">
            <a:avLst>
              <a:gd name="adj" fmla="val 4167"/>
            </a:avLst>
          </a:prstGeom>
          <a:solidFill>
            <a:srgbClr val="FFFFFF"/>
          </a:solidFill>
          <a:ln w="31750" cap="sq">
            <a:solidFill>
              <a:srgbClr val="292929"/>
            </a:solidFill>
            <a:miter lim="800000"/>
          </a:ln>
          <a:effectLst/>
        </p:spPr>
      </p:pic>
      <p:sp>
        <p:nvSpPr>
          <p:cNvPr id="34" name="TextBox 33"/>
          <p:cNvSpPr txBox="1"/>
          <p:nvPr/>
        </p:nvSpPr>
        <p:spPr>
          <a:xfrm>
            <a:off x="1298276" y="2431836"/>
            <a:ext cx="792088" cy="400110"/>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000" b="1" dirty="0"/>
              <a:t>PF #1</a:t>
            </a:r>
          </a:p>
        </p:txBody>
      </p:sp>
      <p:sp>
        <p:nvSpPr>
          <p:cNvPr id="35" name="TextBox 34"/>
          <p:cNvSpPr txBox="1"/>
          <p:nvPr/>
        </p:nvSpPr>
        <p:spPr>
          <a:xfrm>
            <a:off x="1248246" y="3699903"/>
            <a:ext cx="792088" cy="400110"/>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000" b="1" dirty="0"/>
              <a:t>PF #2</a:t>
            </a:r>
          </a:p>
        </p:txBody>
      </p:sp>
      <p:sp>
        <p:nvSpPr>
          <p:cNvPr id="36" name="TextBox 35"/>
          <p:cNvSpPr txBox="1"/>
          <p:nvPr/>
        </p:nvSpPr>
        <p:spPr>
          <a:xfrm>
            <a:off x="1248247" y="4928118"/>
            <a:ext cx="792088" cy="400110"/>
          </a:xfrm>
          <a:prstGeom prst="rect">
            <a:avLst/>
          </a:prstGeom>
          <a:solidFill>
            <a:schemeClr val="accent6">
              <a:lumMod val="40000"/>
              <a:lumOff val="60000"/>
            </a:schemeClr>
          </a:solidFill>
          <a:ln w="31750" cap="sq">
            <a:solidFill>
              <a:srgbClr val="292929"/>
            </a:solidFill>
            <a:miter lim="800000"/>
          </a:ln>
          <a:effectLst/>
        </p:spPr>
        <p:txBody>
          <a:bodyPr wrap="square" rtlCol="0">
            <a:spAutoFit/>
          </a:bodyPr>
          <a:lstStyle/>
          <a:p>
            <a:r>
              <a:rPr lang="en-US" sz="2000" b="1" dirty="0"/>
              <a:t>PF #3</a:t>
            </a:r>
          </a:p>
        </p:txBody>
      </p:sp>
      <p:sp>
        <p:nvSpPr>
          <p:cNvPr id="28" name="Content Placeholder 7"/>
          <p:cNvSpPr txBox="1">
            <a:spLocks/>
          </p:cNvSpPr>
          <p:nvPr/>
        </p:nvSpPr>
        <p:spPr>
          <a:xfrm>
            <a:off x="467544" y="1196752"/>
            <a:ext cx="8208912" cy="1080120"/>
          </a:xfrm>
          <a:prstGeom prst="rect">
            <a:avLst/>
          </a:prstGeom>
          <a:solidFill>
            <a:schemeClr val="accent6">
              <a:lumMod val="40000"/>
              <a:lumOff val="60000"/>
            </a:schemeClr>
          </a:solidFill>
          <a:ln w="25400" cap="flat" cmpd="sng"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lvl="2" indent="-342900">
              <a:buNone/>
            </a:pPr>
            <a:r>
              <a:rPr lang="en-US" sz="2500" b="1" dirty="0">
                <a:solidFill>
                  <a:schemeClr val="tx1"/>
                </a:solidFill>
              </a:rPr>
              <a:t>Each of the 100k production forecasts run with a stochastic price forecast anchored by common long-term forecasts ($75 WTI and $3.50 Henry Hub)</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19" y="260648"/>
            <a:ext cx="8578957" cy="490066"/>
          </a:xfrm>
        </p:spPr>
        <p:txBody>
          <a:bodyPr/>
          <a:lstStyle/>
          <a:p>
            <a:r>
              <a:rPr lang="en-US" sz="3200" dirty="0">
                <a:latin typeface="+mj-lt"/>
              </a:rPr>
              <a:t>Stochastic price forecast:</a:t>
            </a:r>
            <a:br>
              <a:rPr lang="en-US" sz="3200" dirty="0">
                <a:latin typeface="+mj-lt"/>
              </a:rPr>
            </a:br>
            <a:r>
              <a:rPr lang="en-US" sz="3200" dirty="0">
                <a:latin typeface="+mj-lt"/>
              </a:rPr>
              <a:t>the Ornstein-</a:t>
            </a:r>
            <a:r>
              <a:rPr lang="en-US" sz="3200" dirty="0" err="1">
                <a:latin typeface="+mj-lt"/>
              </a:rPr>
              <a:t>Uhlenbeck</a:t>
            </a:r>
            <a:r>
              <a:rPr lang="en-US" sz="3200" dirty="0">
                <a:latin typeface="+mj-lt"/>
              </a:rPr>
              <a:t> process</a:t>
            </a:r>
          </a:p>
        </p:txBody>
      </p:sp>
      <p:pic>
        <p:nvPicPr>
          <p:cNvPr id="13314" name="Picture 2"/>
          <p:cNvPicPr>
            <a:picLocks noChangeAspect="1" noChangeArrowheads="1"/>
          </p:cNvPicPr>
          <p:nvPr/>
        </p:nvPicPr>
        <p:blipFill>
          <a:blip r:embed="rId3" cstate="print"/>
          <a:srcRect/>
          <a:stretch>
            <a:fillRect/>
          </a:stretch>
        </p:blipFill>
        <p:spPr bwMode="auto">
          <a:xfrm>
            <a:off x="3779912" y="2564904"/>
            <a:ext cx="5050565" cy="3778740"/>
          </a:xfrm>
          <a:prstGeom prst="rect">
            <a:avLst/>
          </a:prstGeom>
          <a:noFill/>
          <a:ln w="19050">
            <a:solidFill>
              <a:schemeClr val="tx1"/>
            </a:solidFill>
            <a:miter lim="800000"/>
            <a:headEnd/>
            <a:tailEnd/>
          </a:ln>
        </p:spPr>
      </p:pic>
      <p:sp>
        <p:nvSpPr>
          <p:cNvPr id="7" name="TextBox 6"/>
          <p:cNvSpPr txBox="1"/>
          <p:nvPr/>
        </p:nvSpPr>
        <p:spPr>
          <a:xfrm>
            <a:off x="3670573" y="6302549"/>
            <a:ext cx="2592288" cy="261610"/>
          </a:xfrm>
          <a:prstGeom prst="rect">
            <a:avLst/>
          </a:prstGeom>
          <a:noFill/>
        </p:spPr>
        <p:txBody>
          <a:bodyPr wrap="square" rtlCol="0">
            <a:spAutoFit/>
          </a:bodyPr>
          <a:lstStyle/>
          <a:p>
            <a:r>
              <a:rPr lang="en-US" sz="1100" dirty="0"/>
              <a:t>Source: Wikipedia</a:t>
            </a:r>
          </a:p>
        </p:txBody>
      </p:sp>
      <p:sp>
        <p:nvSpPr>
          <p:cNvPr id="9" name="Content Placeholder 7"/>
          <p:cNvSpPr txBox="1">
            <a:spLocks/>
          </p:cNvSpPr>
          <p:nvPr/>
        </p:nvSpPr>
        <p:spPr>
          <a:xfrm>
            <a:off x="908770" y="1268760"/>
            <a:ext cx="7272808" cy="864096"/>
          </a:xfrm>
          <a:prstGeom prst="rect">
            <a:avLst/>
          </a:prstGeom>
          <a:solidFill>
            <a:schemeClr val="accent6">
              <a:lumMod val="40000"/>
              <a:lumOff val="60000"/>
            </a:schemeClr>
          </a:solidFill>
          <a:ln w="25400" cap="flat" cmpd="sng"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114300" indent="0">
              <a:buNone/>
            </a:pPr>
            <a:r>
              <a:rPr lang="en-US" sz="2800" b="1" dirty="0">
                <a:solidFill>
                  <a:schemeClr val="tx1"/>
                </a:solidFill>
                <a:cs typeface="Times New Roman" pitchFamily="18" charset="0"/>
              </a:rPr>
              <a:t>A modified random walk with a mean reversion tendency</a:t>
            </a:r>
            <a:endParaRPr lang="en-US" sz="2800" b="1" dirty="0">
              <a:solidFill>
                <a:schemeClr val="tx1"/>
              </a:solidFill>
            </a:endParaRPr>
          </a:p>
        </p:txBody>
      </p:sp>
      <p:sp>
        <p:nvSpPr>
          <p:cNvPr id="10" name="Content Placeholder 7"/>
          <p:cNvSpPr txBox="1">
            <a:spLocks/>
          </p:cNvSpPr>
          <p:nvPr/>
        </p:nvSpPr>
        <p:spPr>
          <a:xfrm>
            <a:off x="241649" y="2852936"/>
            <a:ext cx="3312368" cy="2952328"/>
          </a:xfrm>
          <a:prstGeom prst="rect">
            <a:avLst/>
          </a:prstGeom>
          <a:solidFill>
            <a:schemeClr val="accent6">
              <a:lumMod val="40000"/>
              <a:lumOff val="60000"/>
            </a:schemeClr>
          </a:solidFill>
          <a:ln w="25400" cap="flat" cmpd="sng" algn="ctr">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2900" indent="-342900" algn="l" defTabSz="914400" rtl="0" eaLnBrk="1" latinLnBrk="0" hangingPunct="1">
              <a:spcBef>
                <a:spcPct val="20000"/>
              </a:spcBef>
              <a:buFont typeface="Arial" pitchFamily="34" charset="0"/>
              <a:buChar char="•"/>
              <a:defRPr sz="2400" kern="1200">
                <a:solidFill>
                  <a:schemeClr val="lt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chemeClr val="lt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lvl="0" indent="0">
              <a:buNone/>
              <a:defRPr/>
            </a:pPr>
            <a:r>
              <a:rPr lang="en-US" b="1" dirty="0">
                <a:solidFill>
                  <a:schemeClr val="tx1"/>
                </a:solidFill>
                <a:cs typeface="Times New Roman" pitchFamily="18" charset="0"/>
              </a:rPr>
              <a:t>Has four parameters:</a:t>
            </a:r>
          </a:p>
          <a:p>
            <a:pPr lvl="1">
              <a:defRPr/>
            </a:pPr>
            <a:r>
              <a:rPr lang="en-US" sz="2400" b="1" dirty="0">
                <a:solidFill>
                  <a:schemeClr val="tx1"/>
                </a:solidFill>
                <a:cs typeface="Times New Roman" pitchFamily="18" charset="0"/>
              </a:rPr>
              <a:t>Xo: initial price</a:t>
            </a:r>
          </a:p>
          <a:p>
            <a:pPr marL="800100" lvl="1" indent="-342900"/>
            <a:r>
              <a:rPr lang="en-US" sz="2400" b="1" dirty="0">
                <a:solidFill>
                  <a:schemeClr val="tx1"/>
                </a:solidFill>
                <a:cs typeface="Times New Roman" pitchFamily="18" charset="0"/>
              </a:rPr>
              <a:t>µ: equilibrium price</a:t>
            </a:r>
          </a:p>
          <a:p>
            <a:pPr marL="800100" lvl="1" indent="-342900"/>
            <a:r>
              <a:rPr lang="el-GR" sz="2400" b="1" dirty="0">
                <a:solidFill>
                  <a:schemeClr val="tx1"/>
                </a:solidFill>
                <a:cs typeface="Times New Roman" pitchFamily="18" charset="0"/>
              </a:rPr>
              <a:t>σ</a:t>
            </a:r>
            <a:r>
              <a:rPr lang="en-US" sz="2400" b="1" dirty="0">
                <a:solidFill>
                  <a:schemeClr val="tx1"/>
                </a:solidFill>
                <a:cs typeface="Times New Roman" pitchFamily="18" charset="0"/>
              </a:rPr>
              <a:t>: volatility</a:t>
            </a:r>
          </a:p>
          <a:p>
            <a:pPr marL="800100" lvl="1" indent="-342900"/>
            <a:r>
              <a:rPr lang="el-GR" sz="2400" b="1" dirty="0">
                <a:solidFill>
                  <a:schemeClr val="tx1"/>
                </a:solidFill>
                <a:cs typeface="Times New Roman" pitchFamily="18" charset="0"/>
              </a:rPr>
              <a:t>θ</a:t>
            </a:r>
            <a:r>
              <a:rPr lang="en-US" sz="2400" b="1" dirty="0">
                <a:solidFill>
                  <a:schemeClr val="tx1"/>
                </a:solidFill>
                <a:cs typeface="Times New Roman" pitchFamily="18" charset="0"/>
              </a:rPr>
              <a:t>: rate of shock dissipation</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496944" cy="490066"/>
          </a:xfrm>
        </p:spPr>
        <p:txBody>
          <a:bodyPr/>
          <a:lstStyle/>
          <a:p>
            <a:r>
              <a:rPr lang="en-US" sz="3200" dirty="0">
                <a:latin typeface="+mj-lt"/>
              </a:rPr>
              <a:t>Choosing suitable parameters</a:t>
            </a:r>
            <a:br>
              <a:rPr lang="en-US" sz="3200" dirty="0">
                <a:latin typeface="+mj-lt"/>
              </a:rPr>
            </a:br>
            <a:r>
              <a:rPr lang="en-US" sz="3200" dirty="0">
                <a:latin typeface="+mj-lt"/>
              </a:rPr>
              <a:t>for the O-U process</a:t>
            </a:r>
          </a:p>
        </p:txBody>
      </p:sp>
      <p:pic>
        <p:nvPicPr>
          <p:cNvPr id="6" name="Picture 2"/>
          <p:cNvPicPr>
            <a:picLocks noChangeAspect="1" noChangeArrowheads="1"/>
          </p:cNvPicPr>
          <p:nvPr/>
        </p:nvPicPr>
        <p:blipFill>
          <a:blip r:embed="rId3" cstate="print"/>
          <a:srcRect/>
          <a:stretch>
            <a:fillRect/>
          </a:stretch>
        </p:blipFill>
        <p:spPr bwMode="auto">
          <a:xfrm>
            <a:off x="1151619" y="1319916"/>
            <a:ext cx="6586451" cy="5075796"/>
          </a:xfrm>
          <a:prstGeom prst="roundRect">
            <a:avLst>
              <a:gd name="adj" fmla="val 4167"/>
            </a:avLst>
          </a:prstGeom>
          <a:solidFill>
            <a:srgbClr val="FFFFFF"/>
          </a:solidFill>
          <a:ln w="50800" cap="sq">
            <a:solidFill>
              <a:srgbClr val="292929"/>
            </a:solidFill>
            <a:miter lim="800000"/>
          </a:ln>
          <a:effectLst/>
        </p:spPr>
      </p:pic>
      <p:sp>
        <p:nvSpPr>
          <p:cNvPr id="7" name="TextBox 6"/>
          <p:cNvSpPr txBox="1"/>
          <p:nvPr/>
        </p:nvSpPr>
        <p:spPr>
          <a:xfrm>
            <a:off x="5004048" y="5170288"/>
            <a:ext cx="1728192" cy="86409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Initial price: $48</a:t>
            </a:r>
          </a:p>
        </p:txBody>
      </p:sp>
      <p:cxnSp>
        <p:nvCxnSpPr>
          <p:cNvPr id="9" name="Straight Arrow Connector 8"/>
          <p:cNvCxnSpPr>
            <a:stCxn id="7" idx="0"/>
          </p:cNvCxnSpPr>
          <p:nvPr/>
        </p:nvCxnSpPr>
        <p:spPr>
          <a:xfrm flipV="1">
            <a:off x="5868144" y="4553854"/>
            <a:ext cx="311676" cy="61643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Right Brace 12"/>
          <p:cNvSpPr/>
          <p:nvPr/>
        </p:nvSpPr>
        <p:spPr>
          <a:xfrm>
            <a:off x="6492431" y="3730128"/>
            <a:ext cx="360040" cy="864096"/>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p:cNvCxnSpPr>
            <a:stCxn id="18" idx="0"/>
            <a:endCxn id="13" idx="1"/>
          </p:cNvCxnSpPr>
          <p:nvPr/>
        </p:nvCxnSpPr>
        <p:spPr>
          <a:xfrm flipH="1" flipV="1">
            <a:off x="6852471" y="4162176"/>
            <a:ext cx="1355933" cy="57606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380312" y="4738241"/>
            <a:ext cx="1656184" cy="50405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Volatility</a:t>
            </a:r>
          </a:p>
        </p:txBody>
      </p:sp>
      <p:cxnSp>
        <p:nvCxnSpPr>
          <p:cNvPr id="20" name="Straight Arrow Connector 19"/>
          <p:cNvCxnSpPr>
            <a:stCxn id="21" idx="2"/>
          </p:cNvCxnSpPr>
          <p:nvPr/>
        </p:nvCxnSpPr>
        <p:spPr>
          <a:xfrm flipH="1">
            <a:off x="7429500" y="3676123"/>
            <a:ext cx="490872" cy="35766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04248" y="2794024"/>
            <a:ext cx="2232248" cy="88209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Equilibrium Price: $75</a:t>
            </a:r>
          </a:p>
        </p:txBody>
      </p:sp>
      <p:sp>
        <p:nvSpPr>
          <p:cNvPr id="26" name="TextBox 25"/>
          <p:cNvSpPr txBox="1"/>
          <p:nvPr/>
        </p:nvSpPr>
        <p:spPr>
          <a:xfrm>
            <a:off x="1691680" y="2031260"/>
            <a:ext cx="3187402" cy="1626860"/>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Rate of shock dissipation: 5 years </a:t>
            </a:r>
            <a:r>
              <a:rPr lang="en-US" sz="1800" dirty="0">
                <a:solidFill>
                  <a:schemeClr val="tx1"/>
                </a:solidFill>
              </a:rPr>
              <a:t>(based on historical data, detailed in SPE-162629 paper)</a:t>
            </a:r>
          </a:p>
        </p:txBody>
      </p:sp>
      <p:sp>
        <p:nvSpPr>
          <p:cNvPr id="14" name="TextBox 13"/>
          <p:cNvSpPr txBox="1"/>
          <p:nvPr/>
        </p:nvSpPr>
        <p:spPr>
          <a:xfrm>
            <a:off x="3995936" y="6380737"/>
            <a:ext cx="1080120" cy="461665"/>
          </a:xfrm>
          <a:prstGeom prst="rect">
            <a:avLst/>
          </a:prstGeom>
          <a:noFill/>
        </p:spPr>
        <p:txBody>
          <a:bodyPr wrap="square" rtlCol="0">
            <a:spAutoFit/>
          </a:bodyPr>
          <a:lstStyle/>
          <a:p>
            <a:pPr algn="ctr"/>
            <a:r>
              <a:rPr lang="en-US" sz="2400" b="1" dirty="0">
                <a:cs typeface="Arial" pitchFamily="34" charset="0"/>
              </a:rPr>
              <a:t>Date</a:t>
            </a:r>
          </a:p>
        </p:txBody>
      </p:sp>
      <p:sp>
        <p:nvSpPr>
          <p:cNvPr id="15" name="TextBox 14"/>
          <p:cNvSpPr txBox="1"/>
          <p:nvPr/>
        </p:nvSpPr>
        <p:spPr>
          <a:xfrm>
            <a:off x="573848" y="3046052"/>
            <a:ext cx="553998" cy="1815301"/>
          </a:xfrm>
          <a:prstGeom prst="rect">
            <a:avLst/>
          </a:prstGeom>
          <a:noFill/>
        </p:spPr>
        <p:txBody>
          <a:bodyPr vert="vert270" wrap="square" rtlCol="0">
            <a:spAutoFit/>
          </a:bodyPr>
          <a:lstStyle/>
          <a:p>
            <a:pPr algn="ctr"/>
            <a:r>
              <a:rPr lang="en-US" sz="2400" b="1" dirty="0"/>
              <a:t>USD/</a:t>
            </a:r>
            <a:r>
              <a:rPr lang="en-US" sz="2400" b="1" dirty="0" err="1"/>
              <a:t>bbl</a:t>
            </a:r>
            <a:endParaRPr lang="en-US" sz="2400" b="1" dirty="0"/>
          </a:p>
        </p:txBody>
      </p:sp>
      <p:sp>
        <p:nvSpPr>
          <p:cNvPr id="36" name="Rectangle 35"/>
          <p:cNvSpPr/>
          <p:nvPr/>
        </p:nvSpPr>
        <p:spPr>
          <a:xfrm>
            <a:off x="1176239" y="3641790"/>
            <a:ext cx="216024"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ectangle 36"/>
          <p:cNvSpPr/>
          <p:nvPr/>
        </p:nvSpPr>
        <p:spPr>
          <a:xfrm>
            <a:off x="4444844" y="6178401"/>
            <a:ext cx="434238" cy="202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4222143" y="1477028"/>
            <a:ext cx="820323" cy="143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827584" y="1248780"/>
            <a:ext cx="6969740" cy="5035814"/>
          </a:xfrm>
          <a:prstGeom prst="rect">
            <a:avLst/>
          </a:prstGeom>
          <a:noFill/>
          <a:ln w="31750">
            <a:solidFill>
              <a:srgbClr val="292929"/>
            </a:solidFill>
            <a:miter lim="800000"/>
            <a:headEnd/>
            <a:tailEnd/>
          </a:ln>
        </p:spPr>
      </p:pic>
      <p:sp>
        <p:nvSpPr>
          <p:cNvPr id="2" name="Title 1"/>
          <p:cNvSpPr>
            <a:spLocks noGrp="1"/>
          </p:cNvSpPr>
          <p:nvPr>
            <p:ph type="title"/>
          </p:nvPr>
        </p:nvSpPr>
        <p:spPr>
          <a:xfrm>
            <a:off x="323528" y="260648"/>
            <a:ext cx="8352928" cy="490066"/>
          </a:xfrm>
        </p:spPr>
        <p:txBody>
          <a:bodyPr/>
          <a:lstStyle/>
          <a:p>
            <a:r>
              <a:rPr lang="en-US" dirty="0">
                <a:latin typeface="+mj-lt"/>
              </a:rPr>
              <a:t>WTI – 68% confidence that price will be</a:t>
            </a:r>
            <a:br>
              <a:rPr lang="en-US" dirty="0">
                <a:latin typeface="+mj-lt"/>
              </a:rPr>
            </a:br>
            <a:r>
              <a:rPr lang="en-US" dirty="0">
                <a:latin typeface="+mj-lt"/>
              </a:rPr>
              <a:t>between $32/bbl and $75/bbl through 2016</a:t>
            </a:r>
          </a:p>
        </p:txBody>
      </p:sp>
      <p:sp>
        <p:nvSpPr>
          <p:cNvPr id="9" name="TextBox 8"/>
          <p:cNvSpPr txBox="1"/>
          <p:nvPr/>
        </p:nvSpPr>
        <p:spPr>
          <a:xfrm>
            <a:off x="5940152" y="1484784"/>
            <a:ext cx="2700300" cy="2016225"/>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0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400" b="1" dirty="0">
                <a:solidFill>
                  <a:schemeClr val="tx1"/>
                </a:solidFill>
              </a:rPr>
              <a:t>Implied volatility can be calculated from the prices of options sold by banks</a:t>
            </a:r>
          </a:p>
        </p:txBody>
      </p:sp>
      <p:sp>
        <p:nvSpPr>
          <p:cNvPr id="16" name="TextBox 15"/>
          <p:cNvSpPr txBox="1"/>
          <p:nvPr/>
        </p:nvSpPr>
        <p:spPr>
          <a:xfrm>
            <a:off x="7020272" y="4797152"/>
            <a:ext cx="1728192" cy="77455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0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400" b="1" dirty="0">
                <a:solidFill>
                  <a:schemeClr val="tx1"/>
                </a:solidFill>
              </a:rPr>
              <a:t>68% confidence</a:t>
            </a:r>
          </a:p>
        </p:txBody>
      </p:sp>
      <p:sp>
        <p:nvSpPr>
          <p:cNvPr id="15" name="Right Brace 14"/>
          <p:cNvSpPr/>
          <p:nvPr/>
        </p:nvSpPr>
        <p:spPr>
          <a:xfrm>
            <a:off x="6080434" y="3996829"/>
            <a:ext cx="329209" cy="1155333"/>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Arrow Connector 16"/>
          <p:cNvCxnSpPr>
            <a:stCxn id="16" idx="1"/>
            <a:endCxn id="15" idx="1"/>
          </p:cNvCxnSpPr>
          <p:nvPr/>
        </p:nvCxnSpPr>
        <p:spPr>
          <a:xfrm flipH="1" flipV="1">
            <a:off x="6409643" y="4574496"/>
            <a:ext cx="610629" cy="60993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cstate="print"/>
          <a:srcRect/>
          <a:stretch>
            <a:fillRect/>
          </a:stretch>
        </p:blipFill>
        <p:spPr bwMode="auto">
          <a:xfrm>
            <a:off x="1043608" y="1268760"/>
            <a:ext cx="6984776" cy="5046678"/>
          </a:xfrm>
          <a:prstGeom prst="rect">
            <a:avLst/>
          </a:prstGeom>
          <a:noFill/>
          <a:ln w="31750">
            <a:solidFill>
              <a:srgbClr val="292929"/>
            </a:solidFill>
            <a:miter lim="800000"/>
            <a:headEnd/>
            <a:tailEnd/>
          </a:ln>
        </p:spPr>
      </p:pic>
      <p:sp>
        <p:nvSpPr>
          <p:cNvPr id="2" name="Title 1"/>
          <p:cNvSpPr>
            <a:spLocks noGrp="1"/>
          </p:cNvSpPr>
          <p:nvPr>
            <p:ph type="title"/>
          </p:nvPr>
        </p:nvSpPr>
        <p:spPr>
          <a:xfrm>
            <a:off x="251520" y="275638"/>
            <a:ext cx="8568952" cy="490066"/>
          </a:xfrm>
        </p:spPr>
        <p:txBody>
          <a:bodyPr/>
          <a:lstStyle/>
          <a:p>
            <a:r>
              <a:rPr lang="en-US" sz="2400" dirty="0">
                <a:latin typeface="+mj-lt"/>
              </a:rPr>
              <a:t>Henry Hub – 68% confidence that price will be</a:t>
            </a:r>
            <a:br>
              <a:rPr lang="en-US" sz="2400" dirty="0">
                <a:latin typeface="+mj-lt"/>
              </a:rPr>
            </a:br>
            <a:r>
              <a:rPr lang="en-US" sz="2400" dirty="0">
                <a:latin typeface="+mj-lt"/>
              </a:rPr>
              <a:t>between $2.05/MMBtu and $5.25/MMBtu</a:t>
            </a:r>
            <a:br>
              <a:rPr lang="en-US" sz="2400" dirty="0">
                <a:latin typeface="+mj-lt"/>
              </a:rPr>
            </a:br>
            <a:r>
              <a:rPr lang="en-US" sz="2400" dirty="0">
                <a:latin typeface="+mj-lt"/>
              </a:rPr>
              <a:t>through 2016</a:t>
            </a:r>
          </a:p>
        </p:txBody>
      </p:sp>
      <p:sp>
        <p:nvSpPr>
          <p:cNvPr id="12" name="TextBox 11"/>
          <p:cNvSpPr txBox="1"/>
          <p:nvPr/>
        </p:nvSpPr>
        <p:spPr>
          <a:xfrm>
            <a:off x="6228184" y="3501008"/>
            <a:ext cx="1512168" cy="64807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0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b="1" dirty="0">
                <a:solidFill>
                  <a:schemeClr val="tx1"/>
                </a:solidFill>
              </a:rPr>
              <a:t>68% confidence</a:t>
            </a:r>
          </a:p>
        </p:txBody>
      </p:sp>
      <p:sp>
        <p:nvSpPr>
          <p:cNvPr id="13" name="Right Brace 12"/>
          <p:cNvSpPr/>
          <p:nvPr/>
        </p:nvSpPr>
        <p:spPr>
          <a:xfrm>
            <a:off x="5545000" y="4110824"/>
            <a:ext cx="283306" cy="1204664"/>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p:cNvCxnSpPr>
            <a:stCxn id="12" idx="1"/>
            <a:endCxn id="13" idx="1"/>
          </p:cNvCxnSpPr>
          <p:nvPr/>
        </p:nvCxnSpPr>
        <p:spPr>
          <a:xfrm flipH="1">
            <a:off x="5828306" y="3825044"/>
            <a:ext cx="399878" cy="88811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3" cstate="print"/>
          <a:srcRect/>
          <a:stretch>
            <a:fillRect/>
          </a:stretch>
        </p:blipFill>
        <p:spPr bwMode="auto">
          <a:xfrm>
            <a:off x="1403648" y="1333153"/>
            <a:ext cx="6419914" cy="4896544"/>
          </a:xfrm>
          <a:prstGeom prst="roundRect">
            <a:avLst>
              <a:gd name="adj" fmla="val 4167"/>
            </a:avLst>
          </a:prstGeom>
          <a:solidFill>
            <a:srgbClr val="FFFFFF"/>
          </a:solidFill>
          <a:ln w="50800" cap="sq">
            <a:solidFill>
              <a:srgbClr val="292929"/>
            </a:solidFill>
            <a:miter lim="800000"/>
          </a:ln>
          <a:effectLst/>
        </p:spPr>
      </p:pic>
      <p:sp>
        <p:nvSpPr>
          <p:cNvPr id="2" name="Title 1"/>
          <p:cNvSpPr>
            <a:spLocks noGrp="1"/>
          </p:cNvSpPr>
          <p:nvPr>
            <p:ph type="title"/>
          </p:nvPr>
        </p:nvSpPr>
        <p:spPr/>
        <p:txBody>
          <a:bodyPr/>
          <a:lstStyle/>
          <a:p>
            <a:r>
              <a:rPr lang="en-US" sz="3200" dirty="0">
                <a:latin typeface="+mj-lt"/>
              </a:rPr>
              <a:t>Possible Future WTI Price Realizations</a:t>
            </a:r>
          </a:p>
        </p:txBody>
      </p:sp>
      <p:sp>
        <p:nvSpPr>
          <p:cNvPr id="6" name="TextBox 5"/>
          <p:cNvSpPr txBox="1"/>
          <p:nvPr/>
        </p:nvSpPr>
        <p:spPr>
          <a:xfrm>
            <a:off x="755576" y="2773313"/>
            <a:ext cx="615553" cy="2031325"/>
          </a:xfrm>
          <a:prstGeom prst="rect">
            <a:avLst/>
          </a:prstGeom>
          <a:noFill/>
        </p:spPr>
        <p:txBody>
          <a:bodyPr vert="vert270" wrap="square" rtlCol="0">
            <a:spAutoFit/>
          </a:bodyPr>
          <a:lstStyle/>
          <a:p>
            <a:pPr algn="ctr"/>
            <a:r>
              <a:rPr lang="en-US" sz="2800" b="1" dirty="0"/>
              <a:t>USD/bbl</a:t>
            </a:r>
          </a:p>
        </p:txBody>
      </p:sp>
      <p:sp>
        <p:nvSpPr>
          <p:cNvPr id="8" name="TextBox 7"/>
          <p:cNvSpPr txBox="1"/>
          <p:nvPr/>
        </p:nvSpPr>
        <p:spPr>
          <a:xfrm>
            <a:off x="3995936" y="6229697"/>
            <a:ext cx="1080120" cy="523220"/>
          </a:xfrm>
          <a:prstGeom prst="rect">
            <a:avLst/>
          </a:prstGeom>
          <a:noFill/>
        </p:spPr>
        <p:txBody>
          <a:bodyPr wrap="square" rtlCol="0">
            <a:spAutoFit/>
          </a:bodyPr>
          <a:lstStyle/>
          <a:p>
            <a:pPr algn="ctr"/>
            <a:r>
              <a:rPr lang="en-US" sz="2800" b="1" dirty="0">
                <a:cs typeface="Arial" pitchFamily="34" charset="0"/>
              </a:rPr>
              <a:t>Date</a:t>
            </a:r>
          </a:p>
        </p:txBody>
      </p:sp>
      <p:sp>
        <p:nvSpPr>
          <p:cNvPr id="9" name="TextBox 8"/>
          <p:cNvSpPr txBox="1"/>
          <p:nvPr/>
        </p:nvSpPr>
        <p:spPr>
          <a:xfrm>
            <a:off x="1839200" y="2341265"/>
            <a:ext cx="3092840" cy="189088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0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800" b="1" dirty="0">
                <a:solidFill>
                  <a:schemeClr val="tx1"/>
                </a:solidFill>
              </a:rPr>
              <a:t>O-U equilibrium prices:</a:t>
            </a:r>
          </a:p>
          <a:p>
            <a:r>
              <a:rPr lang="en-US" sz="2800" b="1" dirty="0">
                <a:solidFill>
                  <a:schemeClr val="tx1"/>
                </a:solidFill>
              </a:rPr>
              <a:t>WTI: $75/bbl</a:t>
            </a:r>
          </a:p>
          <a:p>
            <a:r>
              <a:rPr lang="en-US" sz="2800" b="1" dirty="0">
                <a:solidFill>
                  <a:schemeClr val="tx1"/>
                </a:solidFill>
              </a:rPr>
              <a:t>HH: $3.50/</a:t>
            </a:r>
            <a:r>
              <a:rPr lang="en-US" sz="2800" b="1" dirty="0" err="1">
                <a:solidFill>
                  <a:schemeClr val="tx1"/>
                </a:solidFill>
              </a:rPr>
              <a:t>MMBtu</a:t>
            </a:r>
            <a:endParaRPr lang="en-US" sz="2800" b="1" dirty="0">
              <a:solidFill>
                <a:schemeClr val="tx1"/>
              </a:solidFill>
            </a:endParaRPr>
          </a:p>
        </p:txBody>
      </p:sp>
      <p:sp>
        <p:nvSpPr>
          <p:cNvPr id="11" name="TextBox 10"/>
          <p:cNvSpPr txBox="1"/>
          <p:nvPr/>
        </p:nvSpPr>
        <p:spPr>
          <a:xfrm>
            <a:off x="7400110" y="1693193"/>
            <a:ext cx="1638620" cy="100811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000" b="1" dirty="0">
                <a:solidFill>
                  <a:schemeClr val="tx1"/>
                </a:solidFill>
              </a:rPr>
              <a:t>Possible future price realizations</a:t>
            </a:r>
          </a:p>
        </p:txBody>
      </p:sp>
      <p:cxnSp>
        <p:nvCxnSpPr>
          <p:cNvPr id="12" name="Straight Arrow Connector 11"/>
          <p:cNvCxnSpPr>
            <a:stCxn id="11" idx="2"/>
          </p:cNvCxnSpPr>
          <p:nvPr/>
        </p:nvCxnSpPr>
        <p:spPr>
          <a:xfrm flipH="1">
            <a:off x="7210425" y="2701305"/>
            <a:ext cx="1008995" cy="39737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1" idx="2"/>
          </p:cNvCxnSpPr>
          <p:nvPr/>
        </p:nvCxnSpPr>
        <p:spPr>
          <a:xfrm flipH="1">
            <a:off x="6800850" y="2701305"/>
            <a:ext cx="1418570" cy="121652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p:cNvCxnSpPr>
          <p:nvPr/>
        </p:nvCxnSpPr>
        <p:spPr>
          <a:xfrm flipH="1">
            <a:off x="7381875" y="2701305"/>
            <a:ext cx="837545" cy="153084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2"/>
          </p:cNvCxnSpPr>
          <p:nvPr/>
        </p:nvCxnSpPr>
        <p:spPr>
          <a:xfrm flipH="1">
            <a:off x="7267575" y="2701305"/>
            <a:ext cx="951845" cy="254049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355976" y="1477169"/>
            <a:ext cx="792088" cy="144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mj-lt"/>
              </a:rPr>
              <a:t>From revenues to cash flows</a:t>
            </a:r>
          </a:p>
        </p:txBody>
      </p:sp>
      <p:pic>
        <p:nvPicPr>
          <p:cNvPr id="36866" name="Picture 2" descr="http://iq.intel.com/files/2014/03/big-data-and-gaming-can-big-data-be-open-data.jpeg"/>
          <p:cNvPicPr>
            <a:picLocks noChangeAspect="1" noChangeArrowheads="1"/>
          </p:cNvPicPr>
          <p:nvPr/>
        </p:nvPicPr>
        <p:blipFill>
          <a:blip r:embed="rId3" cstate="print"/>
          <a:srcRect/>
          <a:stretch>
            <a:fillRect/>
          </a:stretch>
        </p:blipFill>
        <p:spPr bwMode="auto">
          <a:xfrm>
            <a:off x="1495662" y="2420888"/>
            <a:ext cx="6048672" cy="2499530"/>
          </a:xfrm>
          <a:prstGeom prst="roundRect">
            <a:avLst>
              <a:gd name="adj" fmla="val 4167"/>
            </a:avLst>
          </a:prstGeom>
          <a:solidFill>
            <a:srgbClr val="FFFFFF"/>
          </a:solidFill>
          <a:ln w="50800" cap="sq">
            <a:solidFill>
              <a:srgbClr val="292929"/>
            </a:solidFill>
            <a:miter lim="800000"/>
          </a:ln>
          <a:effectLst/>
        </p:spPr>
      </p:pic>
      <p:sp>
        <p:nvSpPr>
          <p:cNvPr id="7" name="TextBox 6"/>
          <p:cNvSpPr txBox="1"/>
          <p:nvPr/>
        </p:nvSpPr>
        <p:spPr>
          <a:xfrm>
            <a:off x="2555776" y="2924944"/>
            <a:ext cx="4032448" cy="1440160"/>
          </a:xfrm>
          <a:prstGeom prst="rect">
            <a:avLst/>
          </a:prstGeom>
          <a:solidFill>
            <a:schemeClr val="accent6">
              <a:lumMod val="40000"/>
              <a:lumOff val="60000"/>
              <a:alpha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62000" bIns="45720" numCol="1" spcCol="0" rtlCol="0" fromWordArt="0" anchor="ctr" anchorCtr="0" forceAA="0" compatLnSpc="1">
            <a:prstTxWarp prst="textNoShape">
              <a:avLst/>
            </a:prstTxWarp>
            <a:noAutofit/>
          </a:bodyPr>
          <a:lstStyle>
            <a:defPPr>
              <a:defRPr lang="en-US"/>
            </a:defPPr>
            <a:lvl1pPr marL="114300" indent="0">
              <a:spcBef>
                <a:spcPct val="20000"/>
              </a:spcBef>
              <a:buFont typeface="Arial" pitchFamily="34" charset="0"/>
              <a:buNone/>
              <a:defRPr sz="2800"/>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ctr"/>
            <a:r>
              <a:rPr lang="en-US" b="1" dirty="0">
                <a:solidFill>
                  <a:schemeClr val="tx1"/>
                </a:solidFill>
              </a:rPr>
              <a:t>GLJ Database + Probabilistic Sampling</a:t>
            </a:r>
          </a:p>
        </p:txBody>
      </p:sp>
      <p:grpSp>
        <p:nvGrpSpPr>
          <p:cNvPr id="3" name="Group 7"/>
          <p:cNvGrpSpPr>
            <a:grpSpLocks/>
          </p:cNvGrpSpPr>
          <p:nvPr/>
        </p:nvGrpSpPr>
        <p:grpSpPr bwMode="auto">
          <a:xfrm>
            <a:off x="1496529" y="1202895"/>
            <a:ext cx="1511301" cy="830999"/>
            <a:chOff x="4147794" y="1293089"/>
            <a:chExt cx="1511811" cy="831791"/>
          </a:xfrm>
        </p:grpSpPr>
        <p:sp>
          <p:nvSpPr>
            <p:cNvPr id="9"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10" name="TextBox 31"/>
            <p:cNvSpPr txBox="1"/>
            <p:nvPr/>
          </p:nvSpPr>
          <p:spPr>
            <a:xfrm>
              <a:off x="4147794" y="1293091"/>
              <a:ext cx="1511811" cy="83178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Capital Costs</a:t>
              </a:r>
            </a:p>
          </p:txBody>
        </p:sp>
      </p:grpSp>
      <p:cxnSp>
        <p:nvCxnSpPr>
          <p:cNvPr id="13" name="Elbow Connector 12"/>
          <p:cNvCxnSpPr>
            <a:stCxn id="36866" idx="0"/>
            <a:endCxn id="10" idx="2"/>
          </p:cNvCxnSpPr>
          <p:nvPr/>
        </p:nvCxnSpPr>
        <p:spPr>
          <a:xfrm rot="16200000" flipV="1">
            <a:off x="3192592" y="1093482"/>
            <a:ext cx="386994" cy="226781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 name="Group 14"/>
          <p:cNvGrpSpPr>
            <a:grpSpLocks/>
          </p:cNvGrpSpPr>
          <p:nvPr/>
        </p:nvGrpSpPr>
        <p:grpSpPr bwMode="auto">
          <a:xfrm>
            <a:off x="5672996" y="1202897"/>
            <a:ext cx="1871339" cy="830999"/>
            <a:chOff x="4147794" y="1293089"/>
            <a:chExt cx="1511811" cy="831791"/>
          </a:xfrm>
        </p:grpSpPr>
        <p:sp>
          <p:nvSpPr>
            <p:cNvPr id="16"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17" name="TextBox 31"/>
            <p:cNvSpPr txBox="1"/>
            <p:nvPr/>
          </p:nvSpPr>
          <p:spPr>
            <a:xfrm>
              <a:off x="4147794" y="1293091"/>
              <a:ext cx="1511811" cy="83178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Operating Costs</a:t>
              </a:r>
            </a:p>
          </p:txBody>
        </p:sp>
      </p:grpSp>
      <p:cxnSp>
        <p:nvCxnSpPr>
          <p:cNvPr id="18" name="Elbow Connector 17"/>
          <p:cNvCxnSpPr>
            <a:stCxn id="36866" idx="0"/>
            <a:endCxn id="17" idx="2"/>
          </p:cNvCxnSpPr>
          <p:nvPr/>
        </p:nvCxnSpPr>
        <p:spPr>
          <a:xfrm rot="5400000" flipH="1" flipV="1">
            <a:off x="5370836" y="1183058"/>
            <a:ext cx="386992" cy="208866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5" name="Group 19"/>
          <p:cNvGrpSpPr>
            <a:grpSpLocks/>
          </p:cNvGrpSpPr>
          <p:nvPr/>
        </p:nvGrpSpPr>
        <p:grpSpPr bwMode="auto">
          <a:xfrm>
            <a:off x="3563888" y="5373216"/>
            <a:ext cx="1871339" cy="790575"/>
            <a:chOff x="4147794" y="1293089"/>
            <a:chExt cx="1511811" cy="831791"/>
          </a:xfrm>
        </p:grpSpPr>
        <p:sp>
          <p:nvSpPr>
            <p:cNvPr id="21"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22" name="TextBox 31"/>
            <p:cNvSpPr txBox="1"/>
            <p:nvPr/>
          </p:nvSpPr>
          <p:spPr>
            <a:xfrm>
              <a:off x="4147794" y="1293091"/>
              <a:ext cx="1511811" cy="83178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Byproduct Yields</a:t>
              </a:r>
            </a:p>
          </p:txBody>
        </p:sp>
      </p:grpSp>
      <p:grpSp>
        <p:nvGrpSpPr>
          <p:cNvPr id="6" name="Group 24"/>
          <p:cNvGrpSpPr>
            <a:grpSpLocks/>
          </p:cNvGrpSpPr>
          <p:nvPr/>
        </p:nvGrpSpPr>
        <p:grpSpPr bwMode="auto">
          <a:xfrm>
            <a:off x="6608666" y="5373219"/>
            <a:ext cx="1871339" cy="790575"/>
            <a:chOff x="4147794" y="1293089"/>
            <a:chExt cx="1511811" cy="831791"/>
          </a:xfrm>
        </p:grpSpPr>
        <p:sp>
          <p:nvSpPr>
            <p:cNvPr id="26"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27" name="TextBox 31"/>
            <p:cNvSpPr txBox="1"/>
            <p:nvPr/>
          </p:nvSpPr>
          <p:spPr>
            <a:xfrm>
              <a:off x="4147794" y="1293091"/>
              <a:ext cx="1511811" cy="831789"/>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Surface Loss</a:t>
              </a:r>
            </a:p>
          </p:txBody>
        </p:sp>
      </p:grpSp>
      <p:cxnSp>
        <p:nvCxnSpPr>
          <p:cNvPr id="28" name="Elbow Connector 27"/>
          <p:cNvCxnSpPr>
            <a:stCxn id="36866" idx="2"/>
            <a:endCxn id="27" idx="0"/>
          </p:cNvCxnSpPr>
          <p:nvPr/>
        </p:nvCxnSpPr>
        <p:spPr>
          <a:xfrm rot="16200000" flipH="1">
            <a:off x="5805766" y="3634650"/>
            <a:ext cx="452803" cy="3024338"/>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8" name="Group 42"/>
          <p:cNvGrpSpPr>
            <a:grpSpLocks/>
          </p:cNvGrpSpPr>
          <p:nvPr/>
        </p:nvGrpSpPr>
        <p:grpSpPr bwMode="auto">
          <a:xfrm>
            <a:off x="251520" y="5373217"/>
            <a:ext cx="2304258" cy="790574"/>
            <a:chOff x="4147793" y="1293089"/>
            <a:chExt cx="1511812" cy="903866"/>
          </a:xfrm>
        </p:grpSpPr>
        <p:sp>
          <p:nvSpPr>
            <p:cNvPr id="44" name="Process 19"/>
            <p:cNvSpPr>
              <a:spLocks noChangeArrowheads="1"/>
            </p:cNvSpPr>
            <p:nvPr/>
          </p:nvSpPr>
          <p:spPr bwMode="auto">
            <a:xfrm>
              <a:off x="4147794" y="1293089"/>
              <a:ext cx="1511811" cy="791328"/>
            </a:xfrm>
            <a:prstGeom prst="flowChartProcess">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p>
              <a:pPr marL="114300" algn="ctr">
                <a:spcBef>
                  <a:spcPct val="20000"/>
                </a:spcBef>
                <a:buFont typeface="Arial" pitchFamily="34" charset="0"/>
                <a:buNone/>
              </a:pPr>
              <a:endParaRPr lang="en-US" sz="2800" b="1" dirty="0"/>
            </a:p>
          </p:txBody>
        </p:sp>
        <p:sp>
          <p:nvSpPr>
            <p:cNvPr id="45" name="TextBox 31"/>
            <p:cNvSpPr txBox="1"/>
            <p:nvPr/>
          </p:nvSpPr>
          <p:spPr>
            <a:xfrm>
              <a:off x="4147793" y="1293089"/>
              <a:ext cx="1511811" cy="90386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Price Adjustments</a:t>
              </a:r>
            </a:p>
          </p:txBody>
        </p:sp>
      </p:grpSp>
      <p:cxnSp>
        <p:nvCxnSpPr>
          <p:cNvPr id="46" name="Elbow Connector 45"/>
          <p:cNvCxnSpPr>
            <a:stCxn id="36866" idx="2"/>
            <a:endCxn id="45" idx="0"/>
          </p:cNvCxnSpPr>
          <p:nvPr/>
        </p:nvCxnSpPr>
        <p:spPr>
          <a:xfrm rot="5400000">
            <a:off x="2735424" y="3588642"/>
            <a:ext cx="452799" cy="3116350"/>
          </a:xfrm>
          <a:prstGeom prst="bentConnector3">
            <a:avLst>
              <a:gd name="adj1" fmla="val 50000"/>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522924" y="5143426"/>
            <a:ext cx="434" cy="21602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3011759" y="1622067"/>
            <a:ext cx="408113"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340968" y="1436346"/>
            <a:ext cx="1519064" cy="369332"/>
          </a:xfrm>
          <a:prstGeom prst="rect">
            <a:avLst/>
          </a:prstGeom>
          <a:noFill/>
        </p:spPr>
        <p:txBody>
          <a:bodyPr wrap="square" rtlCol="0">
            <a:spAutoFit/>
          </a:bodyPr>
          <a:lstStyle/>
          <a:p>
            <a:r>
              <a:rPr lang="en-US" b="1" dirty="0"/>
              <a:t>$600k-$850k</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899592" y="1272224"/>
            <a:ext cx="7237165" cy="4940810"/>
          </a:xfrm>
          <a:prstGeom prst="rect">
            <a:avLst/>
          </a:prstGeom>
          <a:noFill/>
          <a:ln w="31750">
            <a:solidFill>
              <a:srgbClr val="292929"/>
            </a:solidFill>
            <a:miter lim="800000"/>
            <a:headEnd/>
            <a:tailEnd/>
          </a:ln>
        </p:spPr>
      </p:pic>
      <p:sp>
        <p:nvSpPr>
          <p:cNvPr id="2" name="Title 1"/>
          <p:cNvSpPr>
            <a:spLocks noGrp="1"/>
          </p:cNvSpPr>
          <p:nvPr>
            <p:ph type="title"/>
          </p:nvPr>
        </p:nvSpPr>
        <p:spPr>
          <a:xfrm>
            <a:off x="251520" y="260648"/>
            <a:ext cx="8640960" cy="490066"/>
          </a:xfrm>
        </p:spPr>
        <p:txBody>
          <a:bodyPr/>
          <a:lstStyle/>
          <a:p>
            <a:r>
              <a:rPr lang="en-US" sz="3200" dirty="0">
                <a:latin typeface="+mj-lt"/>
              </a:rPr>
              <a:t>Single-well </a:t>
            </a:r>
            <a:r>
              <a:rPr lang="en-US" sz="3200" dirty="0"/>
              <a:t>n</a:t>
            </a:r>
            <a:r>
              <a:rPr lang="en-US" sz="3200" dirty="0">
                <a:latin typeface="+mj-lt"/>
              </a:rPr>
              <a:t>et present value,</a:t>
            </a:r>
            <a:br>
              <a:rPr lang="en-US" sz="3200" dirty="0">
                <a:latin typeface="+mj-lt"/>
              </a:rPr>
            </a:br>
            <a:r>
              <a:rPr lang="en-US" sz="3200" dirty="0">
                <a:latin typeface="+mj-lt"/>
              </a:rPr>
              <a:t>10% discounting</a:t>
            </a:r>
          </a:p>
        </p:txBody>
      </p:sp>
      <p:sp>
        <p:nvSpPr>
          <p:cNvPr id="8" name="TextBox 7"/>
          <p:cNvSpPr txBox="1"/>
          <p:nvPr/>
        </p:nvSpPr>
        <p:spPr>
          <a:xfrm>
            <a:off x="4644008" y="2852936"/>
            <a:ext cx="2376264" cy="207441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Mean: </a:t>
            </a:r>
            <a:r>
              <a:rPr lang="en-US" b="0" dirty="0">
                <a:solidFill>
                  <a:schemeClr val="tx1"/>
                </a:solidFill>
              </a:rPr>
              <a:t>$537k</a:t>
            </a:r>
          </a:p>
          <a:p>
            <a:r>
              <a:rPr lang="en-US" dirty="0">
                <a:solidFill>
                  <a:schemeClr val="tx1"/>
                </a:solidFill>
              </a:rPr>
              <a:t>P90: </a:t>
            </a:r>
            <a:r>
              <a:rPr lang="en-US" b="0" dirty="0">
                <a:solidFill>
                  <a:schemeClr val="tx1"/>
                </a:solidFill>
              </a:rPr>
              <a:t>-$445k</a:t>
            </a:r>
          </a:p>
          <a:p>
            <a:r>
              <a:rPr lang="en-US" dirty="0">
                <a:solidFill>
                  <a:schemeClr val="tx1"/>
                </a:solidFill>
              </a:rPr>
              <a:t>P50: </a:t>
            </a:r>
            <a:r>
              <a:rPr lang="en-US" b="0" dirty="0">
                <a:solidFill>
                  <a:schemeClr val="tx1"/>
                </a:solidFill>
              </a:rPr>
              <a:t>$168k</a:t>
            </a:r>
          </a:p>
          <a:p>
            <a:r>
              <a:rPr lang="en-US" dirty="0">
                <a:solidFill>
                  <a:schemeClr val="tx1"/>
                </a:solidFill>
              </a:rPr>
              <a:t>P10: </a:t>
            </a:r>
            <a:r>
              <a:rPr lang="en-US" b="0" dirty="0">
                <a:solidFill>
                  <a:schemeClr val="tx1"/>
                </a:solidFill>
              </a:rPr>
              <a:t>$1866k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8424A-443E-456A-874D-E0D5CF1ABC86}"/>
              </a:ext>
            </a:extLst>
          </p:cNvPr>
          <p:cNvSpPr>
            <a:spLocks noGrp="1"/>
          </p:cNvSpPr>
          <p:nvPr>
            <p:ph type="title"/>
          </p:nvPr>
        </p:nvSpPr>
        <p:spPr/>
        <p:txBody>
          <a:bodyPr/>
          <a:lstStyle/>
          <a:p>
            <a:r>
              <a:rPr lang="en-US" dirty="0"/>
              <a:t>The Montney is Becoming Canada’s Main Gas Supply </a:t>
            </a:r>
          </a:p>
        </p:txBody>
      </p:sp>
      <p:pic>
        <p:nvPicPr>
          <p:cNvPr id="12" name="Content Placeholder 11">
            <a:extLst>
              <a:ext uri="{FF2B5EF4-FFF2-40B4-BE49-F238E27FC236}">
                <a16:creationId xmlns:a16="http://schemas.microsoft.com/office/drawing/2014/main" id="{02F059AC-BA80-40B4-8FB5-68CC0C3CFF2E}"/>
              </a:ext>
            </a:extLst>
          </p:cNvPr>
          <p:cNvPicPr>
            <a:picLocks noGrp="1" noChangeAspect="1"/>
          </p:cNvPicPr>
          <p:nvPr>
            <p:ph idx="1"/>
          </p:nvPr>
        </p:nvPicPr>
        <p:blipFill>
          <a:blip r:embed="rId2"/>
          <a:stretch>
            <a:fillRect/>
          </a:stretch>
        </p:blipFill>
        <p:spPr>
          <a:xfrm>
            <a:off x="1080631" y="1282700"/>
            <a:ext cx="6998612" cy="5080000"/>
          </a:xfrm>
          <a:prstGeom prst="rect">
            <a:avLst/>
          </a:prstGeom>
        </p:spPr>
      </p:pic>
      <p:sp>
        <p:nvSpPr>
          <p:cNvPr id="4" name="Footer Placeholder 3">
            <a:extLst>
              <a:ext uri="{FF2B5EF4-FFF2-40B4-BE49-F238E27FC236}">
                <a16:creationId xmlns:a16="http://schemas.microsoft.com/office/drawing/2014/main" id="{44228762-EE17-44E0-8363-01D7340D3904}"/>
              </a:ext>
            </a:extLst>
          </p:cNvPr>
          <p:cNvSpPr>
            <a:spLocks noGrp="1"/>
          </p:cNvSpPr>
          <p:nvPr>
            <p:ph type="ftr" sz="quarter" idx="11"/>
          </p:nvPr>
        </p:nvSpPr>
        <p:spPr/>
        <p:txBody>
          <a:bodyPr/>
          <a:lstStyle/>
          <a:p>
            <a:r>
              <a:rPr lang="en-US" dirty="0"/>
              <a:t>GLJ PETROLEUM CONSULTANTS</a:t>
            </a:r>
          </a:p>
        </p:txBody>
      </p:sp>
      <p:sp>
        <p:nvSpPr>
          <p:cNvPr id="5" name="Slide Number Placeholder 4">
            <a:extLst>
              <a:ext uri="{FF2B5EF4-FFF2-40B4-BE49-F238E27FC236}">
                <a16:creationId xmlns:a16="http://schemas.microsoft.com/office/drawing/2014/main" id="{8E057886-C04E-40AF-84B9-7B0308A10E17}"/>
              </a:ext>
            </a:extLst>
          </p:cNvPr>
          <p:cNvSpPr>
            <a:spLocks noGrp="1"/>
          </p:cNvSpPr>
          <p:nvPr>
            <p:ph type="sldNum" sz="quarter" idx="12"/>
          </p:nvPr>
        </p:nvSpPr>
        <p:spPr/>
        <p:txBody>
          <a:bodyPr/>
          <a:lstStyle/>
          <a:p>
            <a:fld id="{6A2934AE-CAA2-7547-9AAD-CFCEE97C9303}" type="slidenum">
              <a:rPr lang="en-US" smtClean="0"/>
              <a:pPr/>
              <a:t>5</a:t>
            </a:fld>
            <a:endParaRPr lang="en-US" dirty="0"/>
          </a:p>
        </p:txBody>
      </p:sp>
      <p:sp>
        <p:nvSpPr>
          <p:cNvPr id="10" name="Rectangle 9">
            <a:extLst>
              <a:ext uri="{FF2B5EF4-FFF2-40B4-BE49-F238E27FC236}">
                <a16:creationId xmlns:a16="http://schemas.microsoft.com/office/drawing/2014/main" id="{6A521488-DB37-425E-9B35-0DAE713E9533}"/>
              </a:ext>
            </a:extLst>
          </p:cNvPr>
          <p:cNvSpPr/>
          <p:nvPr/>
        </p:nvSpPr>
        <p:spPr>
          <a:xfrm>
            <a:off x="5125452" y="3213635"/>
            <a:ext cx="1586578" cy="369332"/>
          </a:xfrm>
          <a:prstGeom prst="rect">
            <a:avLst/>
          </a:prstGeom>
        </p:spPr>
        <p:txBody>
          <a:bodyPr wrap="square">
            <a:spAutoFit/>
          </a:bodyPr>
          <a:lstStyle/>
          <a:p>
            <a:r>
              <a:rPr lang="en-US" dirty="0">
                <a:latin typeface="Arial" panose="020B0604020202020204" pitchFamily="34" charset="0"/>
              </a:rPr>
              <a:t>BC Montney</a:t>
            </a:r>
          </a:p>
        </p:txBody>
      </p:sp>
      <p:sp>
        <p:nvSpPr>
          <p:cNvPr id="11" name="Rectangle 10">
            <a:extLst>
              <a:ext uri="{FF2B5EF4-FFF2-40B4-BE49-F238E27FC236}">
                <a16:creationId xmlns:a16="http://schemas.microsoft.com/office/drawing/2014/main" id="{EB3022A7-39ED-40D4-B438-F5F9621697E4}"/>
              </a:ext>
            </a:extLst>
          </p:cNvPr>
          <p:cNvSpPr/>
          <p:nvPr/>
        </p:nvSpPr>
        <p:spPr>
          <a:xfrm>
            <a:off x="5125452" y="3921532"/>
            <a:ext cx="2054392" cy="369332"/>
          </a:xfrm>
          <a:prstGeom prst="rect">
            <a:avLst/>
          </a:prstGeom>
        </p:spPr>
        <p:txBody>
          <a:bodyPr wrap="square">
            <a:spAutoFit/>
          </a:bodyPr>
          <a:lstStyle/>
          <a:p>
            <a:r>
              <a:rPr lang="en-US" dirty="0">
                <a:latin typeface="Arial" panose="020B0604020202020204" pitchFamily="34" charset="0"/>
              </a:rPr>
              <a:t>Alberta Montney</a:t>
            </a:r>
          </a:p>
        </p:txBody>
      </p:sp>
      <p:sp>
        <p:nvSpPr>
          <p:cNvPr id="8" name="TextBox 7">
            <a:extLst>
              <a:ext uri="{FF2B5EF4-FFF2-40B4-BE49-F238E27FC236}">
                <a16:creationId xmlns:a16="http://schemas.microsoft.com/office/drawing/2014/main" id="{9D8900DE-DBD7-4E34-8984-2AA366B9E45A}"/>
              </a:ext>
            </a:extLst>
          </p:cNvPr>
          <p:cNvSpPr txBox="1"/>
          <p:nvPr/>
        </p:nvSpPr>
        <p:spPr>
          <a:xfrm>
            <a:off x="2919663" y="1340187"/>
            <a:ext cx="4411579" cy="923330"/>
          </a:xfrm>
          <a:prstGeom prst="rect">
            <a:avLst/>
          </a:prstGeom>
          <a:noFill/>
        </p:spPr>
        <p:txBody>
          <a:bodyPr wrap="square" rtlCol="0">
            <a:spAutoFit/>
          </a:bodyPr>
          <a:lstStyle/>
          <a:p>
            <a:r>
              <a:rPr lang="en-US" dirty="0">
                <a:solidFill>
                  <a:srgbClr val="002F5F"/>
                </a:solidFill>
                <a:latin typeface="Arial" panose="020B0604020202020204" pitchFamily="34" charset="0"/>
              </a:rPr>
              <a:t>The overall result is that, over ten years, the Montney is now responsible for about a third of Canada’s gas supply</a:t>
            </a:r>
          </a:p>
        </p:txBody>
      </p:sp>
    </p:spTree>
    <p:extLst>
      <p:ext uri="{BB962C8B-B14F-4D97-AF65-F5344CB8AC3E}">
        <p14:creationId xmlns:p14="http://schemas.microsoft.com/office/powerpoint/2010/main" val="3394123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939833" y="1268760"/>
            <a:ext cx="7160559" cy="4968551"/>
          </a:xfrm>
          <a:prstGeom prst="rect">
            <a:avLst/>
          </a:prstGeom>
          <a:noFill/>
          <a:ln w="31750">
            <a:solidFill>
              <a:srgbClr val="292929"/>
            </a:solidFill>
            <a:miter lim="800000"/>
            <a:headEnd/>
            <a:tailEnd/>
          </a:ln>
        </p:spPr>
      </p:pic>
      <p:sp>
        <p:nvSpPr>
          <p:cNvPr id="2" name="Title 1"/>
          <p:cNvSpPr>
            <a:spLocks noGrp="1"/>
          </p:cNvSpPr>
          <p:nvPr>
            <p:ph type="title"/>
          </p:nvPr>
        </p:nvSpPr>
        <p:spPr>
          <a:xfrm>
            <a:off x="251520" y="260648"/>
            <a:ext cx="8640960" cy="490066"/>
          </a:xfrm>
        </p:spPr>
        <p:txBody>
          <a:bodyPr/>
          <a:lstStyle/>
          <a:p>
            <a:r>
              <a:rPr lang="en-US" sz="3200" dirty="0">
                <a:latin typeface="+mj-lt"/>
              </a:rPr>
              <a:t>Single-well profitability index,</a:t>
            </a:r>
            <a:br>
              <a:rPr lang="en-US" sz="3200" dirty="0">
                <a:latin typeface="+mj-lt"/>
              </a:rPr>
            </a:br>
            <a:r>
              <a:rPr lang="en-US" sz="3200" dirty="0">
                <a:latin typeface="+mj-lt"/>
              </a:rPr>
              <a:t>10% discounting</a:t>
            </a:r>
          </a:p>
        </p:txBody>
      </p:sp>
      <p:sp>
        <p:nvSpPr>
          <p:cNvPr id="8" name="TextBox 7"/>
          <p:cNvSpPr txBox="1"/>
          <p:nvPr/>
        </p:nvSpPr>
        <p:spPr>
          <a:xfrm>
            <a:off x="4932040" y="2996952"/>
            <a:ext cx="2376264" cy="207441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Mean: </a:t>
            </a:r>
            <a:r>
              <a:rPr lang="en-US" b="0" dirty="0">
                <a:solidFill>
                  <a:schemeClr val="tx1"/>
                </a:solidFill>
              </a:rPr>
              <a:t>1.75</a:t>
            </a:r>
          </a:p>
          <a:p>
            <a:r>
              <a:rPr lang="en-US" dirty="0">
                <a:solidFill>
                  <a:schemeClr val="tx1"/>
                </a:solidFill>
              </a:rPr>
              <a:t>P90: </a:t>
            </a:r>
            <a:r>
              <a:rPr lang="en-US" b="0" dirty="0">
                <a:solidFill>
                  <a:schemeClr val="tx1"/>
                </a:solidFill>
              </a:rPr>
              <a:t>0.39</a:t>
            </a:r>
          </a:p>
          <a:p>
            <a:r>
              <a:rPr lang="en-US" dirty="0">
                <a:solidFill>
                  <a:schemeClr val="tx1"/>
                </a:solidFill>
              </a:rPr>
              <a:t>P50: </a:t>
            </a:r>
            <a:r>
              <a:rPr lang="en-US" b="0" dirty="0">
                <a:solidFill>
                  <a:schemeClr val="tx1"/>
                </a:solidFill>
              </a:rPr>
              <a:t>1.23</a:t>
            </a:r>
          </a:p>
          <a:p>
            <a:r>
              <a:rPr lang="en-US" dirty="0">
                <a:solidFill>
                  <a:schemeClr val="tx1"/>
                </a:solidFill>
              </a:rPr>
              <a:t>P10: </a:t>
            </a:r>
            <a:r>
              <a:rPr lang="en-US" b="0" dirty="0">
                <a:solidFill>
                  <a:schemeClr val="tx1"/>
                </a:solidFill>
              </a:rPr>
              <a:t>3.59</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899592" y="1246418"/>
            <a:ext cx="7272808" cy="5016315"/>
          </a:xfrm>
          <a:prstGeom prst="rect">
            <a:avLst/>
          </a:prstGeom>
          <a:noFill/>
          <a:ln w="31750">
            <a:solidFill>
              <a:srgbClr val="292929"/>
            </a:solidFill>
            <a:miter lim="800000"/>
            <a:headEnd/>
            <a:tailEnd/>
          </a:ln>
        </p:spPr>
      </p:pic>
      <p:sp>
        <p:nvSpPr>
          <p:cNvPr id="2" name="Title 1"/>
          <p:cNvSpPr>
            <a:spLocks noGrp="1"/>
          </p:cNvSpPr>
          <p:nvPr>
            <p:ph type="title"/>
          </p:nvPr>
        </p:nvSpPr>
        <p:spPr>
          <a:xfrm>
            <a:off x="251520" y="260648"/>
            <a:ext cx="8640960" cy="490066"/>
          </a:xfrm>
        </p:spPr>
        <p:txBody>
          <a:bodyPr/>
          <a:lstStyle/>
          <a:p>
            <a:r>
              <a:rPr lang="en-US" sz="3200" dirty="0">
                <a:latin typeface="+mj-lt"/>
              </a:rPr>
              <a:t>Single-well modified internal</a:t>
            </a:r>
            <a:br>
              <a:rPr lang="en-US" sz="3200" dirty="0">
                <a:latin typeface="+mj-lt"/>
              </a:rPr>
            </a:br>
            <a:r>
              <a:rPr lang="en-US" sz="3200" dirty="0">
                <a:latin typeface="+mj-lt"/>
              </a:rPr>
              <a:t>rate of return</a:t>
            </a:r>
          </a:p>
        </p:txBody>
      </p:sp>
      <p:sp>
        <p:nvSpPr>
          <p:cNvPr id="8" name="TextBox 7"/>
          <p:cNvSpPr txBox="1"/>
          <p:nvPr/>
        </p:nvSpPr>
        <p:spPr>
          <a:xfrm>
            <a:off x="1691680" y="2348880"/>
            <a:ext cx="2232248" cy="2016224"/>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Mean: </a:t>
            </a:r>
            <a:r>
              <a:rPr lang="en-US" b="0" dirty="0">
                <a:solidFill>
                  <a:schemeClr val="tx1"/>
                </a:solidFill>
              </a:rPr>
              <a:t>4.5%</a:t>
            </a:r>
          </a:p>
          <a:p>
            <a:r>
              <a:rPr lang="en-US" dirty="0">
                <a:solidFill>
                  <a:schemeClr val="tx1"/>
                </a:solidFill>
              </a:rPr>
              <a:t>P90: </a:t>
            </a:r>
            <a:r>
              <a:rPr lang="en-US" b="0" dirty="0">
                <a:solidFill>
                  <a:schemeClr val="tx1"/>
                </a:solidFill>
              </a:rPr>
              <a:t>-16.8%</a:t>
            </a:r>
          </a:p>
          <a:p>
            <a:r>
              <a:rPr lang="en-US" dirty="0">
                <a:solidFill>
                  <a:schemeClr val="tx1"/>
                </a:solidFill>
              </a:rPr>
              <a:t>P50: </a:t>
            </a:r>
            <a:r>
              <a:rPr lang="en-US" b="0" dirty="0">
                <a:solidFill>
                  <a:schemeClr val="tx1"/>
                </a:solidFill>
              </a:rPr>
              <a:t>10.2%</a:t>
            </a:r>
          </a:p>
          <a:p>
            <a:r>
              <a:rPr lang="en-US" dirty="0">
                <a:solidFill>
                  <a:schemeClr val="tx1"/>
                </a:solidFill>
              </a:rPr>
              <a:t>P10: </a:t>
            </a:r>
            <a:r>
              <a:rPr lang="en-US" b="0" dirty="0">
                <a:solidFill>
                  <a:schemeClr val="tx1"/>
                </a:solidFill>
              </a:rPr>
              <a:t>17.6%</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1043608" y="1268760"/>
            <a:ext cx="7164288" cy="4978762"/>
          </a:xfrm>
          <a:prstGeom prst="rect">
            <a:avLst/>
          </a:prstGeom>
          <a:noFill/>
          <a:ln w="31750">
            <a:solidFill>
              <a:srgbClr val="292929"/>
            </a:solidFill>
            <a:miter lim="800000"/>
            <a:headEnd/>
            <a:tailEnd/>
          </a:ln>
        </p:spPr>
      </p:pic>
      <p:sp>
        <p:nvSpPr>
          <p:cNvPr id="2" name="Title 1"/>
          <p:cNvSpPr>
            <a:spLocks noGrp="1"/>
          </p:cNvSpPr>
          <p:nvPr>
            <p:ph type="title"/>
          </p:nvPr>
        </p:nvSpPr>
        <p:spPr>
          <a:xfrm>
            <a:off x="314792" y="260648"/>
            <a:ext cx="8902231" cy="490066"/>
          </a:xfrm>
        </p:spPr>
        <p:txBody>
          <a:bodyPr/>
          <a:lstStyle/>
          <a:p>
            <a:r>
              <a:rPr lang="en-US" sz="3200" dirty="0">
                <a:latin typeface="+mj-lt"/>
              </a:rPr>
              <a:t>Single-well time to payout</a:t>
            </a:r>
          </a:p>
        </p:txBody>
      </p:sp>
      <p:sp>
        <p:nvSpPr>
          <p:cNvPr id="5" name="TextBox 4"/>
          <p:cNvSpPr txBox="1"/>
          <p:nvPr/>
        </p:nvSpPr>
        <p:spPr>
          <a:xfrm>
            <a:off x="1763689" y="1916832"/>
            <a:ext cx="1728191" cy="1368152"/>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4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dirty="0">
                <a:solidFill>
                  <a:schemeClr val="tx1"/>
                </a:solidFill>
              </a:rPr>
              <a:t>P90: </a:t>
            </a:r>
            <a:r>
              <a:rPr lang="en-US" b="0" dirty="0">
                <a:solidFill>
                  <a:schemeClr val="tx1"/>
                </a:solidFill>
              </a:rPr>
              <a:t>DNPO</a:t>
            </a:r>
          </a:p>
          <a:p>
            <a:r>
              <a:rPr lang="en-US" dirty="0">
                <a:solidFill>
                  <a:schemeClr val="tx1"/>
                </a:solidFill>
              </a:rPr>
              <a:t>P50: </a:t>
            </a:r>
            <a:r>
              <a:rPr lang="en-US" b="0" dirty="0">
                <a:solidFill>
                  <a:schemeClr val="tx1"/>
                </a:solidFill>
              </a:rPr>
              <a:t>29 mo</a:t>
            </a:r>
          </a:p>
          <a:p>
            <a:r>
              <a:rPr lang="en-US" dirty="0">
                <a:solidFill>
                  <a:schemeClr val="tx1"/>
                </a:solidFill>
              </a:rPr>
              <a:t>P10: </a:t>
            </a:r>
            <a:r>
              <a:rPr lang="en-US" b="0" dirty="0">
                <a:solidFill>
                  <a:schemeClr val="tx1"/>
                </a:solidFill>
              </a:rPr>
              <a:t>7 mo</a:t>
            </a:r>
          </a:p>
        </p:txBody>
      </p:sp>
      <p:sp>
        <p:nvSpPr>
          <p:cNvPr id="6" name="TextBox 5"/>
          <p:cNvSpPr txBox="1"/>
          <p:nvPr/>
        </p:nvSpPr>
        <p:spPr>
          <a:xfrm>
            <a:off x="4283968" y="2348880"/>
            <a:ext cx="2664296" cy="42136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r>
              <a:rPr lang="en-US" sz="2400" dirty="0">
                <a:solidFill>
                  <a:schemeClr val="tx1"/>
                </a:solidFill>
              </a:rPr>
              <a:t>34% never pay out</a:t>
            </a:r>
          </a:p>
        </p:txBody>
      </p:sp>
      <p:cxnSp>
        <p:nvCxnSpPr>
          <p:cNvPr id="7" name="Straight Arrow Connector 6"/>
          <p:cNvCxnSpPr>
            <a:stCxn id="6" idx="3"/>
          </p:cNvCxnSpPr>
          <p:nvPr/>
        </p:nvCxnSpPr>
        <p:spPr>
          <a:xfrm flipV="1">
            <a:off x="6948264" y="2420888"/>
            <a:ext cx="648072" cy="13867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What if all wells are drilled in one small area?</a:t>
            </a:r>
          </a:p>
        </p:txBody>
      </p:sp>
      <p:pic>
        <p:nvPicPr>
          <p:cNvPr id="4" name="Content Placeholder 3" descr="Shallow_Gas_Geostatistics.png"/>
          <p:cNvPicPr>
            <a:picLocks noGrp="1" noChangeAspect="1"/>
          </p:cNvPicPr>
          <p:nvPr>
            <p:ph idx="1"/>
          </p:nvPr>
        </p:nvPicPr>
        <p:blipFill>
          <a:blip r:embed="rId2" cstate="print"/>
          <a:stretch>
            <a:fillRect/>
          </a:stretch>
        </p:blipFill>
        <p:spPr>
          <a:xfrm>
            <a:off x="103492" y="2276872"/>
            <a:ext cx="8900384" cy="3384376"/>
          </a:xfrm>
        </p:spPr>
      </p:pic>
      <p:sp>
        <p:nvSpPr>
          <p:cNvPr id="5" name="TextBox 4"/>
          <p:cNvSpPr txBox="1"/>
          <p:nvPr/>
        </p:nvSpPr>
        <p:spPr>
          <a:xfrm>
            <a:off x="0" y="1412776"/>
            <a:ext cx="9144000" cy="646331"/>
          </a:xfrm>
          <a:prstGeom prst="rect">
            <a:avLst/>
          </a:prstGeom>
          <a:noFill/>
        </p:spPr>
        <p:txBody>
          <a:bodyPr wrap="square" rtlCol="0">
            <a:spAutoFit/>
          </a:bodyPr>
          <a:lstStyle/>
          <a:p>
            <a:pPr algn="ctr"/>
            <a:r>
              <a:rPr lang="en-US" sz="3600" b="1" dirty="0"/>
              <a:t>Medicine Hat/Milk River Shallow Gas Example</a:t>
            </a:r>
          </a:p>
        </p:txBody>
      </p:sp>
      <p:sp>
        <p:nvSpPr>
          <p:cNvPr id="6" name="TextBox 5"/>
          <p:cNvSpPr txBox="1"/>
          <p:nvPr/>
        </p:nvSpPr>
        <p:spPr>
          <a:xfrm>
            <a:off x="3059832" y="5661248"/>
            <a:ext cx="4032448" cy="1052736"/>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6800" tIns="45720" rIns="144000" bIns="45720" numCol="1" spcCol="0" rtlCol="0" fromWordArt="0" anchor="ctr" anchorCtr="0" forceAA="0" compatLnSpc="1">
            <a:prstTxWarp prst="textNoShape">
              <a:avLst/>
            </a:prstTxWarp>
            <a:noAutofit/>
          </a:bodyPr>
          <a:lstStyle>
            <a:defPPr>
              <a:defRPr lang="en-US"/>
            </a:defPPr>
            <a:lvl1pPr marL="114300" indent="0" algn="ctr">
              <a:spcBef>
                <a:spcPct val="20000"/>
              </a:spcBef>
              <a:buFont typeface="Arial" pitchFamily="34" charset="0"/>
              <a:buNone/>
              <a:defRPr sz="2800" b="1"/>
            </a:lvl1pPr>
            <a:lvl2pPr marL="742950" indent="-285750">
              <a:spcBef>
                <a:spcPct val="20000"/>
              </a:spcBef>
              <a:buFont typeface="Arial" pitchFamily="34" charset="0"/>
              <a:buChar char="–"/>
              <a:defRPr sz="2000">
                <a:solidFill>
                  <a:schemeClr val="lt1"/>
                </a:solidFill>
              </a:defRPr>
            </a:lvl2pPr>
            <a:lvl3pPr marL="1143000" indent="-228600">
              <a:spcBef>
                <a:spcPct val="20000"/>
              </a:spcBef>
              <a:buFont typeface="Arial" pitchFamily="34" charset="0"/>
              <a:buChar char="•"/>
              <a:defRPr>
                <a:solidFill>
                  <a:schemeClr val="lt1"/>
                </a:solidFill>
              </a:defRPr>
            </a:lvl3pPr>
            <a:lvl4pPr marL="1600200" indent="-228600">
              <a:spcBef>
                <a:spcPct val="20000"/>
              </a:spcBef>
              <a:buFont typeface="Arial" pitchFamily="34" charset="0"/>
              <a:buChar char="–"/>
              <a:defRPr sz="1600">
                <a:solidFill>
                  <a:schemeClr val="lt1"/>
                </a:solidFill>
              </a:defRPr>
            </a:lvl4pPr>
            <a:lvl5pPr marL="2057400" indent="-228600">
              <a:spcBef>
                <a:spcPct val="20000"/>
              </a:spcBef>
              <a:buFont typeface="Arial" pitchFamily="34" charset="0"/>
              <a:buChar char="»"/>
              <a:defRPr sz="1600">
                <a:solidFill>
                  <a:schemeClr val="lt1"/>
                </a:solidFill>
              </a:defRPr>
            </a:lvl5pPr>
            <a:lvl6pPr marL="2514600" indent="-228600">
              <a:spcBef>
                <a:spcPct val="20000"/>
              </a:spcBef>
              <a:buFont typeface="Arial" pitchFamily="34" charset="0"/>
              <a:buChar char="•"/>
              <a:defRPr sz="2000">
                <a:solidFill>
                  <a:schemeClr val="lt1"/>
                </a:solidFill>
              </a:defRPr>
            </a:lvl6pPr>
            <a:lvl7pPr marL="2971800" indent="-228600">
              <a:spcBef>
                <a:spcPct val="20000"/>
              </a:spcBef>
              <a:buFont typeface="Arial" pitchFamily="34" charset="0"/>
              <a:buChar char="•"/>
              <a:defRPr sz="2000">
                <a:solidFill>
                  <a:schemeClr val="lt1"/>
                </a:solidFill>
              </a:defRPr>
            </a:lvl7pPr>
            <a:lvl8pPr marL="3429000" indent="-228600">
              <a:spcBef>
                <a:spcPct val="20000"/>
              </a:spcBef>
              <a:buFont typeface="Arial" pitchFamily="34" charset="0"/>
              <a:buChar char="•"/>
              <a:defRPr sz="2000">
                <a:solidFill>
                  <a:schemeClr val="lt1"/>
                </a:solidFill>
              </a:defRPr>
            </a:lvl8pPr>
            <a:lvl9pPr marL="3886200" indent="-228600">
              <a:spcBef>
                <a:spcPct val="20000"/>
              </a:spcBef>
              <a:buFont typeface="Arial" pitchFamily="34" charset="0"/>
              <a:buChar char="•"/>
              <a:defRPr sz="2000">
                <a:solidFill>
                  <a:schemeClr val="lt1"/>
                </a:solidFill>
              </a:defRPr>
            </a:lvl9pPr>
          </a:lstStyle>
          <a:p>
            <a:pPr algn="l"/>
            <a:r>
              <a:rPr lang="en-US" sz="2000" dirty="0">
                <a:solidFill>
                  <a:schemeClr val="tx1"/>
                </a:solidFill>
              </a:rPr>
              <a:t>Wells drilled nearer to each other are likely to perform more similarly than wells drilled further apart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60648"/>
            <a:ext cx="8892480" cy="490066"/>
          </a:xfrm>
        </p:spPr>
        <p:txBody>
          <a:bodyPr/>
          <a:lstStyle/>
          <a:p>
            <a:r>
              <a:rPr lang="en-US" sz="3200" dirty="0">
                <a:latin typeface="+mj-lt"/>
              </a:rPr>
              <a:t>Answers</a:t>
            </a:r>
          </a:p>
        </p:txBody>
      </p:sp>
      <p:sp>
        <p:nvSpPr>
          <p:cNvPr id="5" name="TextBox 4"/>
          <p:cNvSpPr txBox="1"/>
          <p:nvPr/>
        </p:nvSpPr>
        <p:spPr>
          <a:xfrm>
            <a:off x="3131840" y="6309320"/>
            <a:ext cx="5040560" cy="461665"/>
          </a:xfrm>
          <a:prstGeom prst="rect">
            <a:avLst/>
          </a:prstGeom>
          <a:solidFill>
            <a:schemeClr val="accent6">
              <a:lumMod val="40000"/>
              <a:lumOff val="60000"/>
            </a:schemeClr>
          </a:solidFill>
          <a:ln w="25400">
            <a:solidFill>
              <a:schemeClr val="tx1"/>
            </a:solidFill>
          </a:ln>
        </p:spPr>
        <p:txBody>
          <a:bodyPr wrap="square" rtlCol="0">
            <a:spAutoFit/>
          </a:bodyPr>
          <a:lstStyle/>
          <a:p>
            <a:pPr algn="ctr"/>
            <a:r>
              <a:rPr lang="en-US" sz="2400" b="1" dirty="0"/>
              <a:t>Based on October 6, 2015 market data</a:t>
            </a:r>
            <a:endParaRPr lang="en-CA" sz="2400" b="1" dirty="0"/>
          </a:p>
        </p:txBody>
      </p:sp>
      <p:sp>
        <p:nvSpPr>
          <p:cNvPr id="6" name="Content Placeholder 2"/>
          <p:cNvSpPr txBox="1">
            <a:spLocks/>
          </p:cNvSpPr>
          <p:nvPr/>
        </p:nvSpPr>
        <p:spPr>
          <a:xfrm>
            <a:off x="467544" y="1196752"/>
            <a:ext cx="8280920" cy="4968552"/>
          </a:xfrm>
          <a:prstGeom prst="rect">
            <a:avLst/>
          </a:prstGeom>
        </p:spPr>
        <p:txBody>
          <a:bodyPr vert="horz" lIns="91440" tIns="45720" rIns="91440" bIns="45720" rtlCol="0">
            <a:noAutofit/>
          </a:bodyPr>
          <a:lstStyle/>
          <a:p>
            <a:pPr marL="457200" lvl="0" indent="-457200">
              <a:spcBef>
                <a:spcPct val="20000"/>
              </a:spcBef>
              <a:buFont typeface="+mj-lt"/>
              <a:buAutoNum type="arabicPeriod"/>
            </a:pP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What is the chance of realizing a 10%-discounted NPV greater than zero for an 8-well </a:t>
            </a:r>
            <a:r>
              <a:rPr lang="en-US" sz="2400" dirty="0">
                <a:cs typeface="Times New Roman" pitchFamily="18" charset="0"/>
              </a:rPr>
              <a:t>horizontal Viking drilling </a:t>
            </a: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program spread across the </a:t>
            </a:r>
            <a:r>
              <a:rPr kumimoji="0" lang="en-US" sz="2400" b="0" i="0" u="none" strike="noStrike" kern="1200" cap="none" spc="0" normalizeH="0" baseline="0" noProof="0" dirty="0" err="1">
                <a:ln>
                  <a:noFill/>
                </a:ln>
                <a:solidFill>
                  <a:schemeClr val="tx1"/>
                </a:solidFill>
                <a:effectLst/>
                <a:uLnTx/>
                <a:uFillTx/>
                <a:latin typeface="+mn-lt"/>
                <a:ea typeface="+mn-ea"/>
                <a:cs typeface="Times New Roman" pitchFamily="18" charset="0"/>
              </a:rPr>
              <a:t>Kerrobert</a:t>
            </a: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 area? </a:t>
            </a:r>
            <a:r>
              <a:rPr lang="en-US" sz="2400" b="1" dirty="0">
                <a:solidFill>
                  <a:srgbClr val="00B050"/>
                </a:solidFill>
                <a:cs typeface="Times New Roman" pitchFamily="18" charset="0"/>
              </a:rPr>
              <a:t>93%</a:t>
            </a:r>
          </a:p>
          <a:p>
            <a:pPr marL="857250" marR="0" lvl="1" indent="-4572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Times New Roman" pitchFamily="18" charset="0"/>
              </a:rPr>
              <a:t>What if all 8 wells are drilled in the same section? </a:t>
            </a:r>
            <a:r>
              <a:rPr kumimoji="0" lang="en-US" sz="2000" b="1" i="0" u="none" strike="noStrike" kern="1200" cap="none" spc="0" normalizeH="0" baseline="0" noProof="0" dirty="0">
                <a:ln>
                  <a:noFill/>
                </a:ln>
                <a:solidFill>
                  <a:srgbClr val="00B050"/>
                </a:solidFill>
                <a:effectLst/>
                <a:uLnTx/>
                <a:uFillTx/>
                <a:latin typeface="+mn-lt"/>
                <a:ea typeface="+mn-ea"/>
                <a:cs typeface="Times New Roman" pitchFamily="18" charset="0"/>
              </a:rPr>
              <a:t>87%</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How likely is a single </a:t>
            </a:r>
            <a:r>
              <a:rPr kumimoji="0" lang="en-US" sz="2400" b="0" i="0" u="none" strike="noStrike" kern="1200" cap="none" spc="0" normalizeH="0" baseline="0" noProof="0" dirty="0" err="1">
                <a:ln>
                  <a:noFill/>
                </a:ln>
                <a:solidFill>
                  <a:schemeClr val="tx1"/>
                </a:solidFill>
                <a:effectLst/>
                <a:uLnTx/>
                <a:uFillTx/>
                <a:latin typeface="+mn-lt"/>
                <a:ea typeface="+mn-ea"/>
                <a:cs typeface="Times New Roman" pitchFamily="18" charset="0"/>
              </a:rPr>
              <a:t>Kerrobert</a:t>
            </a: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 Viking well to have an IRR greater than zero? </a:t>
            </a:r>
            <a:r>
              <a:rPr lang="en-US" sz="2400" b="1" noProof="0" dirty="0">
                <a:solidFill>
                  <a:srgbClr val="00B050"/>
                </a:solidFill>
                <a:cs typeface="Times New Roman" pitchFamily="18" charset="0"/>
              </a:rPr>
              <a:t>6</a:t>
            </a:r>
            <a:r>
              <a:rPr lang="en-US" sz="2400" b="1" dirty="0">
                <a:solidFill>
                  <a:srgbClr val="00B050"/>
                </a:solidFill>
                <a:cs typeface="Times New Roman" pitchFamily="18" charset="0"/>
              </a:rPr>
              <a:t>6%</a:t>
            </a:r>
          </a:p>
          <a:p>
            <a:pPr marL="457200" lvl="0" indent="-457200">
              <a:spcBef>
                <a:spcPct val="20000"/>
              </a:spcBef>
              <a:buFont typeface="+mj-lt"/>
              <a:buAutoNum type="arabicPeriod"/>
              <a:defRPr/>
            </a:pPr>
            <a:r>
              <a:rPr lang="en-US" sz="2400" dirty="0">
                <a:cs typeface="Times New Roman" pitchFamily="18" charset="0"/>
              </a:rPr>
              <a:t>How many </a:t>
            </a:r>
            <a:r>
              <a:rPr lang="en-US" sz="2400" dirty="0" err="1">
                <a:cs typeface="Times New Roman" pitchFamily="18" charset="0"/>
              </a:rPr>
              <a:t>Kerrobert</a:t>
            </a:r>
            <a:r>
              <a:rPr lang="en-US" sz="2400" dirty="0">
                <a:cs typeface="Times New Roman" pitchFamily="18" charset="0"/>
              </a:rPr>
              <a:t> Viking wells would need to be drilled to be 90% confident of a 10%-discounted PI greater than 1.2? </a:t>
            </a:r>
            <a:r>
              <a:rPr lang="en-US" sz="2400" b="1" dirty="0">
                <a:solidFill>
                  <a:srgbClr val="00B050"/>
                </a:solidFill>
                <a:cs typeface="Times New Roman" pitchFamily="18" charset="0"/>
              </a:rPr>
              <a:t>17</a:t>
            </a:r>
          </a:p>
          <a:p>
            <a:pPr marL="857250" lvl="1" indent="-457200">
              <a:spcBef>
                <a:spcPct val="20000"/>
              </a:spcBef>
              <a:buFont typeface="Arial" pitchFamily="34" charset="0"/>
              <a:buChar char="–"/>
              <a:defRPr/>
            </a:pPr>
            <a:r>
              <a:rPr lang="en-US" sz="2000" dirty="0">
                <a:cs typeface="Times New Roman" pitchFamily="18" charset="0"/>
              </a:rPr>
              <a:t>What if all wells are drilled within two miles of each other? </a:t>
            </a:r>
            <a:r>
              <a:rPr lang="en-US" sz="2000" b="1" dirty="0">
                <a:solidFill>
                  <a:srgbClr val="00B050"/>
                </a:solidFill>
                <a:cs typeface="Times New Roman" pitchFamily="18" charset="0"/>
              </a:rPr>
              <a:t>19</a:t>
            </a:r>
            <a:endParaRPr lang="en-US" sz="2400" b="1" dirty="0">
              <a:solidFill>
                <a:srgbClr val="00B050"/>
              </a:solidFill>
              <a:cs typeface="Times New Roman" pitchFamily="18" charset="0"/>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What is the chance that the WTI price will average at least $60/bbl in 2016? </a:t>
            </a:r>
            <a:r>
              <a:rPr lang="en-US" sz="2400" b="1" dirty="0">
                <a:solidFill>
                  <a:srgbClr val="00B050"/>
                </a:solidFill>
                <a:cs typeface="Times New Roman" pitchFamily="18" charset="0"/>
              </a:rPr>
              <a:t>12%</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400" b="0" i="0" u="none" strike="noStrike" kern="1200" cap="none" spc="0" normalizeH="0" baseline="0" noProof="0" dirty="0">
                <a:ln>
                  <a:noFill/>
                </a:ln>
                <a:solidFill>
                  <a:schemeClr val="tx1"/>
                </a:solidFill>
                <a:effectLst/>
                <a:uLnTx/>
                <a:uFillTx/>
                <a:latin typeface="+mn-lt"/>
                <a:ea typeface="+mn-ea"/>
                <a:cs typeface="Times New Roman" pitchFamily="18" charset="0"/>
              </a:rPr>
              <a:t>What average 2016 WTI price are we 90% confident will be exceeded? </a:t>
            </a:r>
            <a:r>
              <a:rPr kumimoji="0" lang="en-US" sz="2400" b="1" i="0" u="none" strike="noStrike" kern="1200" cap="none" spc="0" normalizeH="0" baseline="0" noProof="0" dirty="0">
                <a:ln>
                  <a:noFill/>
                </a:ln>
                <a:solidFill>
                  <a:srgbClr val="00B050"/>
                </a:solidFill>
                <a:effectLst/>
                <a:uLnTx/>
                <a:uFillTx/>
                <a:latin typeface="+mn-lt"/>
                <a:ea typeface="+mn-ea"/>
                <a:cs typeface="Times New Roman" pitchFamily="18" charset="0"/>
              </a:rPr>
              <a:t>$38/bbl</a:t>
            </a:r>
            <a:endParaRPr kumimoji="0" lang="en-US" sz="2400" b="1" i="0" u="none" strike="noStrike" kern="1200" cap="none" spc="0" normalizeH="0" baseline="0" noProof="0" dirty="0">
              <a:ln>
                <a:noFill/>
              </a:ln>
              <a:solidFill>
                <a:srgbClr val="00B050"/>
              </a:solidFill>
              <a:effectLst/>
              <a:uLnTx/>
              <a:uFillTx/>
              <a:latin typeface="+mj-lt"/>
              <a:ea typeface="+mn-ea"/>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subTnLst>
                                    <p:animClr clrSpc="rgb" dir="cw">
                                      <p:cBhvr override="childStyle">
                                        <p:cTn dur="1" fill="hold" display="0" masterRel="nextClick" afterEffect="1"/>
                                        <p:tgtEl>
                                          <p:spTgt spid="6">
                                            <p:txEl>
                                              <p:pRg st="0" end="0"/>
                                            </p:txEl>
                                          </p:spTgt>
                                        </p:tgtEl>
                                        <p:attrNameLst>
                                          <p:attrName>ppt_c</p:attrName>
                                        </p:attrNameLst>
                                      </p:cBhvr>
                                      <p:to>
                                        <a:srgbClr val="DDDDDD"/>
                                      </p:to>
                                    </p:animClr>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subTnLst>
                                    <p:animClr clrSpc="rgb" dir="cw">
                                      <p:cBhvr override="childStyle">
                                        <p:cTn dur="1" fill="hold" display="0" masterRel="nextClick" afterEffect="1"/>
                                        <p:tgtEl>
                                          <p:spTgt spid="6">
                                            <p:txEl>
                                              <p:pRg st="1" end="1"/>
                                            </p:txEl>
                                          </p:spTgt>
                                        </p:tgtEl>
                                        <p:attrNameLst>
                                          <p:attrName>ppt_c</p:attrName>
                                        </p:attrNameLst>
                                      </p:cBhvr>
                                      <p:to>
                                        <a:srgbClr val="DDDDDD"/>
                                      </p:to>
                                    </p:animClr>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subTnLst>
                                    <p:animClr clrSpc="rgb" dir="cw">
                                      <p:cBhvr override="childStyle">
                                        <p:cTn dur="1" fill="hold" display="0" masterRel="nextClick" afterEffect="1"/>
                                        <p:tgtEl>
                                          <p:spTgt spid="6">
                                            <p:txEl>
                                              <p:pRg st="2" end="2"/>
                                            </p:txEl>
                                          </p:spTgt>
                                        </p:tgtEl>
                                        <p:attrNameLst>
                                          <p:attrName>ppt_c</p:attrName>
                                        </p:attrNameLst>
                                      </p:cBhvr>
                                      <p:to>
                                        <a:srgbClr val="DDDDDD"/>
                                      </p:to>
                                    </p:animClr>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subTnLst>
                                    <p:animClr clrSpc="rgb" dir="cw">
                                      <p:cBhvr override="childStyle">
                                        <p:cTn dur="1" fill="hold" display="0" masterRel="nextClick" afterEffect="1"/>
                                        <p:tgtEl>
                                          <p:spTgt spid="6">
                                            <p:txEl>
                                              <p:pRg st="3" end="3"/>
                                            </p:txEl>
                                          </p:spTgt>
                                        </p:tgtEl>
                                        <p:attrNameLst>
                                          <p:attrName>ppt_c</p:attrName>
                                        </p:attrNameLst>
                                      </p:cBhvr>
                                      <p:to>
                                        <a:srgbClr val="DDDDDD"/>
                                      </p:to>
                                    </p:animClr>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subTnLst>
                                    <p:animClr clrSpc="rgb" dir="cw">
                                      <p:cBhvr override="childStyle">
                                        <p:cTn dur="1" fill="hold" display="0" masterRel="nextClick" afterEffect="1"/>
                                        <p:tgtEl>
                                          <p:spTgt spid="6">
                                            <p:txEl>
                                              <p:pRg st="4" end="4"/>
                                            </p:txEl>
                                          </p:spTgt>
                                        </p:tgtEl>
                                        <p:attrNameLst>
                                          <p:attrName>ppt_c</p:attrName>
                                        </p:attrNameLst>
                                      </p:cBhvr>
                                      <p:to>
                                        <a:srgbClr val="DDDDDD"/>
                                      </p:to>
                                    </p:animClr>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subTnLst>
                                    <p:animClr clrSpc="rgb" dir="cw">
                                      <p:cBhvr override="childStyle">
                                        <p:cTn dur="1" fill="hold" display="0" masterRel="nextClick" afterEffect="1"/>
                                        <p:tgtEl>
                                          <p:spTgt spid="6">
                                            <p:txEl>
                                              <p:pRg st="5" end="5"/>
                                            </p:txEl>
                                          </p:spTgt>
                                        </p:tgtEl>
                                        <p:attrNameLst>
                                          <p:attrName>ppt_c</p:attrName>
                                        </p:attrNameLst>
                                      </p:cBhvr>
                                      <p:to>
                                        <a:srgbClr val="DDDDDD"/>
                                      </p:to>
                                    </p:animClr>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subTnLst>
                                    <p:animClr clrSpc="rgb" dir="cw">
                                      <p:cBhvr override="childStyle">
                                        <p:cTn dur="1" fill="hold" display="0" masterRel="nextClick" afterEffect="1"/>
                                        <p:tgtEl>
                                          <p:spTgt spid="6">
                                            <p:txEl>
                                              <p:pRg st="6" end="6"/>
                                            </p:txEl>
                                          </p:spTgt>
                                        </p:tgtEl>
                                        <p:attrNameLst>
                                          <p:attrName>ppt_c</p:attrName>
                                        </p:attrNameLst>
                                      </p:cBhvr>
                                      <p:to>
                                        <a:srgbClr val="DDDDDD"/>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34715" y="486294"/>
            <a:ext cx="6537491" cy="796474"/>
          </a:xfrm>
        </p:spPr>
        <p:txBody>
          <a:bodyPr/>
          <a:lstStyle/>
          <a:p>
            <a:r>
              <a:rPr lang="en-US" dirty="0"/>
              <a:t>What to Expect</a:t>
            </a:r>
          </a:p>
        </p:txBody>
      </p:sp>
      <p:sp>
        <p:nvSpPr>
          <p:cNvPr id="3" name="Content Placeholder 2"/>
          <p:cNvSpPr>
            <a:spLocks noGrp="1"/>
          </p:cNvSpPr>
          <p:nvPr>
            <p:ph idx="1"/>
          </p:nvPr>
        </p:nvSpPr>
        <p:spPr/>
        <p:txBody>
          <a:bodyPr/>
          <a:lstStyle/>
          <a:p>
            <a:r>
              <a:rPr lang="en-US" sz="2400" dirty="0"/>
              <a:t>Inflation matters, as does your choice of inflation adjustment.</a:t>
            </a:r>
          </a:p>
          <a:p>
            <a:r>
              <a:rPr lang="en-US" sz="2400" dirty="0"/>
              <a:t>Extreme prices don’t last long.</a:t>
            </a:r>
          </a:p>
          <a:p>
            <a:r>
              <a:rPr lang="en-US" sz="2400" dirty="0"/>
              <a:t>US prices are not the same as Canadian prices.</a:t>
            </a:r>
          </a:p>
          <a:p>
            <a:r>
              <a:rPr lang="en-US" sz="2400" dirty="0"/>
              <a:t>Each hydrocarbon and sales point has its own set of price statistics.  Simple offsets or ratios to benchmark prices capture only a portion of this price </a:t>
            </a:r>
            <a:r>
              <a:rPr lang="en-CA" sz="2400" dirty="0"/>
              <a:t>behaviour</a:t>
            </a:r>
            <a:r>
              <a:rPr lang="en-US" sz="2400" dirty="0"/>
              <a:t>.</a:t>
            </a:r>
          </a:p>
          <a:p>
            <a:r>
              <a:rPr lang="en-US" sz="2400" dirty="0"/>
              <a:t>For brevity, this presentation concentrates on the most widely quoted prices (WTI and </a:t>
            </a:r>
            <a:r>
              <a:rPr lang="en-US" sz="2400" dirty="0" err="1"/>
              <a:t>HH</a:t>
            </a:r>
            <a:r>
              <a:rPr lang="en-US" sz="2400" dirty="0"/>
              <a:t>).</a:t>
            </a:r>
          </a:p>
          <a:p>
            <a:r>
              <a:rPr lang="en-US" sz="2400" dirty="0"/>
              <a:t>Real prices are normalized to Dec 31, 2010</a:t>
            </a:r>
          </a:p>
          <a:p>
            <a:r>
              <a:rPr lang="en-US" sz="2400" dirty="0">
                <a:solidFill>
                  <a:srgbClr val="0000CC"/>
                </a:solidFill>
              </a:rPr>
              <a:t>US $ are in blue</a:t>
            </a:r>
            <a:r>
              <a:rPr lang="en-US" sz="2400" dirty="0"/>
              <a:t>, </a:t>
            </a:r>
            <a:r>
              <a:rPr lang="en-US" sz="2400" dirty="0">
                <a:solidFill>
                  <a:srgbClr val="FF0000"/>
                </a:solidFill>
              </a:rPr>
              <a:t>Canadian $ are in red</a:t>
            </a:r>
          </a:p>
        </p:txBody>
      </p:sp>
      <p:sp>
        <p:nvSpPr>
          <p:cNvPr id="4" name="Slide Number Placeholder 3"/>
          <p:cNvSpPr>
            <a:spLocks noGrp="1"/>
          </p:cNvSpPr>
          <p:nvPr>
            <p:ph type="sldNum" sz="quarter" idx="12"/>
          </p:nvPr>
        </p:nvSpPr>
        <p:spPr/>
        <p:txBody>
          <a:bodyPr/>
          <a:lstStyle/>
          <a:p>
            <a:fld id="{6A2934AE-CAA2-7547-9AAD-CFCEE97C9303}" type="slidenum">
              <a:rPr lang="en-US" smtClean="0"/>
              <a:pPr/>
              <a:t>55</a:t>
            </a:fld>
            <a:endParaRPr lang="en-US"/>
          </a:p>
        </p:txBody>
      </p:sp>
      <p:sp>
        <p:nvSpPr>
          <p:cNvPr id="5" name="Footer Placeholder 4"/>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382588" y="500062"/>
            <a:ext cx="8229600" cy="688975"/>
          </a:xfrm>
        </p:spPr>
        <p:txBody>
          <a:bodyPr/>
          <a:lstStyle/>
          <a:p>
            <a:r>
              <a:rPr lang="en-US" dirty="0"/>
              <a:t>Nominal Oil Prices</a:t>
            </a:r>
          </a:p>
        </p:txBody>
      </p:sp>
      <p:sp>
        <p:nvSpPr>
          <p:cNvPr id="7171" name="Text Placeholder 2"/>
          <p:cNvSpPr>
            <a:spLocks noGrp="1"/>
          </p:cNvSpPr>
          <p:nvPr>
            <p:ph type="body" idx="1"/>
          </p:nvPr>
        </p:nvSpPr>
        <p:spPr>
          <a:xfrm>
            <a:off x="944379" y="1189037"/>
            <a:ext cx="3564121" cy="639763"/>
          </a:xfrm>
        </p:spPr>
        <p:txBody>
          <a:bodyPr/>
          <a:lstStyle/>
          <a:p>
            <a:pPr algn="ctr"/>
            <a:r>
              <a:rPr lang="en-US" sz="1400" b="0" dirty="0"/>
              <a:t>WTI Oil Prices</a:t>
            </a:r>
          </a:p>
          <a:p>
            <a:pPr algn="ctr"/>
            <a:r>
              <a:rPr lang="en-US" sz="1400" b="0" dirty="0"/>
              <a:t>$US/bbl (blue) and $CDN/bbl (red)</a:t>
            </a:r>
          </a:p>
        </p:txBody>
      </p:sp>
      <p:pic>
        <p:nvPicPr>
          <p:cNvPr id="7172"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7173" name="Text Placeholder 4"/>
          <p:cNvSpPr>
            <a:spLocks noGrp="1"/>
          </p:cNvSpPr>
          <p:nvPr>
            <p:ph type="body" sz="quarter" idx="3"/>
          </p:nvPr>
        </p:nvSpPr>
        <p:spPr>
          <a:xfrm>
            <a:off x="5231567" y="1189037"/>
            <a:ext cx="3455233" cy="639763"/>
          </a:xfrm>
        </p:spPr>
        <p:txBody>
          <a:bodyPr/>
          <a:lstStyle/>
          <a:p>
            <a:pPr algn="ctr"/>
            <a:r>
              <a:rPr lang="en-US" sz="1400" b="0" dirty="0"/>
              <a:t>Edmonton Light Oil Prices</a:t>
            </a:r>
          </a:p>
          <a:p>
            <a:pPr algn="ctr"/>
            <a:r>
              <a:rPr lang="en-US" sz="1400" b="0" dirty="0"/>
              <a:t>$US/bbl (blue) and $CDN/bbl (red)</a:t>
            </a:r>
          </a:p>
        </p:txBody>
      </p:sp>
      <p:pic>
        <p:nvPicPr>
          <p:cNvPr id="7174"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8020050" y="2371725"/>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3190875" y="3429000"/>
            <a:ext cx="828675" cy="64770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No surprise here… sometimes sticker prices are different and sometimes the offsets are larger.</a:t>
            </a:r>
          </a:p>
          <a:p>
            <a:pPr algn="ctr" eaLnBrk="0" hangingPunct="0">
              <a:defRPr/>
            </a:pPr>
            <a:r>
              <a:rPr lang="en-US" kern="0" dirty="0">
                <a:solidFill>
                  <a:schemeClr val="tx2"/>
                </a:solidFill>
                <a:latin typeface="Lucida Sans Unicode" pitchFamily="34" charset="0"/>
                <a:ea typeface="+mj-ea"/>
                <a:cs typeface="+mj-cs"/>
              </a:rPr>
              <a:t>You might think oil gets less affordable over time. </a:t>
            </a:r>
          </a:p>
        </p:txBody>
      </p:sp>
      <p:sp>
        <p:nvSpPr>
          <p:cNvPr id="17" name="TextBox 16"/>
          <p:cNvSpPr txBox="1">
            <a:spLocks noChangeArrowheads="1"/>
          </p:cNvSpPr>
          <p:nvPr/>
        </p:nvSpPr>
        <p:spPr bwMode="auto">
          <a:xfrm>
            <a:off x="2952750" y="2028825"/>
            <a:ext cx="1390650" cy="523875"/>
          </a:xfrm>
          <a:prstGeom prst="rect">
            <a:avLst/>
          </a:prstGeom>
          <a:noFill/>
          <a:ln w="9525">
            <a:noFill/>
            <a:miter lim="800000"/>
            <a:headEnd/>
            <a:tailEnd/>
          </a:ln>
        </p:spPr>
        <p:txBody>
          <a:bodyPr>
            <a:spAutoFit/>
          </a:bodyPr>
          <a:lstStyle/>
          <a:p>
            <a:r>
              <a:rPr lang="en-US" sz="1400">
                <a:solidFill>
                  <a:srgbClr val="FF0000"/>
                </a:solidFill>
              </a:rPr>
              <a:t>Madonna</a:t>
            </a:r>
          </a:p>
          <a:p>
            <a:r>
              <a:rPr lang="en-US" sz="1400">
                <a:solidFill>
                  <a:srgbClr val="FF0000"/>
                </a:solidFill>
              </a:rPr>
              <a:t>VIP Tickets</a:t>
            </a:r>
          </a:p>
        </p:txBody>
      </p:sp>
      <p:sp>
        <p:nvSpPr>
          <p:cNvPr id="11" name="Slide Number Placeholder 10"/>
          <p:cNvSpPr>
            <a:spLocks noGrp="1"/>
          </p:cNvSpPr>
          <p:nvPr>
            <p:ph type="sldNum" sz="quarter" idx="12"/>
          </p:nvPr>
        </p:nvSpPr>
        <p:spPr/>
        <p:txBody>
          <a:bodyPr/>
          <a:lstStyle/>
          <a:p>
            <a:fld id="{6A2934AE-CAA2-7547-9AAD-CFCEE97C9303}" type="slidenum">
              <a:rPr lang="en-US" smtClean="0"/>
              <a:pPr/>
              <a:t>56</a:t>
            </a:fld>
            <a:endParaRPr lang="en-US"/>
          </a:p>
        </p:txBody>
      </p:sp>
      <p:sp>
        <p:nvSpPr>
          <p:cNvPr id="12" name="Footer Placeholder 11"/>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checkerboard(across)">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269824" y="500062"/>
            <a:ext cx="8490002" cy="688975"/>
          </a:xfrm>
        </p:spPr>
        <p:txBody>
          <a:bodyPr/>
          <a:lstStyle/>
          <a:p>
            <a:r>
              <a:rPr lang="en-US" dirty="0"/>
              <a:t>Nominal Gas Prices</a:t>
            </a:r>
          </a:p>
        </p:txBody>
      </p:sp>
      <p:sp>
        <p:nvSpPr>
          <p:cNvPr id="8195" name="Text Placeholder 2"/>
          <p:cNvSpPr>
            <a:spLocks noGrp="1"/>
          </p:cNvSpPr>
          <p:nvPr>
            <p:ph type="body" idx="1"/>
          </p:nvPr>
        </p:nvSpPr>
        <p:spPr>
          <a:xfrm>
            <a:off x="854439" y="1189037"/>
            <a:ext cx="3654062" cy="639763"/>
          </a:xfrm>
        </p:spPr>
        <p:txBody>
          <a:bodyPr/>
          <a:lstStyle/>
          <a:p>
            <a:pPr algn="ctr"/>
            <a:r>
              <a:rPr lang="en-US" sz="1400" b="0" dirty="0"/>
              <a:t>Henry Hub Gas Prices</a:t>
            </a:r>
          </a:p>
          <a:p>
            <a:pPr algn="ctr"/>
            <a:r>
              <a:rPr lang="en-US" sz="1400" b="0" dirty="0"/>
              <a:t>$US/MMbtu (blue) and $CDN/MMbtu (red)</a:t>
            </a:r>
          </a:p>
        </p:txBody>
      </p:sp>
      <p:pic>
        <p:nvPicPr>
          <p:cNvPr id="8196"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8197" name="Text Placeholder 4"/>
          <p:cNvSpPr>
            <a:spLocks noGrp="1"/>
          </p:cNvSpPr>
          <p:nvPr>
            <p:ph type="body" sz="quarter" idx="3"/>
          </p:nvPr>
        </p:nvSpPr>
        <p:spPr>
          <a:xfrm>
            <a:off x="5081666" y="1189037"/>
            <a:ext cx="3616247" cy="639763"/>
          </a:xfrm>
        </p:spPr>
        <p:txBody>
          <a:bodyPr/>
          <a:lstStyle/>
          <a:p>
            <a:pPr algn="ctr"/>
            <a:r>
              <a:rPr lang="en-US" sz="1400" b="0" dirty="0"/>
              <a:t>AECO Gas Prices</a:t>
            </a:r>
          </a:p>
          <a:p>
            <a:pPr algn="ctr"/>
            <a:r>
              <a:rPr lang="en-US" sz="1400" b="0" dirty="0"/>
              <a:t>$US/MMbtu (blue) and $CDN/MMbtu (red)</a:t>
            </a:r>
          </a:p>
        </p:txBody>
      </p:sp>
      <p:pic>
        <p:nvPicPr>
          <p:cNvPr id="8198"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5534025" y="3714750"/>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2352675" y="250507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1816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Again, no surprise… basis differentials can change</a:t>
            </a:r>
          </a:p>
        </p:txBody>
      </p:sp>
      <p:sp>
        <p:nvSpPr>
          <p:cNvPr id="10" name="TextBox 9"/>
          <p:cNvSpPr txBox="1">
            <a:spLocks noChangeArrowheads="1"/>
          </p:cNvSpPr>
          <p:nvPr/>
        </p:nvSpPr>
        <p:spPr bwMode="auto">
          <a:xfrm>
            <a:off x="3190875" y="3962400"/>
            <a:ext cx="1152525" cy="523875"/>
          </a:xfrm>
          <a:prstGeom prst="rect">
            <a:avLst/>
          </a:prstGeom>
          <a:noFill/>
          <a:ln w="9525">
            <a:noFill/>
            <a:miter lim="800000"/>
            <a:headEnd/>
            <a:tailEnd/>
          </a:ln>
        </p:spPr>
        <p:txBody>
          <a:bodyPr>
            <a:spAutoFit/>
          </a:bodyPr>
          <a:lstStyle/>
          <a:p>
            <a:r>
              <a:rPr lang="en-US" sz="1400">
                <a:solidFill>
                  <a:srgbClr val="FF0000"/>
                </a:solidFill>
              </a:rPr>
              <a:t>Deal of the Decade!</a:t>
            </a:r>
          </a:p>
        </p:txBody>
      </p:sp>
      <p:sp>
        <p:nvSpPr>
          <p:cNvPr id="11" name="Slide Number Placeholder 10"/>
          <p:cNvSpPr>
            <a:spLocks noGrp="1"/>
          </p:cNvSpPr>
          <p:nvPr>
            <p:ph type="sldNum" sz="quarter" idx="12"/>
          </p:nvPr>
        </p:nvSpPr>
        <p:spPr/>
        <p:txBody>
          <a:bodyPr/>
          <a:lstStyle/>
          <a:p>
            <a:fld id="{6A2934AE-CAA2-7547-9AAD-CFCEE97C9303}" type="slidenum">
              <a:rPr lang="en-US" smtClean="0"/>
              <a:pPr/>
              <a:t>57</a:t>
            </a:fld>
            <a:endParaRPr lang="en-US"/>
          </a:p>
        </p:txBody>
      </p:sp>
      <p:sp>
        <p:nvSpPr>
          <p:cNvPr id="12" name="Footer Placeholder 11"/>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248509" y="500062"/>
            <a:ext cx="8519982" cy="688975"/>
          </a:xfrm>
        </p:spPr>
        <p:txBody>
          <a:bodyPr/>
          <a:lstStyle/>
          <a:p>
            <a:r>
              <a:rPr lang="en-US" dirty="0"/>
              <a:t>Real Prices (CPI or Consumer Prices)</a:t>
            </a:r>
          </a:p>
        </p:txBody>
      </p:sp>
      <p:sp>
        <p:nvSpPr>
          <p:cNvPr id="9219" name="Text Placeholder 2"/>
          <p:cNvSpPr>
            <a:spLocks noGrp="1"/>
          </p:cNvSpPr>
          <p:nvPr>
            <p:ph type="body" idx="1"/>
          </p:nvPr>
        </p:nvSpPr>
        <p:spPr>
          <a:xfrm>
            <a:off x="989351" y="1189037"/>
            <a:ext cx="3519149" cy="639763"/>
          </a:xfrm>
        </p:spPr>
        <p:txBody>
          <a:bodyPr/>
          <a:lstStyle/>
          <a:p>
            <a:pPr algn="ctr"/>
            <a:r>
              <a:rPr lang="en-US" sz="1400" b="0" dirty="0"/>
              <a:t>WTI Oil Prices</a:t>
            </a:r>
          </a:p>
          <a:p>
            <a:pPr algn="ctr"/>
            <a:r>
              <a:rPr lang="en-US" sz="1400" b="0" dirty="0"/>
              <a:t>$US/bbl (blue) and $CDN/bbl (red)</a:t>
            </a:r>
          </a:p>
        </p:txBody>
      </p:sp>
      <p:pic>
        <p:nvPicPr>
          <p:cNvPr id="9220"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9221" name="Text Placeholder 4"/>
          <p:cNvSpPr>
            <a:spLocks noGrp="1"/>
          </p:cNvSpPr>
          <p:nvPr>
            <p:ph type="body" sz="quarter" idx="3"/>
          </p:nvPr>
        </p:nvSpPr>
        <p:spPr>
          <a:xfrm>
            <a:off x="5111646" y="1189037"/>
            <a:ext cx="3575154" cy="639763"/>
          </a:xfrm>
        </p:spPr>
        <p:txBody>
          <a:bodyPr/>
          <a:lstStyle/>
          <a:p>
            <a:pPr algn="ctr"/>
            <a:r>
              <a:rPr lang="en-US" sz="1400" b="0" dirty="0"/>
              <a:t>Henry Hub Gas Prices</a:t>
            </a:r>
          </a:p>
          <a:p>
            <a:pPr algn="ctr"/>
            <a:r>
              <a:rPr lang="en-US" sz="1400" b="0" dirty="0"/>
              <a:t>$US/MMbtu (blue) and $CDN/MMbtu (red)</a:t>
            </a:r>
          </a:p>
        </p:txBody>
      </p:sp>
      <p:pic>
        <p:nvPicPr>
          <p:cNvPr id="9222"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6543675" y="2066925"/>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1628775" y="349567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184775"/>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I guess everything did cost less back then.</a:t>
            </a:r>
          </a:p>
          <a:p>
            <a:pPr algn="ctr" eaLnBrk="0" hangingPunct="0">
              <a:defRPr/>
            </a:pPr>
            <a:r>
              <a:rPr lang="en-US" kern="0" dirty="0">
                <a:solidFill>
                  <a:schemeClr val="tx2"/>
                </a:solidFill>
                <a:latin typeface="Lucida Sans Unicode" pitchFamily="34" charset="0"/>
                <a:ea typeface="+mj-ea"/>
                <a:cs typeface="+mj-cs"/>
              </a:rPr>
              <a:t>By this measure, oil is as affordable as in 1982.</a:t>
            </a:r>
          </a:p>
        </p:txBody>
      </p:sp>
      <p:sp>
        <p:nvSpPr>
          <p:cNvPr id="10" name="TextBox 9"/>
          <p:cNvSpPr txBox="1">
            <a:spLocks noChangeArrowheads="1"/>
          </p:cNvSpPr>
          <p:nvPr/>
        </p:nvSpPr>
        <p:spPr bwMode="auto">
          <a:xfrm>
            <a:off x="3181350" y="2028825"/>
            <a:ext cx="1152525" cy="738188"/>
          </a:xfrm>
          <a:prstGeom prst="rect">
            <a:avLst/>
          </a:prstGeom>
          <a:noFill/>
          <a:ln w="9525">
            <a:noFill/>
            <a:miter lim="800000"/>
            <a:headEnd/>
            <a:tailEnd/>
          </a:ln>
        </p:spPr>
        <p:txBody>
          <a:bodyPr>
            <a:spAutoFit/>
          </a:bodyPr>
          <a:lstStyle/>
          <a:p>
            <a:r>
              <a:rPr lang="en-US" sz="1400">
                <a:solidFill>
                  <a:srgbClr val="FF0000"/>
                </a:solidFill>
              </a:rPr>
              <a:t>Friday Ticket Prices</a:t>
            </a:r>
          </a:p>
        </p:txBody>
      </p:sp>
      <p:sp>
        <p:nvSpPr>
          <p:cNvPr id="11" name="Slide Number Placeholder 10"/>
          <p:cNvSpPr>
            <a:spLocks noGrp="1"/>
          </p:cNvSpPr>
          <p:nvPr>
            <p:ph type="sldNum" sz="quarter" idx="12"/>
          </p:nvPr>
        </p:nvSpPr>
        <p:spPr/>
        <p:txBody>
          <a:bodyPr/>
          <a:lstStyle/>
          <a:p>
            <a:fld id="{6A2934AE-CAA2-7547-9AAD-CFCEE97C9303}" type="slidenum">
              <a:rPr lang="en-US" smtClean="0"/>
              <a:pPr/>
              <a:t>58</a:t>
            </a:fld>
            <a:endParaRPr lang="en-US"/>
          </a:p>
        </p:txBody>
      </p:sp>
      <p:sp>
        <p:nvSpPr>
          <p:cNvPr id="12" name="Footer Placeholder 11"/>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68313" y="500062"/>
            <a:ext cx="8229600" cy="688975"/>
          </a:xfrm>
        </p:spPr>
        <p:txBody>
          <a:bodyPr/>
          <a:lstStyle/>
          <a:p>
            <a:r>
              <a:rPr lang="en-US" sz="2400" dirty="0"/>
              <a:t>Real Prices (M2 or Supply of Money)</a:t>
            </a:r>
          </a:p>
        </p:txBody>
      </p:sp>
      <p:sp>
        <p:nvSpPr>
          <p:cNvPr id="10243" name="Text Placeholder 2"/>
          <p:cNvSpPr>
            <a:spLocks noGrp="1"/>
          </p:cNvSpPr>
          <p:nvPr>
            <p:ph type="body" idx="1"/>
          </p:nvPr>
        </p:nvSpPr>
        <p:spPr>
          <a:xfrm>
            <a:off x="734518" y="1189037"/>
            <a:ext cx="3762870" cy="639763"/>
          </a:xfrm>
        </p:spPr>
        <p:txBody>
          <a:bodyPr/>
          <a:lstStyle/>
          <a:p>
            <a:pPr algn="ctr"/>
            <a:r>
              <a:rPr lang="en-US" sz="1400" b="0" dirty="0"/>
              <a:t>WTI Oil Prices</a:t>
            </a:r>
          </a:p>
          <a:p>
            <a:pPr algn="ctr"/>
            <a:r>
              <a:rPr lang="en-US" sz="1400" b="0" dirty="0"/>
              <a:t>$US/bbl (blue) and $CDN/bbl (red)</a:t>
            </a:r>
          </a:p>
        </p:txBody>
      </p:sp>
      <p:pic>
        <p:nvPicPr>
          <p:cNvPr id="10244"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10245" name="Text Placeholder 4"/>
          <p:cNvSpPr>
            <a:spLocks noGrp="1"/>
          </p:cNvSpPr>
          <p:nvPr>
            <p:ph type="body" sz="quarter" idx="3"/>
          </p:nvPr>
        </p:nvSpPr>
        <p:spPr>
          <a:xfrm>
            <a:off x="4961744" y="1189037"/>
            <a:ext cx="3736169" cy="639763"/>
          </a:xfrm>
        </p:spPr>
        <p:txBody>
          <a:bodyPr/>
          <a:lstStyle/>
          <a:p>
            <a:pPr algn="ctr"/>
            <a:r>
              <a:rPr lang="en-US" sz="1400" b="0" dirty="0"/>
              <a:t>Henry Hub Gas Prices</a:t>
            </a:r>
          </a:p>
          <a:p>
            <a:pPr algn="ctr"/>
            <a:r>
              <a:rPr lang="en-US" sz="1400" b="0" dirty="0"/>
              <a:t>$US/MMbtu (blue) and $CDN/MMbtu (red)</a:t>
            </a:r>
          </a:p>
        </p:txBody>
      </p:sp>
      <p:pic>
        <p:nvPicPr>
          <p:cNvPr id="10246"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7886700" y="3733800"/>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3533775" y="303847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If you believe that “inflation is always and everywhere a monetary phenomenon”…</a:t>
            </a:r>
          </a:p>
          <a:p>
            <a:pPr algn="ctr" eaLnBrk="0" hangingPunct="0">
              <a:defRPr/>
            </a:pPr>
            <a:r>
              <a:rPr lang="en-US" kern="0" dirty="0">
                <a:solidFill>
                  <a:schemeClr val="tx2"/>
                </a:solidFill>
                <a:latin typeface="Lucida Sans Unicode" pitchFamily="34" charset="0"/>
                <a:ea typeface="+mj-ea"/>
                <a:cs typeface="+mj-cs"/>
              </a:rPr>
              <a:t>…oil is as affordable as in 1985.</a:t>
            </a:r>
          </a:p>
        </p:txBody>
      </p:sp>
      <p:sp>
        <p:nvSpPr>
          <p:cNvPr id="10" name="TextBox 9"/>
          <p:cNvSpPr txBox="1">
            <a:spLocks noChangeArrowheads="1"/>
          </p:cNvSpPr>
          <p:nvPr/>
        </p:nvSpPr>
        <p:spPr bwMode="auto">
          <a:xfrm>
            <a:off x="6791325" y="4038600"/>
            <a:ext cx="1466850" cy="523875"/>
          </a:xfrm>
          <a:prstGeom prst="rect">
            <a:avLst/>
          </a:prstGeom>
          <a:noFill/>
          <a:ln w="9525">
            <a:noFill/>
            <a:miter lim="800000"/>
            <a:headEnd/>
            <a:tailEnd/>
          </a:ln>
        </p:spPr>
        <p:txBody>
          <a:bodyPr>
            <a:spAutoFit/>
          </a:bodyPr>
          <a:lstStyle/>
          <a:p>
            <a:r>
              <a:rPr lang="en-US" sz="1400">
                <a:solidFill>
                  <a:srgbClr val="FF0000"/>
                </a:solidFill>
              </a:rPr>
              <a:t>Our Lowest Prices Ever!</a:t>
            </a:r>
          </a:p>
        </p:txBody>
      </p:sp>
      <p:sp>
        <p:nvSpPr>
          <p:cNvPr id="11" name="TextBox 10"/>
          <p:cNvSpPr txBox="1">
            <a:spLocks noChangeArrowheads="1"/>
          </p:cNvSpPr>
          <p:nvPr/>
        </p:nvSpPr>
        <p:spPr bwMode="auto">
          <a:xfrm>
            <a:off x="2828925" y="2390775"/>
            <a:ext cx="1466850" cy="523875"/>
          </a:xfrm>
          <a:prstGeom prst="rect">
            <a:avLst/>
          </a:prstGeom>
          <a:noFill/>
          <a:ln w="9525">
            <a:noFill/>
            <a:miter lim="800000"/>
            <a:headEnd/>
            <a:tailEnd/>
          </a:ln>
        </p:spPr>
        <p:txBody>
          <a:bodyPr>
            <a:spAutoFit/>
          </a:bodyPr>
          <a:lstStyle/>
          <a:p>
            <a:r>
              <a:rPr lang="en-US" sz="1400">
                <a:solidFill>
                  <a:srgbClr val="FF0000"/>
                </a:solidFill>
              </a:rPr>
              <a:t>Wednesday  Ticket  Prices</a:t>
            </a:r>
          </a:p>
        </p:txBody>
      </p:sp>
      <p:sp>
        <p:nvSpPr>
          <p:cNvPr id="12" name="Slide Number Placeholder 11"/>
          <p:cNvSpPr>
            <a:spLocks noGrp="1"/>
          </p:cNvSpPr>
          <p:nvPr>
            <p:ph type="sldNum" sz="quarter" idx="12"/>
          </p:nvPr>
        </p:nvSpPr>
        <p:spPr/>
        <p:txBody>
          <a:bodyPr/>
          <a:lstStyle/>
          <a:p>
            <a:fld id="{6A2934AE-CAA2-7547-9AAD-CFCEE97C9303}" type="slidenum">
              <a:rPr lang="en-US" smtClean="0"/>
              <a:pPr/>
              <a:t>59</a:t>
            </a:fld>
            <a:endParaRPr lang="en-US"/>
          </a:p>
        </p:txBody>
      </p:sp>
      <p:sp>
        <p:nvSpPr>
          <p:cNvPr id="13" name="Footer Placeholder 12"/>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heckerboard(across)">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Extent of WCSB Triassic Sediments</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6</a:t>
            </a:fld>
            <a:endParaRPr lang="en-US"/>
          </a:p>
        </p:txBody>
      </p:sp>
      <p:pic>
        <p:nvPicPr>
          <p:cNvPr id="6" name="Picture 5"/>
          <p:cNvPicPr>
            <a:picLocks noChangeAspect="1" noChangeArrowheads="1"/>
          </p:cNvPicPr>
          <p:nvPr/>
        </p:nvPicPr>
        <p:blipFill>
          <a:blip r:embed="rId2"/>
          <a:srcRect/>
          <a:stretch>
            <a:fillRect/>
          </a:stretch>
        </p:blipFill>
        <p:spPr>
          <a:xfrm>
            <a:off x="2043656" y="1282768"/>
            <a:ext cx="5477918" cy="5079763"/>
          </a:xfrm>
          <a:prstGeom prst="rect">
            <a:avLst/>
          </a:prstGeom>
          <a:noFill/>
        </p:spPr>
      </p:pic>
      <p:sp>
        <p:nvSpPr>
          <p:cNvPr id="7" name="Text Box 7"/>
          <p:cNvSpPr txBox="1">
            <a:spLocks noChangeArrowheads="1"/>
          </p:cNvSpPr>
          <p:nvPr/>
        </p:nvSpPr>
        <p:spPr bwMode="auto">
          <a:xfrm>
            <a:off x="517525" y="5564188"/>
            <a:ext cx="1415772" cy="369332"/>
          </a:xfrm>
          <a:prstGeom prst="rect">
            <a:avLst/>
          </a:prstGeom>
          <a:noFill/>
          <a:ln w="9525">
            <a:noFill/>
            <a:miter lim="800000"/>
            <a:headEnd/>
            <a:tailEnd/>
          </a:ln>
        </p:spPr>
        <p:txBody>
          <a:bodyPr wrap="none">
            <a:spAutoFit/>
          </a:bodyPr>
          <a:lstStyle/>
          <a:p>
            <a:r>
              <a:rPr lang="en-US" dirty="0" err="1">
                <a:latin typeface="Arial" pitchFamily="34" charset="0"/>
              </a:rPr>
              <a:t>Panek</a:t>
            </a:r>
            <a:r>
              <a:rPr lang="en-US" dirty="0">
                <a:latin typeface="Arial" pitchFamily="34" charset="0"/>
              </a:rPr>
              <a:t> 2000</a:t>
            </a:r>
          </a:p>
        </p:txBody>
      </p:sp>
      <p:pic>
        <p:nvPicPr>
          <p:cNvPr id="8" name="Picture 7">
            <a:extLst>
              <a:ext uri="{FF2B5EF4-FFF2-40B4-BE49-F238E27FC236}">
                <a16:creationId xmlns:a16="http://schemas.microsoft.com/office/drawing/2014/main" id="{F58B5A3F-76E8-4720-AB8F-BEAB6304D56D}"/>
              </a:ext>
            </a:extLst>
          </p:cNvPr>
          <p:cNvPicPr>
            <a:picLocks noChangeAspect="1"/>
          </p:cNvPicPr>
          <p:nvPr/>
        </p:nvPicPr>
        <p:blipFill>
          <a:blip r:embed="rId3"/>
          <a:stretch>
            <a:fillRect/>
          </a:stretch>
        </p:blipFill>
        <p:spPr>
          <a:xfrm>
            <a:off x="758763" y="1283280"/>
            <a:ext cx="7626474" cy="5082384"/>
          </a:xfrm>
          <a:prstGeom prst="rect">
            <a:avLst/>
          </a:prstGeom>
        </p:spPr>
      </p:pic>
      <p:sp>
        <p:nvSpPr>
          <p:cNvPr id="12" name="TextBox 11">
            <a:extLst>
              <a:ext uri="{FF2B5EF4-FFF2-40B4-BE49-F238E27FC236}">
                <a16:creationId xmlns:a16="http://schemas.microsoft.com/office/drawing/2014/main" id="{5E4EC997-D6B3-49DF-8316-3B57616882D1}"/>
              </a:ext>
            </a:extLst>
          </p:cNvPr>
          <p:cNvSpPr txBox="1"/>
          <p:nvPr/>
        </p:nvSpPr>
        <p:spPr>
          <a:xfrm>
            <a:off x="3611176" y="2417737"/>
            <a:ext cx="1158972"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Toad River</a:t>
            </a:r>
          </a:p>
        </p:txBody>
      </p:sp>
      <p:sp>
        <p:nvSpPr>
          <p:cNvPr id="13" name="TextBox 12">
            <a:extLst>
              <a:ext uri="{FF2B5EF4-FFF2-40B4-BE49-F238E27FC236}">
                <a16:creationId xmlns:a16="http://schemas.microsoft.com/office/drawing/2014/main" id="{A94A9872-FCF4-4548-8542-EAD0A057B59E}"/>
              </a:ext>
            </a:extLst>
          </p:cNvPr>
          <p:cNvSpPr txBox="1"/>
          <p:nvPr/>
        </p:nvSpPr>
        <p:spPr>
          <a:xfrm>
            <a:off x="3895311" y="3221066"/>
            <a:ext cx="1039259" cy="369332"/>
          </a:xfrm>
          <a:prstGeom prst="rect">
            <a:avLst/>
          </a:prstGeom>
          <a:noFill/>
        </p:spPr>
        <p:txBody>
          <a:bodyPr wrap="none" rtlCol="0">
            <a:spAutoFit/>
          </a:bodyPr>
          <a:lstStyle/>
          <a:p>
            <a:r>
              <a:rPr lang="en-US" dirty="0">
                <a:solidFill>
                  <a:schemeClr val="bg1"/>
                </a:solidFill>
                <a:effectLst>
                  <a:outerShdw blurRad="38100" dist="38100" dir="2700000" algn="tl">
                    <a:srgbClr val="000000">
                      <a:alpha val="43137"/>
                    </a:srgbClr>
                  </a:outerShdw>
                </a:effectLst>
              </a:rPr>
              <a:t>Canmore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285750" y="500062"/>
            <a:ext cx="8229600" cy="688975"/>
          </a:xfrm>
        </p:spPr>
        <p:txBody>
          <a:bodyPr/>
          <a:lstStyle/>
          <a:p>
            <a:r>
              <a:rPr lang="en-US" dirty="0"/>
              <a:t>Real Prices (In Terms of Gold Price)</a:t>
            </a:r>
          </a:p>
        </p:txBody>
      </p:sp>
      <p:sp>
        <p:nvSpPr>
          <p:cNvPr id="11267" name="Text Placeholder 2"/>
          <p:cNvSpPr>
            <a:spLocks noGrp="1"/>
          </p:cNvSpPr>
          <p:nvPr>
            <p:ph type="body" idx="1"/>
          </p:nvPr>
        </p:nvSpPr>
        <p:spPr>
          <a:xfrm>
            <a:off x="704538" y="1234281"/>
            <a:ext cx="3792850" cy="639763"/>
          </a:xfrm>
        </p:spPr>
        <p:txBody>
          <a:bodyPr/>
          <a:lstStyle/>
          <a:p>
            <a:pPr algn="ctr"/>
            <a:r>
              <a:rPr lang="en-US" sz="1400" b="0" dirty="0"/>
              <a:t>WTI Oil Prices</a:t>
            </a:r>
          </a:p>
          <a:p>
            <a:pPr algn="ctr"/>
            <a:r>
              <a:rPr lang="en-US" sz="1400" b="0" dirty="0"/>
              <a:t>oz/bbl</a:t>
            </a:r>
          </a:p>
        </p:txBody>
      </p:sp>
      <p:pic>
        <p:nvPicPr>
          <p:cNvPr id="11268"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11269" name="Text Placeholder 4"/>
          <p:cNvSpPr>
            <a:spLocks noGrp="1"/>
          </p:cNvSpPr>
          <p:nvPr>
            <p:ph type="body" sz="quarter" idx="3"/>
          </p:nvPr>
        </p:nvSpPr>
        <p:spPr>
          <a:xfrm>
            <a:off x="5111646" y="1189037"/>
            <a:ext cx="3575154" cy="639763"/>
          </a:xfrm>
        </p:spPr>
        <p:txBody>
          <a:bodyPr/>
          <a:lstStyle/>
          <a:p>
            <a:pPr algn="ctr"/>
            <a:r>
              <a:rPr lang="en-US" sz="1400" b="0" dirty="0"/>
              <a:t>Henry Hub Gas Prices</a:t>
            </a:r>
          </a:p>
          <a:p>
            <a:pPr algn="ctr"/>
            <a:r>
              <a:rPr lang="en-US" sz="1400" b="0" dirty="0"/>
              <a:t>oz/MMbtu</a:t>
            </a:r>
          </a:p>
        </p:txBody>
      </p:sp>
      <p:pic>
        <p:nvPicPr>
          <p:cNvPr id="11270"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5" name="Oval 14"/>
          <p:cNvSpPr>
            <a:spLocks noChangeArrowheads="1"/>
          </p:cNvSpPr>
          <p:nvPr/>
        </p:nvSpPr>
        <p:spPr bwMode="auto">
          <a:xfrm>
            <a:off x="3714750" y="338137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If you believe that “Gold was an objective value, an equivalent of wealth produced. Paper is a mortgage on wealth that does not exist”… oil is cheap</a:t>
            </a:r>
          </a:p>
        </p:txBody>
      </p:sp>
      <p:sp>
        <p:nvSpPr>
          <p:cNvPr id="9" name="Slide Number Placeholder 8"/>
          <p:cNvSpPr>
            <a:spLocks noGrp="1"/>
          </p:cNvSpPr>
          <p:nvPr>
            <p:ph type="sldNum" sz="quarter" idx="12"/>
          </p:nvPr>
        </p:nvSpPr>
        <p:spPr/>
        <p:txBody>
          <a:bodyPr/>
          <a:lstStyle/>
          <a:p>
            <a:fld id="{6A2934AE-CAA2-7547-9AAD-CFCEE97C9303}" type="slidenum">
              <a:rPr lang="en-US" smtClean="0"/>
              <a:pPr/>
              <a:t>60</a:t>
            </a:fld>
            <a:endParaRPr lang="en-US"/>
          </a:p>
        </p:txBody>
      </p:sp>
      <p:sp>
        <p:nvSpPr>
          <p:cNvPr id="10" name="Footer Placeholder 9"/>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179882" y="500062"/>
            <a:ext cx="8432305" cy="688975"/>
          </a:xfrm>
        </p:spPr>
        <p:txBody>
          <a:bodyPr/>
          <a:lstStyle/>
          <a:p>
            <a:r>
              <a:rPr lang="en-US" dirty="0"/>
              <a:t>Real Prices (CPI or Consumer Prices)</a:t>
            </a:r>
          </a:p>
        </p:txBody>
      </p:sp>
      <p:sp>
        <p:nvSpPr>
          <p:cNvPr id="12291" name="Text Placeholder 2"/>
          <p:cNvSpPr>
            <a:spLocks noGrp="1"/>
          </p:cNvSpPr>
          <p:nvPr>
            <p:ph type="body" idx="1"/>
          </p:nvPr>
        </p:nvSpPr>
        <p:spPr>
          <a:xfrm>
            <a:off x="854438" y="1189037"/>
            <a:ext cx="3642949" cy="639763"/>
          </a:xfrm>
        </p:spPr>
        <p:txBody>
          <a:bodyPr/>
          <a:lstStyle/>
          <a:p>
            <a:pPr algn="ctr"/>
            <a:r>
              <a:rPr lang="en-US" sz="1400" b="0" dirty="0"/>
              <a:t>WTI Oil Prices (Actual and </a:t>
            </a:r>
            <a:r>
              <a:rPr lang="en-US" sz="1400" b="0" dirty="0">
                <a:solidFill>
                  <a:srgbClr val="0000CC"/>
                </a:solidFill>
                <a:sym typeface="Symbol" pitchFamily="18" charset="2"/>
              </a:rPr>
              <a:t></a:t>
            </a:r>
            <a:r>
              <a:rPr lang="en-US" sz="1400" b="0" dirty="0"/>
              <a:t>)</a:t>
            </a:r>
          </a:p>
          <a:p>
            <a:pPr algn="ctr"/>
            <a:r>
              <a:rPr lang="en-US" sz="1400" b="0" dirty="0"/>
              <a:t>$CDN/bbl</a:t>
            </a:r>
          </a:p>
        </p:txBody>
      </p:sp>
      <p:pic>
        <p:nvPicPr>
          <p:cNvPr id="12292"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12293" name="Text Placeholder 4"/>
          <p:cNvSpPr>
            <a:spLocks noGrp="1"/>
          </p:cNvSpPr>
          <p:nvPr>
            <p:ph type="body" sz="quarter" idx="3"/>
          </p:nvPr>
        </p:nvSpPr>
        <p:spPr>
          <a:xfrm>
            <a:off x="5186597" y="1189037"/>
            <a:ext cx="3511316" cy="639763"/>
          </a:xfrm>
        </p:spPr>
        <p:txBody>
          <a:bodyPr/>
          <a:lstStyle/>
          <a:p>
            <a:pPr algn="ctr"/>
            <a:r>
              <a:rPr lang="en-US" sz="1400" b="0" dirty="0">
                <a:solidFill>
                  <a:srgbClr val="0000CC"/>
                </a:solidFill>
              </a:rPr>
              <a:t>Half-life (years)</a:t>
            </a:r>
          </a:p>
          <a:p>
            <a:pPr algn="ctr"/>
            <a:r>
              <a:rPr lang="en-US" sz="1400" b="0" dirty="0">
                <a:solidFill>
                  <a:srgbClr val="FF0000"/>
                </a:solidFill>
              </a:rPr>
              <a:t>Volatility (%)</a:t>
            </a:r>
          </a:p>
        </p:txBody>
      </p:sp>
      <p:pic>
        <p:nvPicPr>
          <p:cNvPr id="12294"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5753100" y="2600325"/>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1428750" y="3848100"/>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Using 4 year windows, the model gives estimated mean reversion prices (</a:t>
            </a:r>
            <a:r>
              <a:rPr lang="en-US" kern="0" dirty="0">
                <a:solidFill>
                  <a:schemeClr val="tx2"/>
                </a:solidFill>
                <a:latin typeface="Lucida Sans Unicode" pitchFamily="34" charset="0"/>
                <a:ea typeface="+mj-ea"/>
                <a:cs typeface="+mj-cs"/>
                <a:sym typeface="Symbol"/>
              </a:rPr>
              <a:t>) that look like moving averages, constant volatilities and unstable half-lives.</a:t>
            </a:r>
            <a:endParaRPr lang="en-US" kern="0" dirty="0">
              <a:solidFill>
                <a:schemeClr val="tx2"/>
              </a:solidFill>
              <a:latin typeface="Lucida Sans Unicode" pitchFamily="34" charset="0"/>
              <a:ea typeface="+mj-ea"/>
              <a:cs typeface="+mj-cs"/>
            </a:endParaRPr>
          </a:p>
        </p:txBody>
      </p:sp>
      <p:sp>
        <p:nvSpPr>
          <p:cNvPr id="10" name="Slide Number Placeholder 9"/>
          <p:cNvSpPr>
            <a:spLocks noGrp="1"/>
          </p:cNvSpPr>
          <p:nvPr>
            <p:ph type="sldNum" sz="quarter" idx="12"/>
          </p:nvPr>
        </p:nvSpPr>
        <p:spPr/>
        <p:txBody>
          <a:bodyPr/>
          <a:lstStyle/>
          <a:p>
            <a:fld id="{6A2934AE-CAA2-7547-9AAD-CFCEE97C9303}" type="slidenum">
              <a:rPr lang="en-US" smtClean="0"/>
              <a:pPr/>
              <a:t>61</a:t>
            </a:fld>
            <a:endParaRPr lang="en-US"/>
          </a:p>
        </p:txBody>
      </p:sp>
      <p:sp>
        <p:nvSpPr>
          <p:cNvPr id="11" name="Footer Placeholder 10"/>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209862" y="500062"/>
            <a:ext cx="8402326" cy="688975"/>
          </a:xfrm>
        </p:spPr>
        <p:txBody>
          <a:bodyPr/>
          <a:lstStyle/>
          <a:p>
            <a:r>
              <a:rPr lang="en-US" dirty="0"/>
              <a:t>Real Prices (CPI or Consumer Prices)</a:t>
            </a:r>
          </a:p>
        </p:txBody>
      </p:sp>
      <p:sp>
        <p:nvSpPr>
          <p:cNvPr id="13315" name="Text Placeholder 2"/>
          <p:cNvSpPr>
            <a:spLocks noGrp="1"/>
          </p:cNvSpPr>
          <p:nvPr>
            <p:ph type="body" idx="1"/>
          </p:nvPr>
        </p:nvSpPr>
        <p:spPr>
          <a:xfrm>
            <a:off x="869429" y="1189037"/>
            <a:ext cx="3674789" cy="639763"/>
          </a:xfrm>
        </p:spPr>
        <p:txBody>
          <a:bodyPr/>
          <a:lstStyle/>
          <a:p>
            <a:pPr algn="ctr"/>
            <a:r>
              <a:rPr lang="en-US" sz="1400" b="0" dirty="0"/>
              <a:t>Henry Hub Gas Prices (Actual and </a:t>
            </a:r>
            <a:r>
              <a:rPr lang="en-US" sz="1400" b="0" dirty="0">
                <a:solidFill>
                  <a:srgbClr val="0000CC"/>
                </a:solidFill>
                <a:sym typeface="Symbol" pitchFamily="18" charset="2"/>
              </a:rPr>
              <a:t></a:t>
            </a:r>
            <a:r>
              <a:rPr lang="en-US" sz="1400" b="0" dirty="0"/>
              <a:t>)</a:t>
            </a:r>
          </a:p>
          <a:p>
            <a:pPr algn="ctr"/>
            <a:r>
              <a:rPr lang="en-US" sz="1400" b="0" dirty="0"/>
              <a:t>$CDN/MMbtu</a:t>
            </a:r>
          </a:p>
        </p:txBody>
      </p:sp>
      <p:pic>
        <p:nvPicPr>
          <p:cNvPr id="13316" name="Content Placeholder 11" descr="oil.US.CDN.png"/>
          <p:cNvPicPr>
            <a:picLocks noGrp="1" noChangeAspect="1"/>
          </p:cNvPicPr>
          <p:nvPr>
            <p:ph sz="half" idx="2"/>
          </p:nvPr>
        </p:nvPicPr>
        <p:blipFill>
          <a:blip r:embed="rId2"/>
          <a:srcRect/>
          <a:stretch>
            <a:fillRect/>
          </a:stretch>
        </p:blipFill>
        <p:spPr>
          <a:xfrm>
            <a:off x="457200" y="1828800"/>
            <a:ext cx="4040188" cy="3030538"/>
          </a:xfrm>
        </p:spPr>
      </p:pic>
      <p:sp>
        <p:nvSpPr>
          <p:cNvPr id="13317" name="Text Placeholder 4"/>
          <p:cNvSpPr>
            <a:spLocks noGrp="1"/>
          </p:cNvSpPr>
          <p:nvPr>
            <p:ph type="body" sz="quarter" idx="3"/>
          </p:nvPr>
        </p:nvSpPr>
        <p:spPr>
          <a:xfrm>
            <a:off x="4871803" y="1189037"/>
            <a:ext cx="3826110" cy="639763"/>
          </a:xfrm>
        </p:spPr>
        <p:txBody>
          <a:bodyPr/>
          <a:lstStyle/>
          <a:p>
            <a:pPr algn="ctr"/>
            <a:r>
              <a:rPr lang="en-US" sz="1400" b="0" dirty="0">
                <a:solidFill>
                  <a:srgbClr val="0000CC"/>
                </a:solidFill>
              </a:rPr>
              <a:t>Half-life (years)</a:t>
            </a:r>
          </a:p>
          <a:p>
            <a:pPr algn="ctr"/>
            <a:r>
              <a:rPr lang="en-US" sz="1400" b="0" dirty="0">
                <a:solidFill>
                  <a:srgbClr val="FF0000"/>
                </a:solidFill>
              </a:rPr>
              <a:t>Volatility (%)</a:t>
            </a:r>
          </a:p>
        </p:txBody>
      </p:sp>
      <p:pic>
        <p:nvPicPr>
          <p:cNvPr id="13318" name="Content Placeholder 12" descr="oil.EDM.US.CDN.png"/>
          <p:cNvPicPr>
            <a:picLocks noGrp="1" noChangeAspect="1"/>
          </p:cNvPicPr>
          <p:nvPr>
            <p:ph sz="quarter" idx="4"/>
          </p:nvPr>
        </p:nvPicPr>
        <p:blipFill>
          <a:blip r:embed="rId3"/>
          <a:srcRect/>
          <a:stretch>
            <a:fillRect/>
          </a:stretch>
        </p:blipFill>
        <p:spPr>
          <a:xfrm>
            <a:off x="4645025" y="1828800"/>
            <a:ext cx="4041775" cy="3030538"/>
          </a:xfrm>
        </p:spPr>
      </p:pic>
      <p:sp>
        <p:nvSpPr>
          <p:cNvPr id="14" name="Oval 13"/>
          <p:cNvSpPr>
            <a:spLocks noChangeArrowheads="1"/>
          </p:cNvSpPr>
          <p:nvPr/>
        </p:nvSpPr>
        <p:spPr bwMode="auto">
          <a:xfrm>
            <a:off x="7477125" y="3705225"/>
            <a:ext cx="666750" cy="781050"/>
          </a:xfrm>
          <a:prstGeom prst="ellipse">
            <a:avLst/>
          </a:prstGeom>
          <a:noFill/>
          <a:ln w="25400" algn="ctr">
            <a:solidFill>
              <a:srgbClr val="FF0000"/>
            </a:solidFill>
            <a:round/>
            <a:headEnd/>
            <a:tailEnd/>
          </a:ln>
        </p:spPr>
        <p:txBody>
          <a:bodyPr/>
          <a:lstStyle/>
          <a:p>
            <a:pPr eaLnBrk="0" hangingPunct="0"/>
            <a:endParaRPr lang="en-US"/>
          </a:p>
        </p:txBody>
      </p:sp>
      <p:sp>
        <p:nvSpPr>
          <p:cNvPr id="15" name="Oval 14"/>
          <p:cNvSpPr>
            <a:spLocks noChangeArrowheads="1"/>
          </p:cNvSpPr>
          <p:nvPr/>
        </p:nvSpPr>
        <p:spPr bwMode="auto">
          <a:xfrm>
            <a:off x="2524125" y="2371725"/>
            <a:ext cx="685800" cy="781050"/>
          </a:xfrm>
          <a:prstGeom prst="ellipse">
            <a:avLst/>
          </a:prstGeom>
          <a:noFill/>
          <a:ln w="25400" algn="ctr">
            <a:solidFill>
              <a:srgbClr val="FF0000"/>
            </a:solidFill>
            <a:round/>
            <a:headEnd/>
            <a:tailEnd/>
          </a:ln>
        </p:spPr>
        <p:txBody>
          <a:bodyPr/>
          <a:lstStyle/>
          <a:p>
            <a:pPr eaLnBrk="0" hangingPunct="0"/>
            <a:endParaRPr lang="en-US"/>
          </a:p>
        </p:txBody>
      </p:sp>
      <p:sp>
        <p:nvSpPr>
          <p:cNvPr id="16" name="Title 1"/>
          <p:cNvSpPr txBox="1">
            <a:spLocks/>
          </p:cNvSpPr>
          <p:nvPr/>
        </p:nvSpPr>
        <p:spPr bwMode="auto">
          <a:xfrm>
            <a:off x="457200" y="5486400"/>
            <a:ext cx="8229600" cy="688975"/>
          </a:xfrm>
          <a:prstGeom prst="rect">
            <a:avLst/>
          </a:prstGeom>
          <a:noFill/>
          <a:ln w="9525">
            <a:noFill/>
            <a:miter lim="800000"/>
            <a:headEnd/>
            <a:tailEnd/>
          </a:ln>
        </p:spPr>
        <p:txBody>
          <a:bodyPr tIns="0" bIns="0" anchor="b" anchorCtr="1"/>
          <a:lstStyle/>
          <a:p>
            <a:pPr algn="ctr" eaLnBrk="0" hangingPunct="0">
              <a:defRPr/>
            </a:pPr>
            <a:r>
              <a:rPr lang="en-US" kern="0" dirty="0">
                <a:solidFill>
                  <a:schemeClr val="tx2"/>
                </a:solidFill>
                <a:latin typeface="Lucida Sans Unicode" pitchFamily="34" charset="0"/>
                <a:ea typeface="+mj-ea"/>
                <a:cs typeface="+mj-cs"/>
              </a:rPr>
              <a:t>Using 4 year windows, the model gives estimated mean reversion prices (</a:t>
            </a:r>
            <a:r>
              <a:rPr lang="en-US" kern="0" dirty="0">
                <a:solidFill>
                  <a:schemeClr val="tx2"/>
                </a:solidFill>
                <a:latin typeface="Lucida Sans Unicode" pitchFamily="34" charset="0"/>
                <a:ea typeface="+mj-ea"/>
                <a:cs typeface="+mj-cs"/>
                <a:sym typeface="Symbol"/>
              </a:rPr>
              <a:t>) that look like moving averages, constant volatilities and unstable half-lives.</a:t>
            </a:r>
            <a:endParaRPr lang="en-US" kern="0" dirty="0">
              <a:solidFill>
                <a:schemeClr val="tx2"/>
              </a:solidFill>
              <a:latin typeface="Lucida Sans Unicode" pitchFamily="34" charset="0"/>
              <a:ea typeface="+mj-ea"/>
              <a:cs typeface="+mj-cs"/>
            </a:endParaRPr>
          </a:p>
        </p:txBody>
      </p:sp>
      <p:sp>
        <p:nvSpPr>
          <p:cNvPr id="10" name="Slide Number Placeholder 9"/>
          <p:cNvSpPr>
            <a:spLocks noGrp="1"/>
          </p:cNvSpPr>
          <p:nvPr>
            <p:ph type="sldNum" sz="quarter" idx="12"/>
          </p:nvPr>
        </p:nvSpPr>
        <p:spPr/>
        <p:txBody>
          <a:bodyPr/>
          <a:lstStyle/>
          <a:p>
            <a:fld id="{6A2934AE-CAA2-7547-9AAD-CFCEE97C9303}" type="slidenum">
              <a:rPr lang="en-US" smtClean="0"/>
              <a:pPr/>
              <a:t>62</a:t>
            </a:fld>
            <a:endParaRPr lang="en-US"/>
          </a:p>
        </p:txBody>
      </p:sp>
      <p:sp>
        <p:nvSpPr>
          <p:cNvPr id="11" name="Footer Placeholder 10"/>
          <p:cNvSpPr>
            <a:spLocks noGrp="1"/>
          </p:cNvSpPr>
          <p:nvPr>
            <p:ph type="ftr" sz="quarter" idx="11"/>
          </p:nvPr>
        </p:nvSpPr>
        <p:spPr/>
        <p:txBody>
          <a:bodyPr/>
          <a:lstStyle/>
          <a:p>
            <a:r>
              <a:rPr lang="en-US"/>
              <a:t>GLJ PETROLEUM CONSULTANTS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checkerboard(across)">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250147" y="359764"/>
            <a:ext cx="6722059" cy="1013375"/>
          </a:xfrm>
        </p:spPr>
        <p:txBody>
          <a:bodyPr/>
          <a:lstStyle/>
          <a:p>
            <a:r>
              <a:rPr lang="en-US" dirty="0"/>
              <a:t>Obvious Conclusions</a:t>
            </a:r>
          </a:p>
        </p:txBody>
      </p:sp>
      <p:sp>
        <p:nvSpPr>
          <p:cNvPr id="15363" name="Content Placeholder 2"/>
          <p:cNvSpPr>
            <a:spLocks noGrp="1"/>
          </p:cNvSpPr>
          <p:nvPr>
            <p:ph idx="1"/>
          </p:nvPr>
        </p:nvSpPr>
        <p:spPr>
          <a:xfrm>
            <a:off x="250147" y="1543987"/>
            <a:ext cx="8658939" cy="4818544"/>
          </a:xfrm>
        </p:spPr>
        <p:txBody>
          <a:bodyPr/>
          <a:lstStyle/>
          <a:p>
            <a:r>
              <a:rPr lang="en-US" sz="2400" dirty="0"/>
              <a:t>Prices for Canadian producers are related, but not the same as prices for US producers.</a:t>
            </a:r>
          </a:p>
          <a:p>
            <a:r>
              <a:rPr lang="en-US" sz="2400" dirty="0"/>
              <a:t>Discussing the price of a commodity in terms of only one currency ignores changes in the relative value between currencies and basis differentials.</a:t>
            </a:r>
          </a:p>
          <a:p>
            <a:r>
              <a:rPr lang="en-US" sz="2400" dirty="0"/>
              <a:t>Prices generally increase over time, but gas prices are currently very </a:t>
            </a:r>
            <a:r>
              <a:rPr lang="en-US" sz="2400" dirty="0" err="1"/>
              <a:t>very</a:t>
            </a:r>
            <a:r>
              <a:rPr lang="en-US" sz="2400" dirty="0"/>
              <a:t> low.</a:t>
            </a:r>
          </a:p>
        </p:txBody>
      </p:sp>
      <p:sp>
        <p:nvSpPr>
          <p:cNvPr id="4" name="Slide Number Placeholder 3"/>
          <p:cNvSpPr>
            <a:spLocks noGrp="1"/>
          </p:cNvSpPr>
          <p:nvPr>
            <p:ph type="sldNum" sz="quarter" idx="12"/>
          </p:nvPr>
        </p:nvSpPr>
        <p:spPr/>
        <p:txBody>
          <a:bodyPr/>
          <a:lstStyle/>
          <a:p>
            <a:fld id="{6A2934AE-CAA2-7547-9AAD-CFCEE97C9303}" type="slidenum">
              <a:rPr lang="en-US" smtClean="0"/>
              <a:pPr/>
              <a:t>63</a:t>
            </a:fld>
            <a:endParaRPr lang="en-US"/>
          </a:p>
        </p:txBody>
      </p:sp>
      <p:sp>
        <p:nvSpPr>
          <p:cNvPr id="5" name="Footer Placeholder 4"/>
          <p:cNvSpPr>
            <a:spLocks noGrp="1"/>
          </p:cNvSpPr>
          <p:nvPr>
            <p:ph type="ftr" sz="quarter" idx="11"/>
          </p:nvPr>
        </p:nvSpPr>
        <p:spPr/>
        <p:txBody>
          <a:bodyPr/>
          <a:lstStyle/>
          <a:p>
            <a:r>
              <a:rPr lang="en-US"/>
              <a:t>GLJ PETROLEUM CONSULTANTS</a:t>
            </a:r>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50147" y="389744"/>
            <a:ext cx="6722059" cy="983395"/>
          </a:xfrm>
        </p:spPr>
        <p:txBody>
          <a:bodyPr/>
          <a:lstStyle/>
          <a:p>
            <a:r>
              <a:rPr lang="en-US" dirty="0"/>
              <a:t>Not-So Obvious Conclusions</a:t>
            </a:r>
          </a:p>
        </p:txBody>
      </p:sp>
      <p:sp>
        <p:nvSpPr>
          <p:cNvPr id="16387" name="Content Placeholder 2"/>
          <p:cNvSpPr>
            <a:spLocks noGrp="1"/>
          </p:cNvSpPr>
          <p:nvPr>
            <p:ph idx="1"/>
          </p:nvPr>
        </p:nvSpPr>
        <p:spPr>
          <a:xfrm>
            <a:off x="250147" y="1528997"/>
            <a:ext cx="8658939" cy="4833534"/>
          </a:xfrm>
        </p:spPr>
        <p:txBody>
          <a:bodyPr/>
          <a:lstStyle/>
          <a:p>
            <a:r>
              <a:rPr lang="en-US" sz="2400" dirty="0"/>
              <a:t>Short-term prices are unpredictable, but mean reversion should be included in any long-term model.</a:t>
            </a:r>
          </a:p>
          <a:p>
            <a:r>
              <a:rPr lang="en-US" sz="2400" dirty="0"/>
              <a:t>Any discussion of oil and gas prices must consider inflation, though you can pick from several measures of inflation.  Some measures show that current oil prices are slightly high others show that prices are slightly low.</a:t>
            </a:r>
          </a:p>
          <a:p>
            <a:r>
              <a:rPr lang="en-US" sz="2400" dirty="0"/>
              <a:t>Real price changes of ±40% are common, but real prices generally edge back to average within 5 years.</a:t>
            </a:r>
          </a:p>
          <a:p>
            <a:r>
              <a:rPr lang="en-US" sz="2400" dirty="0"/>
              <a:t>Our paper lists fitted model coefficients for a number of benchmark Canadian hydrocarbons.</a:t>
            </a:r>
          </a:p>
          <a:p>
            <a:endParaRPr lang="en-US" sz="2400" dirty="0"/>
          </a:p>
          <a:p>
            <a:endParaRPr lang="en-US" sz="2400" dirty="0"/>
          </a:p>
        </p:txBody>
      </p:sp>
      <p:sp>
        <p:nvSpPr>
          <p:cNvPr id="4" name="Slide Number Placeholder 3"/>
          <p:cNvSpPr>
            <a:spLocks noGrp="1"/>
          </p:cNvSpPr>
          <p:nvPr>
            <p:ph type="sldNum" sz="quarter" idx="12"/>
          </p:nvPr>
        </p:nvSpPr>
        <p:spPr/>
        <p:txBody>
          <a:bodyPr/>
          <a:lstStyle/>
          <a:p>
            <a:fld id="{6A2934AE-CAA2-7547-9AAD-CFCEE97C9303}" type="slidenum">
              <a:rPr lang="en-US" smtClean="0"/>
              <a:pPr/>
              <a:t>64</a:t>
            </a:fld>
            <a:endParaRPr lang="en-US"/>
          </a:p>
        </p:txBody>
      </p:sp>
      <p:sp>
        <p:nvSpPr>
          <p:cNvPr id="5" name="Footer Placeholder 4"/>
          <p:cNvSpPr>
            <a:spLocks noGrp="1"/>
          </p:cNvSpPr>
          <p:nvPr>
            <p:ph type="ftr" sz="quarter" idx="11"/>
          </p:nvPr>
        </p:nvSpPr>
        <p:spPr/>
        <p:txBody>
          <a:bodyPr/>
          <a:lstStyle/>
          <a:p>
            <a:r>
              <a:rPr lang="en-US"/>
              <a:t>GLJ PETROLEUM CONSULTANTS</a:t>
            </a:r>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2"/>
          <p:cNvSpPr>
            <a:spLocks noGrp="1"/>
          </p:cNvSpPr>
          <p:nvPr>
            <p:ph idx="1"/>
          </p:nvPr>
        </p:nvSpPr>
        <p:spPr/>
        <p:txBody>
          <a:bodyPr/>
          <a:lstStyle/>
          <a:p>
            <a:pPr>
              <a:buFontTx/>
              <a:buNone/>
            </a:pPr>
            <a:endParaRPr lang="en-US" sz="2000" dirty="0"/>
          </a:p>
          <a:p>
            <a:pPr>
              <a:buFontTx/>
              <a:buNone/>
            </a:pPr>
            <a:r>
              <a:rPr lang="en-US" sz="2000" dirty="0"/>
              <a:t>Prices have gone up, and they have gone down at times, but the predominant driver of higher prices appears to be general inflation.</a:t>
            </a:r>
          </a:p>
          <a:p>
            <a:pPr>
              <a:buFontTx/>
              <a:buNone/>
            </a:pPr>
            <a:endParaRPr lang="en-US" sz="2000" dirty="0"/>
          </a:p>
          <a:p>
            <a:pPr>
              <a:buFontTx/>
              <a:buNone/>
            </a:pPr>
            <a:r>
              <a:rPr lang="en-US" sz="2000" dirty="0"/>
              <a:t>The authors would also argue “increased scarcity causes the development of its own remedy”.</a:t>
            </a:r>
          </a:p>
          <a:p>
            <a:pPr>
              <a:buFontTx/>
              <a:buNone/>
            </a:pPr>
            <a:endParaRPr lang="en-US" sz="2000" dirty="0"/>
          </a:p>
          <a:p>
            <a:pPr>
              <a:buFontTx/>
              <a:buNone/>
            </a:pPr>
            <a:r>
              <a:rPr lang="en-US" sz="2000" dirty="0"/>
              <a:t>Prices, at least in real terms, are not forced to increase without limit due to scarcity of any single resource.</a:t>
            </a:r>
          </a:p>
          <a:p>
            <a:pPr>
              <a:buFontTx/>
              <a:buNone/>
            </a:pPr>
            <a:endParaRPr lang="en-US" sz="2000" dirty="0"/>
          </a:p>
          <a:p>
            <a:pPr>
              <a:buFontTx/>
              <a:buNone/>
            </a:pPr>
            <a:r>
              <a:rPr lang="en-US" sz="2000" dirty="0"/>
              <a:t>So long as the investment horizon is a couple decades or less, the data demonstrates that you must consider prices to be volatile but stationary.</a:t>
            </a:r>
          </a:p>
        </p:txBody>
      </p:sp>
      <p:sp>
        <p:nvSpPr>
          <p:cNvPr id="3" name="Slide Number Placeholder 2"/>
          <p:cNvSpPr>
            <a:spLocks noGrp="1"/>
          </p:cNvSpPr>
          <p:nvPr>
            <p:ph type="sldNum" sz="quarter" idx="12"/>
          </p:nvPr>
        </p:nvSpPr>
        <p:spPr/>
        <p:txBody>
          <a:bodyPr/>
          <a:lstStyle/>
          <a:p>
            <a:fld id="{6A2934AE-CAA2-7547-9AAD-CFCEE97C9303}" type="slidenum">
              <a:rPr lang="en-US" smtClean="0"/>
              <a:pPr/>
              <a:t>65</a:t>
            </a:fld>
            <a:endParaRPr lang="en-US"/>
          </a:p>
        </p:txBody>
      </p:sp>
      <p:sp>
        <p:nvSpPr>
          <p:cNvPr id="4" name="Footer Placeholder 3"/>
          <p:cNvSpPr>
            <a:spLocks noGrp="1"/>
          </p:cNvSpPr>
          <p:nvPr>
            <p:ph type="ftr" sz="quarter" idx="11"/>
          </p:nvPr>
        </p:nvSpPr>
        <p:spPr/>
        <p:txBody>
          <a:bodyPr/>
          <a:lstStyle/>
          <a:p>
            <a:r>
              <a:rPr lang="en-US"/>
              <a:t>GLJ PETROLEUM CONSULTANTS</a:t>
            </a:r>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90A5E-7333-486F-ADCA-F641187771A0}"/>
              </a:ext>
            </a:extLst>
          </p:cNvPr>
          <p:cNvSpPr>
            <a:spLocks noGrp="1"/>
          </p:cNvSpPr>
          <p:nvPr>
            <p:ph type="title"/>
          </p:nvPr>
        </p:nvSpPr>
        <p:spPr/>
        <p:txBody>
          <a:bodyPr/>
          <a:lstStyle/>
          <a:p>
            <a:r>
              <a:rPr lang="en-US" dirty="0"/>
              <a:t>SPE-162629 </a:t>
            </a:r>
            <a:br>
              <a:rPr lang="en-US" dirty="0"/>
            </a:br>
            <a:r>
              <a:rPr lang="en-US" dirty="0"/>
              <a:t>(Price Analysis up to 2012)</a:t>
            </a:r>
          </a:p>
        </p:txBody>
      </p:sp>
      <p:graphicFrame>
        <p:nvGraphicFramePr>
          <p:cNvPr id="6" name="Content Placeholder 5">
            <a:extLst>
              <a:ext uri="{FF2B5EF4-FFF2-40B4-BE49-F238E27FC236}">
                <a16:creationId xmlns:a16="http://schemas.microsoft.com/office/drawing/2014/main" id="{3E7DD97F-2AB2-46E9-8A3E-239BBCFC1C97}"/>
              </a:ext>
            </a:extLst>
          </p:cNvPr>
          <p:cNvGraphicFramePr>
            <a:graphicFrameLocks noGrp="1"/>
          </p:cNvGraphicFramePr>
          <p:nvPr>
            <p:ph idx="1"/>
            <p:extLst/>
          </p:nvPr>
        </p:nvGraphicFramePr>
        <p:xfrm>
          <a:off x="1965098" y="1413328"/>
          <a:ext cx="5213804" cy="2479040"/>
        </p:xfrm>
        <a:graphic>
          <a:graphicData uri="http://schemas.openxmlformats.org/drawingml/2006/table">
            <a:tbl>
              <a:tblPr firstRow="1" bandRow="1">
                <a:tableStyleId>{5C22544A-7EE6-4342-B048-85BDC9FD1C3A}</a:tableStyleId>
              </a:tblPr>
              <a:tblGrid>
                <a:gridCol w="1671291">
                  <a:extLst>
                    <a:ext uri="{9D8B030D-6E8A-4147-A177-3AD203B41FA5}">
                      <a16:colId xmlns:a16="http://schemas.microsoft.com/office/drawing/2014/main" val="513878952"/>
                    </a:ext>
                  </a:extLst>
                </a:gridCol>
                <a:gridCol w="919054">
                  <a:extLst>
                    <a:ext uri="{9D8B030D-6E8A-4147-A177-3AD203B41FA5}">
                      <a16:colId xmlns:a16="http://schemas.microsoft.com/office/drawing/2014/main" val="3925440816"/>
                    </a:ext>
                  </a:extLst>
                </a:gridCol>
                <a:gridCol w="1534886">
                  <a:extLst>
                    <a:ext uri="{9D8B030D-6E8A-4147-A177-3AD203B41FA5}">
                      <a16:colId xmlns:a16="http://schemas.microsoft.com/office/drawing/2014/main" val="2202298408"/>
                    </a:ext>
                  </a:extLst>
                </a:gridCol>
                <a:gridCol w="1088573">
                  <a:extLst>
                    <a:ext uri="{9D8B030D-6E8A-4147-A177-3AD203B41FA5}">
                      <a16:colId xmlns:a16="http://schemas.microsoft.com/office/drawing/2014/main" val="728309629"/>
                    </a:ext>
                  </a:extLst>
                </a:gridCol>
              </a:tblGrid>
              <a:tr h="370840">
                <a:tc>
                  <a:txBody>
                    <a:bodyPr/>
                    <a:lstStyle/>
                    <a:p>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tc gridSpan="2">
                  <a:txBody>
                    <a:bodyPr/>
                    <a:lstStyle/>
                    <a:p>
                      <a:pPr algn="ctr"/>
                      <a:r>
                        <a:rPr lang="en-US" dirty="0">
                          <a:solidFill>
                            <a:schemeClr val="tx1"/>
                          </a:solidFill>
                        </a:rPr>
                        <a:t>All Data up to 2012</a:t>
                      </a:r>
                    </a:p>
                  </a:txBody>
                  <a:tcPr>
                    <a:lnT w="12700" cap="flat" cmpd="sng" algn="ctr">
                      <a:solidFill>
                        <a:schemeClr val="tx1"/>
                      </a:solidFill>
                      <a:prstDash val="solid"/>
                      <a:round/>
                      <a:headEnd type="none" w="med" len="med"/>
                      <a:tailEnd type="none" w="med" len="med"/>
                    </a:lnT>
                    <a:noFill/>
                  </a:tcPr>
                </a:tc>
                <a:tc hMerge="1">
                  <a:txBody>
                    <a:bodyPr/>
                    <a:lstStyle/>
                    <a:p>
                      <a:pPr algn="ctr"/>
                      <a:endParaRPr lang="en-US" dirty="0">
                        <a:solidFill>
                          <a:schemeClr val="tx1"/>
                        </a:solidFill>
                      </a:endParaRPr>
                    </a:p>
                  </a:txBody>
                  <a:tcP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04347587"/>
                  </a:ext>
                </a:extLst>
              </a:tr>
              <a:tr h="370840">
                <a:tc>
                  <a:txBody>
                    <a:bodyPr/>
                    <a:lstStyle/>
                    <a:p>
                      <a:endParaRPr lang="en-US" dirty="0"/>
                    </a:p>
                  </a:txBody>
                  <a:tcPr>
                    <a:noFill/>
                  </a:tcPr>
                </a:tc>
                <a:tc>
                  <a:txBody>
                    <a:bodyPr/>
                    <a:lstStyle/>
                    <a:p>
                      <a:endParaRPr lang="en-US" dirty="0"/>
                    </a:p>
                  </a:txBody>
                  <a:tcPr>
                    <a:noFill/>
                  </a:tcPr>
                </a:tc>
                <a:tc>
                  <a:txBody>
                    <a:bodyPr/>
                    <a:lstStyle/>
                    <a:p>
                      <a:pPr algn="ctr"/>
                      <a:r>
                        <a:rPr lang="en-US" dirty="0"/>
                        <a:t>µ</a:t>
                      </a:r>
                    </a:p>
                  </a:txBody>
                  <a:tcPr>
                    <a:noFill/>
                  </a:tcPr>
                </a:tc>
                <a:tc>
                  <a:txBody>
                    <a:bodyPr/>
                    <a:lstStyle/>
                    <a:p>
                      <a:pPr algn="ctr"/>
                      <a:r>
                        <a:rPr lang="el-GR" dirty="0"/>
                        <a:t>σ</a:t>
                      </a:r>
                      <a:endParaRPr lang="en-US" dirty="0"/>
                    </a:p>
                  </a:txBody>
                  <a:tcPr>
                    <a:noFill/>
                  </a:tcPr>
                </a:tc>
                <a:extLst>
                  <a:ext uri="{0D108BD9-81ED-4DB2-BD59-A6C34878D82A}">
                    <a16:rowId xmlns:a16="http://schemas.microsoft.com/office/drawing/2014/main" val="138403240"/>
                  </a:ext>
                </a:extLst>
              </a:tr>
              <a:tr h="370840">
                <a:tc gridSpan="2">
                  <a:txBody>
                    <a:bodyPr/>
                    <a:lstStyle/>
                    <a:p>
                      <a:r>
                        <a:rPr lang="en-US" dirty="0"/>
                        <a:t>WTI</a:t>
                      </a:r>
                    </a:p>
                    <a:p>
                      <a:r>
                        <a:rPr lang="en-US" dirty="0"/>
                        <a:t>Brent</a:t>
                      </a:r>
                    </a:p>
                    <a:p>
                      <a:r>
                        <a:rPr lang="en-US" dirty="0"/>
                        <a:t>Edmonton Light Sweet</a:t>
                      </a:r>
                    </a:p>
                    <a:p>
                      <a:r>
                        <a:rPr lang="en-US" dirty="0"/>
                        <a:t>Henry Hub</a:t>
                      </a:r>
                    </a:p>
                    <a:p>
                      <a:r>
                        <a:rPr lang="en-US" dirty="0"/>
                        <a:t>AECO</a:t>
                      </a:r>
                    </a:p>
                    <a:p>
                      <a:r>
                        <a:rPr lang="en-US" dirty="0"/>
                        <a:t>Station 2</a:t>
                      </a:r>
                    </a:p>
                  </a:txBody>
                  <a:tcPr>
                    <a:lnB w="12700" cap="flat" cmpd="sng" algn="ctr">
                      <a:solidFill>
                        <a:schemeClr val="tx1"/>
                      </a:solidFill>
                      <a:prstDash val="solid"/>
                      <a:round/>
                      <a:headEnd type="none" w="med" len="med"/>
                      <a:tailEnd type="none" w="med" len="med"/>
                    </a:lnB>
                    <a:noFill/>
                  </a:tcPr>
                </a:tc>
                <a:tc hMerge="1">
                  <a:txBody>
                    <a:bodyPr/>
                    <a:lstStyle/>
                    <a:p>
                      <a:endParaRPr lang="en-US" dirty="0"/>
                    </a:p>
                  </a:txBody>
                  <a:tcPr>
                    <a:lnB w="12700" cap="flat" cmpd="sng" algn="ctr">
                      <a:solidFill>
                        <a:schemeClr val="tx1"/>
                      </a:solidFill>
                      <a:prstDash val="solid"/>
                      <a:round/>
                      <a:headEnd type="none" w="med" len="med"/>
                      <a:tailEnd type="none" w="med" len="med"/>
                    </a:lnB>
                    <a:noFill/>
                  </a:tcPr>
                </a:tc>
                <a:tc>
                  <a:txBody>
                    <a:bodyPr/>
                    <a:lstStyle/>
                    <a:p>
                      <a:pPr algn="ctr"/>
                      <a:r>
                        <a:rPr lang="en-US" dirty="0"/>
                        <a:t>59.77</a:t>
                      </a:r>
                    </a:p>
                    <a:p>
                      <a:pPr algn="ctr"/>
                      <a:r>
                        <a:rPr lang="en-US" dirty="0"/>
                        <a:t>87.05</a:t>
                      </a:r>
                    </a:p>
                    <a:p>
                      <a:pPr algn="ctr"/>
                      <a:r>
                        <a:rPr lang="en-US" dirty="0"/>
                        <a:t>66.46</a:t>
                      </a:r>
                    </a:p>
                    <a:p>
                      <a:pPr algn="ctr"/>
                      <a:r>
                        <a:rPr lang="en-US" dirty="0"/>
                        <a:t>5.55</a:t>
                      </a:r>
                    </a:p>
                    <a:p>
                      <a:pPr algn="ctr"/>
                      <a:r>
                        <a:rPr lang="en-US" dirty="0"/>
                        <a:t>3.70</a:t>
                      </a:r>
                    </a:p>
                    <a:p>
                      <a:pPr algn="ctr"/>
                      <a:r>
                        <a:rPr lang="en-US" dirty="0"/>
                        <a:t>4.96</a:t>
                      </a:r>
                    </a:p>
                  </a:txBody>
                  <a:tcPr>
                    <a:lnB w="12700" cap="flat" cmpd="sng" algn="ctr">
                      <a:solidFill>
                        <a:schemeClr val="tx1"/>
                      </a:solidFill>
                      <a:prstDash val="solid"/>
                      <a:round/>
                      <a:headEnd type="none" w="med" len="med"/>
                      <a:tailEnd type="none" w="med" len="med"/>
                    </a:lnB>
                    <a:noFill/>
                  </a:tcPr>
                </a:tc>
                <a:tc>
                  <a:txBody>
                    <a:bodyPr/>
                    <a:lstStyle/>
                    <a:p>
                      <a:pPr algn="ctr"/>
                      <a:r>
                        <a:rPr lang="en-US" dirty="0"/>
                        <a:t>28.33%</a:t>
                      </a:r>
                    </a:p>
                    <a:p>
                      <a:pPr algn="ctr"/>
                      <a:r>
                        <a:rPr lang="en-US" dirty="0"/>
                        <a:t>27.96%</a:t>
                      </a:r>
                    </a:p>
                    <a:p>
                      <a:pPr algn="ctr"/>
                      <a:r>
                        <a:rPr lang="en-US" dirty="0"/>
                        <a:t>28.92%</a:t>
                      </a:r>
                    </a:p>
                    <a:p>
                      <a:pPr algn="ctr"/>
                      <a:r>
                        <a:rPr lang="en-US" dirty="0"/>
                        <a:t>50.37%</a:t>
                      </a:r>
                    </a:p>
                    <a:p>
                      <a:pPr algn="ctr"/>
                      <a:r>
                        <a:rPr lang="en-US" dirty="0"/>
                        <a:t>55.33%</a:t>
                      </a:r>
                    </a:p>
                    <a:p>
                      <a:pPr algn="ctr"/>
                      <a:r>
                        <a:rPr lang="en-US" dirty="0"/>
                        <a:t>64.22%</a:t>
                      </a:r>
                    </a:p>
                  </a:txBody>
                  <a:tcP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654091"/>
                  </a:ext>
                </a:extLst>
              </a:tr>
            </a:tbl>
          </a:graphicData>
        </a:graphic>
      </p:graphicFrame>
      <p:sp>
        <p:nvSpPr>
          <p:cNvPr id="4" name="Footer Placeholder 3">
            <a:extLst>
              <a:ext uri="{FF2B5EF4-FFF2-40B4-BE49-F238E27FC236}">
                <a16:creationId xmlns:a16="http://schemas.microsoft.com/office/drawing/2014/main" id="{82B61CA4-C61F-4057-BCED-059FB239A862}"/>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1647F5CB-5CD5-48FB-B76D-FDB585AAA510}"/>
              </a:ext>
            </a:extLst>
          </p:cNvPr>
          <p:cNvSpPr>
            <a:spLocks noGrp="1"/>
          </p:cNvSpPr>
          <p:nvPr>
            <p:ph type="sldNum" sz="quarter" idx="12"/>
          </p:nvPr>
        </p:nvSpPr>
        <p:spPr/>
        <p:txBody>
          <a:bodyPr/>
          <a:lstStyle/>
          <a:p>
            <a:fld id="{6A2934AE-CAA2-7547-9AAD-CFCEE97C9303}" type="slidenum">
              <a:rPr lang="en-US" smtClean="0"/>
              <a:pPr/>
              <a:t>66</a:t>
            </a:fld>
            <a:endParaRPr lang="en-US"/>
          </a:p>
        </p:txBody>
      </p:sp>
      <p:sp>
        <p:nvSpPr>
          <p:cNvPr id="7" name="TextBox 6">
            <a:extLst>
              <a:ext uri="{FF2B5EF4-FFF2-40B4-BE49-F238E27FC236}">
                <a16:creationId xmlns:a16="http://schemas.microsoft.com/office/drawing/2014/main" id="{DABAE484-0F6F-475E-B580-30C0AF7CA00E}"/>
              </a:ext>
            </a:extLst>
          </p:cNvPr>
          <p:cNvSpPr txBox="1"/>
          <p:nvPr/>
        </p:nvSpPr>
        <p:spPr>
          <a:xfrm>
            <a:off x="250147" y="4169788"/>
            <a:ext cx="5857332" cy="2031325"/>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These prices aren’t unusual by long-term historical standards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“It is more clear than ever that short-term prices are unpredictable, but this paper will attempt to demonstrate once more that mean reversion should be included in any long-term model.”</a:t>
            </a:r>
          </a:p>
        </p:txBody>
      </p:sp>
    </p:spTree>
    <p:extLst>
      <p:ext uri="{BB962C8B-B14F-4D97-AF65-F5344CB8AC3E}">
        <p14:creationId xmlns:p14="http://schemas.microsoft.com/office/powerpoint/2010/main" val="683703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6D20E-74FA-4D85-8957-2ADC8DA49A80}"/>
              </a:ext>
            </a:extLst>
          </p:cNvPr>
          <p:cNvSpPr>
            <a:spLocks noGrp="1"/>
          </p:cNvSpPr>
          <p:nvPr>
            <p:ph type="title"/>
          </p:nvPr>
        </p:nvSpPr>
        <p:spPr/>
        <p:txBody>
          <a:bodyPr/>
          <a:lstStyle/>
          <a:p>
            <a:r>
              <a:rPr lang="en-US" dirty="0"/>
              <a:t>Longer-Term Oil Prices</a:t>
            </a:r>
          </a:p>
        </p:txBody>
      </p:sp>
      <p:sp>
        <p:nvSpPr>
          <p:cNvPr id="4" name="Footer Placeholder 3">
            <a:extLst>
              <a:ext uri="{FF2B5EF4-FFF2-40B4-BE49-F238E27FC236}">
                <a16:creationId xmlns:a16="http://schemas.microsoft.com/office/drawing/2014/main" id="{19CF96BF-3C53-4658-8061-3EE17FEB4BD7}"/>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C3905DD-A2EB-4FC1-8ADB-A5670797FE4E}"/>
              </a:ext>
            </a:extLst>
          </p:cNvPr>
          <p:cNvSpPr>
            <a:spLocks noGrp="1"/>
          </p:cNvSpPr>
          <p:nvPr>
            <p:ph type="sldNum" sz="quarter" idx="12"/>
          </p:nvPr>
        </p:nvSpPr>
        <p:spPr/>
        <p:txBody>
          <a:bodyPr/>
          <a:lstStyle/>
          <a:p>
            <a:fld id="{6A2934AE-CAA2-7547-9AAD-CFCEE97C9303}" type="slidenum">
              <a:rPr lang="en-US" smtClean="0"/>
              <a:pPr/>
              <a:t>67</a:t>
            </a:fld>
            <a:endParaRPr lang="en-US"/>
          </a:p>
        </p:txBody>
      </p:sp>
      <p:pic>
        <p:nvPicPr>
          <p:cNvPr id="11" name="Content Placeholder 10">
            <a:extLst>
              <a:ext uri="{FF2B5EF4-FFF2-40B4-BE49-F238E27FC236}">
                <a16:creationId xmlns:a16="http://schemas.microsoft.com/office/drawing/2014/main" id="{C0CCA6CA-5BE7-445E-BB40-3D571873DC7F}"/>
              </a:ext>
            </a:extLst>
          </p:cNvPr>
          <p:cNvPicPr>
            <a:picLocks noGrp="1" noChangeAspect="1"/>
          </p:cNvPicPr>
          <p:nvPr>
            <p:ph idx="1"/>
          </p:nvPr>
        </p:nvPicPr>
        <p:blipFill>
          <a:blip r:embed="rId2"/>
          <a:stretch>
            <a:fillRect/>
          </a:stretch>
        </p:blipFill>
        <p:spPr>
          <a:xfrm>
            <a:off x="1870604" y="1282700"/>
            <a:ext cx="5418666" cy="5080000"/>
          </a:xfrm>
        </p:spPr>
      </p:pic>
      <p:cxnSp>
        <p:nvCxnSpPr>
          <p:cNvPr id="12" name="Straight Connector 11">
            <a:extLst>
              <a:ext uri="{FF2B5EF4-FFF2-40B4-BE49-F238E27FC236}">
                <a16:creationId xmlns:a16="http://schemas.microsoft.com/office/drawing/2014/main" id="{43811A64-BC67-4AD4-9D60-E06527669621}"/>
              </a:ext>
            </a:extLst>
          </p:cNvPr>
          <p:cNvCxnSpPr/>
          <p:nvPr/>
        </p:nvCxnSpPr>
        <p:spPr>
          <a:xfrm>
            <a:off x="2550253" y="3909270"/>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69272CC8-09A9-4F94-B049-89F28A599BBE}"/>
              </a:ext>
            </a:extLst>
          </p:cNvPr>
          <p:cNvCxnSpPr/>
          <p:nvPr/>
        </p:nvCxnSpPr>
        <p:spPr>
          <a:xfrm>
            <a:off x="2550253" y="4303552"/>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550CB0D2-EB62-4707-A27B-AD70753074F4}"/>
              </a:ext>
            </a:extLst>
          </p:cNvPr>
          <p:cNvCxnSpPr/>
          <p:nvPr/>
        </p:nvCxnSpPr>
        <p:spPr>
          <a:xfrm>
            <a:off x="2550253" y="3498209"/>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2D3CD93B-188E-47A4-87C8-F9598BA99F02}"/>
              </a:ext>
            </a:extLst>
          </p:cNvPr>
          <p:cNvSpPr txBox="1"/>
          <p:nvPr/>
        </p:nvSpPr>
        <p:spPr>
          <a:xfrm>
            <a:off x="1221835" y="4463477"/>
            <a:ext cx="2196279"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This is the mean reverting price</a:t>
            </a:r>
          </a:p>
        </p:txBody>
      </p:sp>
      <p:cxnSp>
        <p:nvCxnSpPr>
          <p:cNvPr id="6" name="Straight Arrow Connector 5">
            <a:extLst>
              <a:ext uri="{FF2B5EF4-FFF2-40B4-BE49-F238E27FC236}">
                <a16:creationId xmlns:a16="http://schemas.microsoft.com/office/drawing/2014/main" id="{03FA7758-3B2A-4CBB-9B61-3AC0858F14F5}"/>
              </a:ext>
            </a:extLst>
          </p:cNvPr>
          <p:cNvCxnSpPr/>
          <p:nvPr/>
        </p:nvCxnSpPr>
        <p:spPr>
          <a:xfrm flipV="1">
            <a:off x="3124200" y="3924453"/>
            <a:ext cx="587828" cy="505157"/>
          </a:xfrm>
          <a:prstGeom prst="straightConnector1">
            <a:avLst/>
          </a:prstGeom>
          <a:ln w="38100">
            <a:solidFill>
              <a:srgbClr val="002F5F"/>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Right Brace 6">
            <a:extLst>
              <a:ext uri="{FF2B5EF4-FFF2-40B4-BE49-F238E27FC236}">
                <a16:creationId xmlns:a16="http://schemas.microsoft.com/office/drawing/2014/main" id="{2D525977-76A1-4458-B1B6-E9F0BCFD8962}"/>
              </a:ext>
            </a:extLst>
          </p:cNvPr>
          <p:cNvSpPr/>
          <p:nvPr/>
        </p:nvSpPr>
        <p:spPr>
          <a:xfrm>
            <a:off x="7075714" y="3498209"/>
            <a:ext cx="213556" cy="822122"/>
          </a:xfrm>
          <a:prstGeom prst="rightBrac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982F6D49-927A-415B-A7F3-8C5A52381672}"/>
              </a:ext>
            </a:extLst>
          </p:cNvPr>
          <p:cNvSpPr txBox="1"/>
          <p:nvPr/>
        </p:nvSpPr>
        <p:spPr>
          <a:xfrm>
            <a:off x="7349141" y="3447605"/>
            <a:ext cx="1621971"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This is a 68% confidence interval</a:t>
            </a:r>
          </a:p>
        </p:txBody>
      </p:sp>
      <p:sp>
        <p:nvSpPr>
          <p:cNvPr id="16" name="TextBox 15">
            <a:extLst>
              <a:ext uri="{FF2B5EF4-FFF2-40B4-BE49-F238E27FC236}">
                <a16:creationId xmlns:a16="http://schemas.microsoft.com/office/drawing/2014/main" id="{3A769182-376D-4F7D-A34C-E0127C2B0282}"/>
              </a:ext>
            </a:extLst>
          </p:cNvPr>
          <p:cNvSpPr txBox="1"/>
          <p:nvPr/>
        </p:nvSpPr>
        <p:spPr>
          <a:xfrm>
            <a:off x="6553200" y="1693519"/>
            <a:ext cx="219627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This is the inflation adjusted price</a:t>
            </a:r>
          </a:p>
        </p:txBody>
      </p:sp>
      <p:cxnSp>
        <p:nvCxnSpPr>
          <p:cNvPr id="17" name="Straight Arrow Connector 16">
            <a:extLst>
              <a:ext uri="{FF2B5EF4-FFF2-40B4-BE49-F238E27FC236}">
                <a16:creationId xmlns:a16="http://schemas.microsoft.com/office/drawing/2014/main" id="{7EB4051B-1DE4-4D11-8BA5-EE82354C813E}"/>
              </a:ext>
            </a:extLst>
          </p:cNvPr>
          <p:cNvCxnSpPr>
            <a:cxnSpLocks/>
          </p:cNvCxnSpPr>
          <p:nvPr/>
        </p:nvCxnSpPr>
        <p:spPr>
          <a:xfrm flipH="1">
            <a:off x="4217569" y="2120942"/>
            <a:ext cx="2155096" cy="56240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558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0C4D5-2F9A-469C-BF05-87CE360B64A6}"/>
              </a:ext>
            </a:extLst>
          </p:cNvPr>
          <p:cNvSpPr>
            <a:spLocks noGrp="1"/>
          </p:cNvSpPr>
          <p:nvPr>
            <p:ph type="title"/>
          </p:nvPr>
        </p:nvSpPr>
        <p:spPr/>
        <p:txBody>
          <a:bodyPr/>
          <a:lstStyle/>
          <a:p>
            <a:r>
              <a:rPr lang="en-US" dirty="0"/>
              <a:t>Longer-Term Gas Prices</a:t>
            </a:r>
          </a:p>
        </p:txBody>
      </p:sp>
      <p:pic>
        <p:nvPicPr>
          <p:cNvPr id="7" name="Content Placeholder 6">
            <a:extLst>
              <a:ext uri="{FF2B5EF4-FFF2-40B4-BE49-F238E27FC236}">
                <a16:creationId xmlns:a16="http://schemas.microsoft.com/office/drawing/2014/main" id="{A604B2E4-9B13-4333-98A4-CF86FCA3A6A3}"/>
              </a:ext>
            </a:extLst>
          </p:cNvPr>
          <p:cNvPicPr>
            <a:picLocks noGrp="1" noChangeAspect="1"/>
          </p:cNvPicPr>
          <p:nvPr>
            <p:ph idx="1"/>
          </p:nvPr>
        </p:nvPicPr>
        <p:blipFill>
          <a:blip r:embed="rId2"/>
          <a:stretch>
            <a:fillRect/>
          </a:stretch>
        </p:blipFill>
        <p:spPr>
          <a:xfrm>
            <a:off x="1870604" y="1282700"/>
            <a:ext cx="5418666" cy="5080000"/>
          </a:xfrm>
        </p:spPr>
      </p:pic>
      <p:sp>
        <p:nvSpPr>
          <p:cNvPr id="4" name="Footer Placeholder 3">
            <a:extLst>
              <a:ext uri="{FF2B5EF4-FFF2-40B4-BE49-F238E27FC236}">
                <a16:creationId xmlns:a16="http://schemas.microsoft.com/office/drawing/2014/main" id="{2C60196C-C67C-4300-9843-CFA02BDA9D97}"/>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0E4D5D97-5ED8-4C09-9A47-FA03D38C3723}"/>
              </a:ext>
            </a:extLst>
          </p:cNvPr>
          <p:cNvSpPr>
            <a:spLocks noGrp="1"/>
          </p:cNvSpPr>
          <p:nvPr>
            <p:ph type="sldNum" sz="quarter" idx="12"/>
          </p:nvPr>
        </p:nvSpPr>
        <p:spPr/>
        <p:txBody>
          <a:bodyPr/>
          <a:lstStyle/>
          <a:p>
            <a:fld id="{6A2934AE-CAA2-7547-9AAD-CFCEE97C9303}" type="slidenum">
              <a:rPr lang="en-US" smtClean="0"/>
              <a:pPr/>
              <a:t>68</a:t>
            </a:fld>
            <a:endParaRPr lang="en-US"/>
          </a:p>
        </p:txBody>
      </p:sp>
      <p:cxnSp>
        <p:nvCxnSpPr>
          <p:cNvPr id="9" name="Straight Connector 8">
            <a:extLst>
              <a:ext uri="{FF2B5EF4-FFF2-40B4-BE49-F238E27FC236}">
                <a16:creationId xmlns:a16="http://schemas.microsoft.com/office/drawing/2014/main" id="{96051FE7-F219-4D3E-903D-580FB9A6EC2C}"/>
              </a:ext>
            </a:extLst>
          </p:cNvPr>
          <p:cNvCxnSpPr/>
          <p:nvPr/>
        </p:nvCxnSpPr>
        <p:spPr>
          <a:xfrm>
            <a:off x="2550253" y="4429387"/>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BF00F088-50B8-4F71-826D-0D2C5D628FF1}"/>
              </a:ext>
            </a:extLst>
          </p:cNvPr>
          <p:cNvCxnSpPr/>
          <p:nvPr/>
        </p:nvCxnSpPr>
        <p:spPr>
          <a:xfrm>
            <a:off x="2550253" y="5085126"/>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042FB45-595F-46B9-A4D0-C41356841E71}"/>
              </a:ext>
            </a:extLst>
          </p:cNvPr>
          <p:cNvCxnSpPr/>
          <p:nvPr/>
        </p:nvCxnSpPr>
        <p:spPr>
          <a:xfrm>
            <a:off x="2550253" y="3735897"/>
            <a:ext cx="4328720" cy="0"/>
          </a:xfrm>
          <a:prstGeom prst="lin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50AAFEC4-37EF-4B45-8B2E-1BF8D992967E}"/>
              </a:ext>
            </a:extLst>
          </p:cNvPr>
          <p:cNvSpPr txBox="1"/>
          <p:nvPr/>
        </p:nvSpPr>
        <p:spPr>
          <a:xfrm>
            <a:off x="634007" y="4970178"/>
            <a:ext cx="2196279" cy="646331"/>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This is the mean reverting price</a:t>
            </a:r>
          </a:p>
        </p:txBody>
      </p:sp>
      <p:cxnSp>
        <p:nvCxnSpPr>
          <p:cNvPr id="13" name="Straight Arrow Connector 12">
            <a:extLst>
              <a:ext uri="{FF2B5EF4-FFF2-40B4-BE49-F238E27FC236}">
                <a16:creationId xmlns:a16="http://schemas.microsoft.com/office/drawing/2014/main" id="{B9F095B0-5AC7-4562-A864-1F260916C1F5}"/>
              </a:ext>
            </a:extLst>
          </p:cNvPr>
          <p:cNvCxnSpPr/>
          <p:nvPr/>
        </p:nvCxnSpPr>
        <p:spPr>
          <a:xfrm flipV="1">
            <a:off x="2536372" y="4431154"/>
            <a:ext cx="587828" cy="505157"/>
          </a:xfrm>
          <a:prstGeom prst="straightConnector1">
            <a:avLst/>
          </a:prstGeom>
          <a:ln w="38100">
            <a:solidFill>
              <a:srgbClr val="002F5F"/>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Right Brace 13">
            <a:extLst>
              <a:ext uri="{FF2B5EF4-FFF2-40B4-BE49-F238E27FC236}">
                <a16:creationId xmlns:a16="http://schemas.microsoft.com/office/drawing/2014/main" id="{84B49EB8-9B5A-4AEB-80CD-C8E950175002}"/>
              </a:ext>
            </a:extLst>
          </p:cNvPr>
          <p:cNvSpPr/>
          <p:nvPr/>
        </p:nvSpPr>
        <p:spPr>
          <a:xfrm>
            <a:off x="7075714" y="3735896"/>
            <a:ext cx="213556" cy="1349229"/>
          </a:xfrm>
          <a:prstGeom prst="rightBrace">
            <a:avLst/>
          </a:prstGeom>
          <a:ln>
            <a:solidFill>
              <a:srgbClr val="002F5F"/>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4C97C49F-19A1-40FC-B6D5-58B7E5EF0757}"/>
              </a:ext>
            </a:extLst>
          </p:cNvPr>
          <p:cNvSpPr txBox="1"/>
          <p:nvPr/>
        </p:nvSpPr>
        <p:spPr>
          <a:xfrm>
            <a:off x="7349141" y="3969489"/>
            <a:ext cx="1621971" cy="923330"/>
          </a:xfrm>
          <a:prstGeom prst="rect">
            <a:avLst/>
          </a:prstGeom>
          <a:solidFill>
            <a:schemeClr val="bg1"/>
          </a:solidFill>
        </p:spPr>
        <p:txBody>
          <a:bodyPr wrap="square" rtlCol="0">
            <a:spAutoFit/>
          </a:bodyPr>
          <a:lstStyle/>
          <a:p>
            <a:r>
              <a:rPr lang="en-US" dirty="0">
                <a:latin typeface="Arial" panose="020B0604020202020204" pitchFamily="34" charset="0"/>
                <a:cs typeface="Arial" panose="020B0604020202020204" pitchFamily="34" charset="0"/>
              </a:rPr>
              <a:t>This is a 68% confidence interval</a:t>
            </a:r>
          </a:p>
        </p:txBody>
      </p:sp>
      <p:sp>
        <p:nvSpPr>
          <p:cNvPr id="16" name="TextBox 15">
            <a:extLst>
              <a:ext uri="{FF2B5EF4-FFF2-40B4-BE49-F238E27FC236}">
                <a16:creationId xmlns:a16="http://schemas.microsoft.com/office/drawing/2014/main" id="{4A9DF589-5C27-4C3A-AA73-74B5AF702BAD}"/>
              </a:ext>
            </a:extLst>
          </p:cNvPr>
          <p:cNvSpPr txBox="1"/>
          <p:nvPr/>
        </p:nvSpPr>
        <p:spPr>
          <a:xfrm>
            <a:off x="6553200" y="1693519"/>
            <a:ext cx="2196279" cy="646331"/>
          </a:xfrm>
          <a:prstGeom prst="rect">
            <a:avLst/>
          </a:prstGeom>
          <a:solidFill>
            <a:schemeClr val="bg1"/>
          </a:solidFill>
        </p:spPr>
        <p:txBody>
          <a:bodyPr wrap="square" rtlCol="0">
            <a:spAutoFit/>
          </a:bodyPr>
          <a:lstStyle/>
          <a:p>
            <a:r>
              <a:rPr lang="en-US" dirty="0">
                <a:solidFill>
                  <a:srgbClr val="FF0000"/>
                </a:solidFill>
                <a:latin typeface="Arial" panose="020B0604020202020204" pitchFamily="34" charset="0"/>
                <a:cs typeface="Arial" panose="020B0604020202020204" pitchFamily="34" charset="0"/>
              </a:rPr>
              <a:t>This is the inflation adjusted price</a:t>
            </a:r>
          </a:p>
        </p:txBody>
      </p:sp>
      <p:cxnSp>
        <p:nvCxnSpPr>
          <p:cNvPr id="17" name="Straight Arrow Connector 16">
            <a:extLst>
              <a:ext uri="{FF2B5EF4-FFF2-40B4-BE49-F238E27FC236}">
                <a16:creationId xmlns:a16="http://schemas.microsoft.com/office/drawing/2014/main" id="{CA819F36-C307-4B7D-B7CB-CCB3C1D17F7F}"/>
              </a:ext>
            </a:extLst>
          </p:cNvPr>
          <p:cNvCxnSpPr>
            <a:cxnSpLocks/>
          </p:cNvCxnSpPr>
          <p:nvPr/>
        </p:nvCxnSpPr>
        <p:spPr>
          <a:xfrm flipH="1">
            <a:off x="4217569" y="2120942"/>
            <a:ext cx="2155096" cy="562400"/>
          </a:xfrm>
          <a:prstGeom prst="straightConnector1">
            <a:avLst/>
          </a:prstGeom>
          <a:ln w="38100">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938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Regional Trends</a:t>
            </a:r>
            <a:br>
              <a:rPr lang="en-US" dirty="0"/>
            </a:br>
            <a:r>
              <a:rPr lang="en-US" dirty="0"/>
              <a:t>(Well Productivity)</a:t>
            </a:r>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69</a:t>
            </a:fld>
            <a:endParaRPr lang="en-US"/>
          </a:p>
        </p:txBody>
      </p:sp>
      <p:pic>
        <p:nvPicPr>
          <p:cNvPr id="9" name="Content Placeholder 8">
            <a:extLst>
              <a:ext uri="{FF2B5EF4-FFF2-40B4-BE49-F238E27FC236}">
                <a16:creationId xmlns:a16="http://schemas.microsoft.com/office/drawing/2014/main" id="{AF18D3E8-40DF-4AA2-9BF5-4B1EE91107CC}"/>
              </a:ext>
            </a:extLst>
          </p:cNvPr>
          <p:cNvPicPr>
            <a:picLocks noGrp="1" noChangeAspect="1"/>
          </p:cNvPicPr>
          <p:nvPr>
            <p:ph idx="1"/>
          </p:nvPr>
        </p:nvPicPr>
        <p:blipFill rotWithShape="1">
          <a:blip r:embed="rId2"/>
          <a:srcRect l="18455" r="18220"/>
          <a:stretch/>
        </p:blipFill>
        <p:spPr>
          <a:xfrm>
            <a:off x="2085975" y="1282700"/>
            <a:ext cx="4972050" cy="5080000"/>
          </a:xfrm>
        </p:spPr>
      </p:pic>
      <p:sp>
        <p:nvSpPr>
          <p:cNvPr id="6" name="TextBox 5">
            <a:extLst>
              <a:ext uri="{FF2B5EF4-FFF2-40B4-BE49-F238E27FC236}">
                <a16:creationId xmlns:a16="http://schemas.microsoft.com/office/drawing/2014/main" id="{95D5A52C-E6F5-40B3-A3CB-30183D1F82D0}"/>
              </a:ext>
            </a:extLst>
          </p:cNvPr>
          <p:cNvSpPr txBox="1"/>
          <p:nvPr/>
        </p:nvSpPr>
        <p:spPr>
          <a:xfrm>
            <a:off x="2386739" y="4843218"/>
            <a:ext cx="2340244" cy="1200329"/>
          </a:xfrm>
          <a:prstGeom prst="rect">
            <a:avLst/>
          </a:prstGeom>
          <a:solidFill>
            <a:schemeClr val="bg1"/>
          </a:solidFill>
        </p:spPr>
        <p:txBody>
          <a:bodyPr wrap="square" rtlCol="0">
            <a:spAutoFit/>
          </a:bodyPr>
          <a:lstStyle/>
          <a:p>
            <a:r>
              <a:rPr lang="en-US" dirty="0"/>
              <a:t>We start with an overall scan of the Montney, looking at all offset production</a:t>
            </a:r>
          </a:p>
        </p:txBody>
      </p:sp>
      <p:pic>
        <p:nvPicPr>
          <p:cNvPr id="8" name="Graphic 7">
            <a:extLst>
              <a:ext uri="{FF2B5EF4-FFF2-40B4-BE49-F238E27FC236}">
                <a16:creationId xmlns:a16="http://schemas.microsoft.com/office/drawing/2014/main" id="{A2A62C22-F92B-4907-B3DD-4E0B5CBEFF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56696" y="-4362451"/>
            <a:ext cx="12937130" cy="12625392"/>
          </a:xfrm>
          <a:prstGeom prst="rect">
            <a:avLst/>
          </a:prstGeom>
        </p:spPr>
      </p:pic>
      <p:pic>
        <p:nvPicPr>
          <p:cNvPr id="20" name="Graphic 19">
            <a:extLst>
              <a:ext uri="{FF2B5EF4-FFF2-40B4-BE49-F238E27FC236}">
                <a16:creationId xmlns:a16="http://schemas.microsoft.com/office/drawing/2014/main" id="{C27FCEF9-F2FA-4C96-AE73-01B04CECE6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2633" y="1541002"/>
            <a:ext cx="1360567" cy="4115378"/>
          </a:xfrm>
          <a:prstGeom prst="rect">
            <a:avLst/>
          </a:prstGeom>
        </p:spPr>
      </p:pic>
    </p:spTree>
    <p:extLst>
      <p:ext uri="{BB962C8B-B14F-4D97-AF65-F5344CB8AC3E}">
        <p14:creationId xmlns:p14="http://schemas.microsoft.com/office/powerpoint/2010/main" val="32346472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Billions and Billions of Dollars are Transacted</a:t>
            </a:r>
          </a:p>
        </p:txBody>
      </p:sp>
      <p:sp>
        <p:nvSpPr>
          <p:cNvPr id="3" name="Content Placeholder 2"/>
          <p:cNvSpPr>
            <a:spLocks noGrp="1"/>
          </p:cNvSpPr>
          <p:nvPr>
            <p:ph idx="1"/>
          </p:nvPr>
        </p:nvSpPr>
        <p:spPr/>
        <p:txBody>
          <a:bodyPr/>
          <a:lstStyle/>
          <a:p>
            <a:pPr marL="0" indent="0">
              <a:buNone/>
            </a:pPr>
            <a:endParaRPr lang="en-US" dirty="0"/>
          </a:p>
        </p:txBody>
      </p:sp>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a:t>
            </a:fld>
            <a:endParaRPr lang="en-US" dirty="0"/>
          </a:p>
        </p:txBody>
      </p:sp>
      <p:pic>
        <p:nvPicPr>
          <p:cNvPr id="7" name="Picture 6">
            <a:extLst>
              <a:ext uri="{FF2B5EF4-FFF2-40B4-BE49-F238E27FC236}">
                <a16:creationId xmlns:a16="http://schemas.microsoft.com/office/drawing/2014/main" id="{B1966DAB-C16E-4309-9C51-A1358E70E3CA}"/>
              </a:ext>
            </a:extLst>
          </p:cNvPr>
          <p:cNvPicPr>
            <a:picLocks noChangeAspect="1"/>
          </p:cNvPicPr>
          <p:nvPr/>
        </p:nvPicPr>
        <p:blipFill>
          <a:blip r:embed="rId2"/>
          <a:stretch>
            <a:fillRect/>
          </a:stretch>
        </p:blipFill>
        <p:spPr>
          <a:xfrm>
            <a:off x="600832" y="1282767"/>
            <a:ext cx="7942336" cy="5079763"/>
          </a:xfrm>
          <a:prstGeom prst="rect">
            <a:avLst/>
          </a:prstGeom>
        </p:spPr>
      </p:pic>
      <p:sp>
        <p:nvSpPr>
          <p:cNvPr id="12" name="TextBox 11">
            <a:extLst>
              <a:ext uri="{FF2B5EF4-FFF2-40B4-BE49-F238E27FC236}">
                <a16:creationId xmlns:a16="http://schemas.microsoft.com/office/drawing/2014/main" id="{CDDFEBD8-ACEE-49E5-ABAC-AD106588F23E}"/>
              </a:ext>
            </a:extLst>
          </p:cNvPr>
          <p:cNvSpPr txBox="1"/>
          <p:nvPr/>
        </p:nvSpPr>
        <p:spPr>
          <a:xfrm>
            <a:off x="1580483" y="3989201"/>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Shell buys Duvernay Oil</a:t>
            </a:r>
          </a:p>
          <a:p>
            <a:pPr algn="ctr"/>
            <a:r>
              <a:rPr lang="en-US" sz="1600" dirty="0">
                <a:solidFill>
                  <a:srgbClr val="002F5F"/>
                </a:solidFill>
                <a:latin typeface="Arial" panose="020B0604020202020204" pitchFamily="34" charset="0"/>
              </a:rPr>
              <a:t>$5.9 Billion</a:t>
            </a:r>
          </a:p>
        </p:txBody>
      </p:sp>
      <p:cxnSp>
        <p:nvCxnSpPr>
          <p:cNvPr id="13" name="Straight Arrow Connector 12">
            <a:extLst>
              <a:ext uri="{FF2B5EF4-FFF2-40B4-BE49-F238E27FC236}">
                <a16:creationId xmlns:a16="http://schemas.microsoft.com/office/drawing/2014/main" id="{592211EA-8F1E-48E6-B1F9-B7A14CBC4850}"/>
              </a:ext>
            </a:extLst>
          </p:cNvPr>
          <p:cNvCxnSpPr>
            <a:cxnSpLocks/>
          </p:cNvCxnSpPr>
          <p:nvPr/>
        </p:nvCxnSpPr>
        <p:spPr>
          <a:xfrm flipH="1">
            <a:off x="288828" y="4695986"/>
            <a:ext cx="1013030" cy="433430"/>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0F9E426-F09B-41CF-A988-562BBC56343C}"/>
              </a:ext>
            </a:extLst>
          </p:cNvPr>
          <p:cNvSpPr txBox="1"/>
          <p:nvPr/>
        </p:nvSpPr>
        <p:spPr>
          <a:xfrm>
            <a:off x="1301857" y="4497202"/>
            <a:ext cx="2789695" cy="830997"/>
          </a:xfrm>
          <a:prstGeom prst="rect">
            <a:avLst/>
          </a:prstGeom>
          <a:noFill/>
        </p:spPr>
        <p:txBody>
          <a:bodyPr wrap="square" rtlCol="0">
            <a:spAutoFit/>
          </a:bodyPr>
          <a:lstStyle/>
          <a:p>
            <a:r>
              <a:rPr lang="en-US" sz="1600" dirty="0">
                <a:solidFill>
                  <a:srgbClr val="002F5F"/>
                </a:solidFill>
                <a:latin typeface="Arial" panose="020B0604020202020204" pitchFamily="34" charset="0"/>
              </a:rPr>
              <a:t>Arc Resources buys Star Oil and Gas in 2003</a:t>
            </a:r>
          </a:p>
          <a:p>
            <a:r>
              <a:rPr lang="en-US" sz="1600" dirty="0">
                <a:solidFill>
                  <a:srgbClr val="002F5F"/>
                </a:solidFill>
                <a:latin typeface="Arial" panose="020B0604020202020204" pitchFamily="34" charset="0"/>
              </a:rPr>
              <a:t>$0.71 Billion</a:t>
            </a:r>
          </a:p>
        </p:txBody>
      </p:sp>
      <p:sp>
        <p:nvSpPr>
          <p:cNvPr id="23" name="TextBox 22">
            <a:extLst>
              <a:ext uri="{FF2B5EF4-FFF2-40B4-BE49-F238E27FC236}">
                <a16:creationId xmlns:a16="http://schemas.microsoft.com/office/drawing/2014/main" id="{F6F61C20-0C93-4D07-8108-E6DB38CCF34F}"/>
              </a:ext>
            </a:extLst>
          </p:cNvPr>
          <p:cNvSpPr txBox="1"/>
          <p:nvPr/>
        </p:nvSpPr>
        <p:spPr>
          <a:xfrm>
            <a:off x="4169617" y="2366530"/>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Petronas buys Progress</a:t>
            </a:r>
          </a:p>
          <a:p>
            <a:pPr algn="ctr"/>
            <a:r>
              <a:rPr lang="en-US" sz="1600" dirty="0">
                <a:solidFill>
                  <a:srgbClr val="002F5F"/>
                </a:solidFill>
                <a:latin typeface="Arial" panose="020B0604020202020204" pitchFamily="34" charset="0"/>
              </a:rPr>
              <a:t>$5.50 Billion</a:t>
            </a:r>
          </a:p>
        </p:txBody>
      </p:sp>
      <p:sp>
        <p:nvSpPr>
          <p:cNvPr id="25" name="TextBox 24">
            <a:extLst>
              <a:ext uri="{FF2B5EF4-FFF2-40B4-BE49-F238E27FC236}">
                <a16:creationId xmlns:a16="http://schemas.microsoft.com/office/drawing/2014/main" id="{BDEE2B88-8373-46F4-A160-7DAE4229AAE4}"/>
              </a:ext>
            </a:extLst>
          </p:cNvPr>
          <p:cNvSpPr txBox="1"/>
          <p:nvPr/>
        </p:nvSpPr>
        <p:spPr>
          <a:xfrm>
            <a:off x="5509355" y="1718963"/>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Seven Generations IPO</a:t>
            </a:r>
          </a:p>
          <a:p>
            <a:pPr algn="ctr"/>
            <a:r>
              <a:rPr lang="en-US" sz="1600" dirty="0">
                <a:solidFill>
                  <a:srgbClr val="002F5F"/>
                </a:solidFill>
                <a:latin typeface="Arial" panose="020B0604020202020204" pitchFamily="34" charset="0"/>
              </a:rPr>
              <a:t>$0.93 Billion</a:t>
            </a:r>
          </a:p>
        </p:txBody>
      </p:sp>
      <p:cxnSp>
        <p:nvCxnSpPr>
          <p:cNvPr id="8" name="Straight Arrow Connector 7">
            <a:extLst>
              <a:ext uri="{FF2B5EF4-FFF2-40B4-BE49-F238E27FC236}">
                <a16:creationId xmlns:a16="http://schemas.microsoft.com/office/drawing/2014/main" id="{26D47DD5-1B0E-4045-9E31-67CB942D63CE}"/>
              </a:ext>
            </a:extLst>
          </p:cNvPr>
          <p:cNvCxnSpPr>
            <a:cxnSpLocks/>
          </p:cNvCxnSpPr>
          <p:nvPr/>
        </p:nvCxnSpPr>
        <p:spPr>
          <a:xfrm>
            <a:off x="2898183" y="4497202"/>
            <a:ext cx="0" cy="904659"/>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E99F0A1-B261-474A-8F5F-F75390C5DA7C}"/>
              </a:ext>
            </a:extLst>
          </p:cNvPr>
          <p:cNvCxnSpPr>
            <a:cxnSpLocks/>
            <a:stCxn id="23" idx="2"/>
          </p:cNvCxnSpPr>
          <p:nvPr/>
        </p:nvCxnSpPr>
        <p:spPr>
          <a:xfrm flipH="1">
            <a:off x="5357248" y="2951305"/>
            <a:ext cx="5738" cy="1240987"/>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7AA5800-9490-4D67-9A1A-25E0473589DB}"/>
              </a:ext>
            </a:extLst>
          </p:cNvPr>
          <p:cNvCxnSpPr>
            <a:cxnSpLocks/>
          </p:cNvCxnSpPr>
          <p:nvPr/>
        </p:nvCxnSpPr>
        <p:spPr>
          <a:xfrm>
            <a:off x="6702724" y="2303589"/>
            <a:ext cx="0" cy="727214"/>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037CB33C-674D-40C7-AF22-544A0F49C2B2}"/>
              </a:ext>
            </a:extLst>
          </p:cNvPr>
          <p:cNvCxnSpPr>
            <a:cxnSpLocks/>
          </p:cNvCxnSpPr>
          <p:nvPr/>
        </p:nvCxnSpPr>
        <p:spPr>
          <a:xfrm>
            <a:off x="4993913" y="3569619"/>
            <a:ext cx="0" cy="727214"/>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CC878AEB-4B23-4EE8-9C19-4FA5DA8E1D32}"/>
              </a:ext>
            </a:extLst>
          </p:cNvPr>
          <p:cNvSpPr txBox="1"/>
          <p:nvPr/>
        </p:nvSpPr>
        <p:spPr>
          <a:xfrm>
            <a:off x="3800544" y="3009808"/>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Mitsubishi/EnCana JV</a:t>
            </a:r>
          </a:p>
          <a:p>
            <a:pPr algn="ctr"/>
            <a:r>
              <a:rPr lang="en-US" sz="1600" dirty="0">
                <a:solidFill>
                  <a:srgbClr val="002F5F"/>
                </a:solidFill>
                <a:latin typeface="Arial" panose="020B0604020202020204" pitchFamily="34" charset="0"/>
              </a:rPr>
              <a:t>$2.90 Billion</a:t>
            </a:r>
          </a:p>
        </p:txBody>
      </p:sp>
      <p:sp>
        <p:nvSpPr>
          <p:cNvPr id="37" name="TextBox 36">
            <a:extLst>
              <a:ext uri="{FF2B5EF4-FFF2-40B4-BE49-F238E27FC236}">
                <a16:creationId xmlns:a16="http://schemas.microsoft.com/office/drawing/2014/main" id="{A220A0E1-FC1F-4C27-86AF-1236BCA9AC37}"/>
              </a:ext>
            </a:extLst>
          </p:cNvPr>
          <p:cNvSpPr txBox="1"/>
          <p:nvPr/>
        </p:nvSpPr>
        <p:spPr>
          <a:xfrm>
            <a:off x="2976248" y="3495957"/>
            <a:ext cx="2386738" cy="584775"/>
          </a:xfrm>
          <a:prstGeom prst="rect">
            <a:avLst/>
          </a:prstGeom>
          <a:noFill/>
        </p:spPr>
        <p:txBody>
          <a:bodyPr wrap="square" rtlCol="0">
            <a:spAutoFit/>
          </a:bodyPr>
          <a:lstStyle/>
          <a:p>
            <a:pPr algn="ctr"/>
            <a:r>
              <a:rPr lang="en-US" sz="1600" dirty="0">
                <a:solidFill>
                  <a:srgbClr val="002F5F"/>
                </a:solidFill>
                <a:latin typeface="Arial" panose="020B0604020202020204" pitchFamily="34" charset="0"/>
              </a:rPr>
              <a:t>Tourmaline IPO</a:t>
            </a:r>
          </a:p>
          <a:p>
            <a:pPr algn="ctr"/>
            <a:r>
              <a:rPr lang="en-US" sz="1600" dirty="0">
                <a:solidFill>
                  <a:srgbClr val="002F5F"/>
                </a:solidFill>
                <a:latin typeface="Arial" panose="020B0604020202020204" pitchFamily="34" charset="0"/>
              </a:rPr>
              <a:t>$0.23 Billion</a:t>
            </a:r>
          </a:p>
        </p:txBody>
      </p:sp>
      <p:cxnSp>
        <p:nvCxnSpPr>
          <p:cNvPr id="38" name="Straight Arrow Connector 37">
            <a:extLst>
              <a:ext uri="{FF2B5EF4-FFF2-40B4-BE49-F238E27FC236}">
                <a16:creationId xmlns:a16="http://schemas.microsoft.com/office/drawing/2014/main" id="{4C758BCD-F93B-4360-B51D-61BAAAC8B6F1}"/>
              </a:ext>
            </a:extLst>
          </p:cNvPr>
          <p:cNvCxnSpPr>
            <a:cxnSpLocks/>
          </p:cNvCxnSpPr>
          <p:nvPr/>
        </p:nvCxnSpPr>
        <p:spPr>
          <a:xfrm>
            <a:off x="4333139" y="4053185"/>
            <a:ext cx="0" cy="727214"/>
          </a:xfrm>
          <a:prstGeom prst="straightConnector1">
            <a:avLst/>
          </a:prstGeom>
          <a:ln w="28575">
            <a:solidFill>
              <a:srgbClr val="002F5F"/>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85840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4" grpId="1"/>
      <p:bldP spid="23" grpId="0"/>
      <p:bldP spid="25" grpId="0"/>
      <p:bldP spid="27"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6A466-1774-4DAD-AF19-BFA5E97EF951}"/>
              </a:ext>
            </a:extLst>
          </p:cNvPr>
          <p:cNvSpPr>
            <a:spLocks noGrp="1"/>
          </p:cNvSpPr>
          <p:nvPr>
            <p:ph type="title"/>
          </p:nvPr>
        </p:nvSpPr>
        <p:spPr/>
        <p:txBody>
          <a:bodyPr/>
          <a:lstStyle/>
          <a:p>
            <a:r>
              <a:rPr lang="en-US" dirty="0"/>
              <a:t>Base of Montney Structure Map</a:t>
            </a:r>
          </a:p>
        </p:txBody>
      </p:sp>
      <p:pic>
        <p:nvPicPr>
          <p:cNvPr id="4" name="Content Placeholder 3">
            <a:extLst>
              <a:ext uri="{FF2B5EF4-FFF2-40B4-BE49-F238E27FC236}">
                <a16:creationId xmlns:a16="http://schemas.microsoft.com/office/drawing/2014/main" id="{E05736C7-5466-4554-8D87-138D5225C3C9}"/>
              </a:ext>
            </a:extLst>
          </p:cNvPr>
          <p:cNvPicPr>
            <a:picLocks noGrp="1" noChangeAspect="1"/>
          </p:cNvPicPr>
          <p:nvPr>
            <p:ph idx="1"/>
          </p:nvPr>
        </p:nvPicPr>
        <p:blipFill>
          <a:blip r:embed="rId2"/>
          <a:stretch>
            <a:fillRect/>
          </a:stretch>
        </p:blipFill>
        <p:spPr>
          <a:xfrm>
            <a:off x="2225085" y="1159755"/>
            <a:ext cx="3860166" cy="5080000"/>
          </a:xfrm>
          <a:prstGeom prst="rect">
            <a:avLst/>
          </a:prstGeom>
        </p:spPr>
      </p:pic>
      <p:sp>
        <p:nvSpPr>
          <p:cNvPr id="5" name="TextBox 4">
            <a:extLst>
              <a:ext uri="{FF2B5EF4-FFF2-40B4-BE49-F238E27FC236}">
                <a16:creationId xmlns:a16="http://schemas.microsoft.com/office/drawing/2014/main" id="{9BE1ECC1-65C0-4AE6-9B35-54EBEFC196EB}"/>
              </a:ext>
            </a:extLst>
          </p:cNvPr>
          <p:cNvSpPr txBox="1"/>
          <p:nvPr/>
        </p:nvSpPr>
        <p:spPr>
          <a:xfrm>
            <a:off x="2201155" y="6239755"/>
            <a:ext cx="3554186" cy="230832"/>
          </a:xfrm>
          <a:prstGeom prst="rect">
            <a:avLst/>
          </a:prstGeom>
          <a:noFill/>
        </p:spPr>
        <p:txBody>
          <a:bodyPr wrap="square" rtlCol="0">
            <a:spAutoFit/>
          </a:bodyPr>
          <a:lstStyle/>
          <a:p>
            <a:r>
              <a:rPr lang="en-US" sz="900" dirty="0">
                <a:latin typeface="Arial" panose="020B0604020202020204" pitchFamily="34" charset="0"/>
              </a:rPr>
              <a:t>Canadian Discovery Ltd. and CSPG Bulletin Vol 66 N01</a:t>
            </a:r>
          </a:p>
        </p:txBody>
      </p:sp>
      <p:sp>
        <p:nvSpPr>
          <p:cNvPr id="6" name="TextBox 5">
            <a:extLst>
              <a:ext uri="{FF2B5EF4-FFF2-40B4-BE49-F238E27FC236}">
                <a16:creationId xmlns:a16="http://schemas.microsoft.com/office/drawing/2014/main" id="{137720DE-ECB9-4812-B4E5-B8812374A0A7}"/>
              </a:ext>
            </a:extLst>
          </p:cNvPr>
          <p:cNvSpPr txBox="1"/>
          <p:nvPr/>
        </p:nvSpPr>
        <p:spPr>
          <a:xfrm>
            <a:off x="6416169" y="1674674"/>
            <a:ext cx="2351314" cy="3139321"/>
          </a:xfrm>
          <a:prstGeom prst="rect">
            <a:avLst/>
          </a:prstGeom>
          <a:noFill/>
        </p:spPr>
        <p:txBody>
          <a:bodyPr wrap="square" rtlCol="0">
            <a:spAutoFit/>
          </a:bodyPr>
          <a:lstStyle/>
          <a:p>
            <a:r>
              <a:rPr lang="en-US" dirty="0">
                <a:solidFill>
                  <a:srgbClr val="002F5F"/>
                </a:solidFill>
                <a:latin typeface="Arial" panose="020B0604020202020204" pitchFamily="34" charset="0"/>
              </a:rPr>
              <a:t>Structure Map of the base of the Montney showing areas where basin is deeper (blue) and shallower (red)</a:t>
            </a:r>
          </a:p>
          <a:p>
            <a:endParaRPr lang="en-CA" dirty="0">
              <a:solidFill>
                <a:srgbClr val="002F5F"/>
              </a:solidFill>
              <a:latin typeface="Arial" panose="020B0604020202020204" pitchFamily="34" charset="0"/>
            </a:endParaRPr>
          </a:p>
          <a:p>
            <a:r>
              <a:rPr lang="en-CA" dirty="0">
                <a:solidFill>
                  <a:srgbClr val="002F5F"/>
                </a:solidFill>
                <a:latin typeface="Arial" panose="020B0604020202020204" pitchFamily="34" charset="0"/>
              </a:rPr>
              <a:t>The thickest deposits are found in the deeper areas.</a:t>
            </a:r>
            <a:endParaRPr lang="en-US" dirty="0">
              <a:solidFill>
                <a:srgbClr val="002F5F"/>
              </a:solidFill>
              <a:latin typeface="Arial" panose="020B0604020202020204" pitchFamily="34" charset="0"/>
            </a:endParaRPr>
          </a:p>
          <a:p>
            <a:pPr algn="ctr"/>
            <a:endParaRPr lang="en-US" dirty="0">
              <a:solidFill>
                <a:srgbClr val="002F5F"/>
              </a:solidFill>
              <a:latin typeface="Arial" panose="020B0604020202020204" pitchFamily="34" charset="0"/>
            </a:endParaRPr>
          </a:p>
        </p:txBody>
      </p:sp>
    </p:spTree>
    <p:extLst>
      <p:ext uri="{BB962C8B-B14F-4D97-AF65-F5344CB8AC3E}">
        <p14:creationId xmlns:p14="http://schemas.microsoft.com/office/powerpoint/2010/main" val="13196949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457200" y="284682"/>
            <a:ext cx="6452558" cy="483079"/>
          </a:xfrm>
        </p:spPr>
        <p:txBody>
          <a:bodyPr/>
          <a:lstStyle/>
          <a:p>
            <a:r>
              <a:rPr lang="en-US" sz="2400" dirty="0"/>
              <a:t>pressure Regime</a:t>
            </a:r>
          </a:p>
        </p:txBody>
      </p:sp>
      <p:sp>
        <p:nvSpPr>
          <p:cNvPr id="10" name="Content Placeholder 9"/>
          <p:cNvSpPr>
            <a:spLocks noGrp="1"/>
          </p:cNvSpPr>
          <p:nvPr>
            <p:ph idx="1"/>
          </p:nvPr>
        </p:nvSpPr>
        <p:spPr>
          <a:xfrm>
            <a:off x="3814075" y="1207698"/>
            <a:ext cx="5095012" cy="4918465"/>
          </a:xfrm>
        </p:spPr>
        <p:txBody>
          <a:bodyPr>
            <a:normAutofit/>
          </a:bodyPr>
          <a:lstStyle/>
          <a:p>
            <a:r>
              <a:rPr lang="en-US" sz="1400" dirty="0" err="1"/>
              <a:t>Overpressured</a:t>
            </a:r>
            <a:r>
              <a:rPr lang="en-US" sz="1400" dirty="0"/>
              <a:t> unconventional reservoir west of the deep basin boundary</a:t>
            </a:r>
          </a:p>
          <a:p>
            <a:r>
              <a:rPr lang="en-US" sz="1400" dirty="0"/>
              <a:t>Low to regularly pressured conventional reservoir east of the boundary</a:t>
            </a:r>
          </a:p>
          <a:p>
            <a:r>
              <a:rPr lang="en-US" sz="1400" dirty="0"/>
              <a:t>Areas of active development in the unconventional Montney tend to be in the yellow-orange regions.</a:t>
            </a:r>
          </a:p>
        </p:txBody>
      </p:sp>
      <p:sp>
        <p:nvSpPr>
          <p:cNvPr id="2" name="Footer Placeholder 1">
            <a:extLst>
              <a:ext uri="{FF2B5EF4-FFF2-40B4-BE49-F238E27FC236}">
                <a16:creationId xmlns:a16="http://schemas.microsoft.com/office/drawing/2014/main" id="{BF99D038-81FF-45BF-801E-09A3929A8CF1}"/>
              </a:ext>
            </a:extLst>
          </p:cNvPr>
          <p:cNvSpPr>
            <a:spLocks noGrp="1"/>
          </p:cNvSpPr>
          <p:nvPr>
            <p:ph type="ftr" sz="quarter" idx="11"/>
          </p:nvPr>
        </p:nvSpPr>
        <p:spPr/>
        <p:txBody>
          <a:bodyPr/>
          <a:lstStyle/>
          <a:p>
            <a:r>
              <a:rPr lang="en-US"/>
              <a:t>GLJ PETROLEUM CONSULTANTS</a:t>
            </a:r>
          </a:p>
        </p:txBody>
      </p:sp>
      <p:sp>
        <p:nvSpPr>
          <p:cNvPr id="3" name="Slide Number Placeholder 2">
            <a:extLst>
              <a:ext uri="{FF2B5EF4-FFF2-40B4-BE49-F238E27FC236}">
                <a16:creationId xmlns:a16="http://schemas.microsoft.com/office/drawing/2014/main" id="{FEBEAEF6-36B8-4FAF-AAE8-D98B6859E9A8}"/>
              </a:ext>
            </a:extLst>
          </p:cNvPr>
          <p:cNvSpPr>
            <a:spLocks noGrp="1"/>
          </p:cNvSpPr>
          <p:nvPr>
            <p:ph type="sldNum" sz="quarter" idx="12"/>
          </p:nvPr>
        </p:nvSpPr>
        <p:spPr/>
        <p:txBody>
          <a:bodyPr/>
          <a:lstStyle/>
          <a:p>
            <a:fld id="{6A2934AE-CAA2-7547-9AAD-CFCEE97C9303}" type="slidenum">
              <a:rPr lang="en-US" smtClean="0"/>
              <a:pPr/>
              <a:t>71</a:t>
            </a:fld>
            <a:endParaRPr lang="en-US"/>
          </a:p>
        </p:txBody>
      </p:sp>
      <p:pic>
        <p:nvPicPr>
          <p:cNvPr id="4" name="Picture 3">
            <a:extLst>
              <a:ext uri="{FF2B5EF4-FFF2-40B4-BE49-F238E27FC236}">
                <a16:creationId xmlns:a16="http://schemas.microsoft.com/office/drawing/2014/main" id="{B9577197-DA65-4699-A9B3-9D11F4772A39}"/>
              </a:ext>
            </a:extLst>
          </p:cNvPr>
          <p:cNvPicPr>
            <a:picLocks noChangeAspect="1"/>
          </p:cNvPicPr>
          <p:nvPr/>
        </p:nvPicPr>
        <p:blipFill>
          <a:blip r:embed="rId3"/>
          <a:stretch>
            <a:fillRect/>
          </a:stretch>
        </p:blipFill>
        <p:spPr>
          <a:xfrm>
            <a:off x="572907" y="1154338"/>
            <a:ext cx="3241167" cy="5252585"/>
          </a:xfrm>
          <a:prstGeom prst="rect">
            <a:avLst/>
          </a:prstGeom>
        </p:spPr>
      </p:pic>
      <p:sp>
        <p:nvSpPr>
          <p:cNvPr id="6" name="TextBox 5">
            <a:extLst>
              <a:ext uri="{FF2B5EF4-FFF2-40B4-BE49-F238E27FC236}">
                <a16:creationId xmlns:a16="http://schemas.microsoft.com/office/drawing/2014/main" id="{5A5D8F30-F2F0-4DFE-9847-CE0E58DB73A5}"/>
              </a:ext>
            </a:extLst>
          </p:cNvPr>
          <p:cNvSpPr txBox="1"/>
          <p:nvPr/>
        </p:nvSpPr>
        <p:spPr>
          <a:xfrm>
            <a:off x="520606" y="6003982"/>
            <a:ext cx="2580468" cy="307777"/>
          </a:xfrm>
          <a:prstGeom prst="rect">
            <a:avLst/>
          </a:prstGeom>
          <a:noFill/>
        </p:spPr>
        <p:txBody>
          <a:bodyPr wrap="square" rtlCol="0">
            <a:spAutoFit/>
          </a:bodyPr>
          <a:lstStyle/>
          <a:p>
            <a:r>
              <a:rPr lang="en-US" sz="1400" dirty="0"/>
              <a:t>(Canadian Discovery)</a:t>
            </a:r>
          </a:p>
        </p:txBody>
      </p:sp>
      <p:pic>
        <p:nvPicPr>
          <p:cNvPr id="12" name="Picture 2"/>
          <p:cNvPicPr>
            <a:picLocks noChangeAspect="1" noChangeArrowheads="1"/>
          </p:cNvPicPr>
          <p:nvPr/>
        </p:nvPicPr>
        <p:blipFill>
          <a:blip r:embed="rId4" cstate="print"/>
          <a:srcRect/>
          <a:stretch>
            <a:fillRect/>
          </a:stretch>
        </p:blipFill>
        <p:spPr bwMode="auto">
          <a:xfrm>
            <a:off x="4279072" y="2950512"/>
            <a:ext cx="4533356" cy="3456411"/>
          </a:xfrm>
          <a:prstGeom prst="rect">
            <a:avLst/>
          </a:prstGeom>
          <a:noFill/>
          <a:ln w="9525">
            <a:noFill/>
            <a:miter lim="800000"/>
            <a:headEnd/>
            <a:tailEnd/>
          </a:ln>
        </p:spPr>
      </p:pic>
      <p:cxnSp>
        <p:nvCxnSpPr>
          <p:cNvPr id="13" name="Straight Arrow Connector 12">
            <a:extLst>
              <a:ext uri="{FF2B5EF4-FFF2-40B4-BE49-F238E27FC236}">
                <a16:creationId xmlns:a16="http://schemas.microsoft.com/office/drawing/2014/main" id="{0BB01516-0E4B-43C3-A219-74E02E1D04B8}"/>
              </a:ext>
            </a:extLst>
          </p:cNvPr>
          <p:cNvCxnSpPr>
            <a:cxnSpLocks/>
          </p:cNvCxnSpPr>
          <p:nvPr/>
        </p:nvCxnSpPr>
        <p:spPr>
          <a:xfrm flipH="1">
            <a:off x="1325106" y="1725148"/>
            <a:ext cx="759416" cy="878567"/>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14" name="TextBox 13">
            <a:extLst>
              <a:ext uri="{FF2B5EF4-FFF2-40B4-BE49-F238E27FC236}">
                <a16:creationId xmlns:a16="http://schemas.microsoft.com/office/drawing/2014/main" id="{DB5CFD29-DA28-4435-93AD-A687F4279323}"/>
              </a:ext>
            </a:extLst>
          </p:cNvPr>
          <p:cNvSpPr txBox="1"/>
          <p:nvPr/>
        </p:nvSpPr>
        <p:spPr>
          <a:xfrm>
            <a:off x="1232533" y="1478927"/>
            <a:ext cx="2417062" cy="246221"/>
          </a:xfrm>
          <a:prstGeom prst="rect">
            <a:avLst/>
          </a:prstGeom>
          <a:noFill/>
        </p:spPr>
        <p:txBody>
          <a:bodyPr wrap="square" rtlCol="0">
            <a:spAutoFit/>
          </a:bodyPr>
          <a:lstStyle/>
          <a:p>
            <a:r>
              <a:rPr lang="en-US" sz="1000" b="1" dirty="0">
                <a:solidFill>
                  <a:srgbClr val="FF0000"/>
                </a:solidFill>
                <a:latin typeface="Arial" panose="020B0604020202020204" pitchFamily="34" charset="0"/>
                <a:cs typeface="Arial" panose="020B0604020202020204" pitchFamily="34" charset="0"/>
              </a:rPr>
              <a:t>approximate Deep Basin boundary</a:t>
            </a:r>
          </a:p>
        </p:txBody>
      </p:sp>
      <p:cxnSp>
        <p:nvCxnSpPr>
          <p:cNvPr id="7" name="Connector: Elbow 6">
            <a:extLst>
              <a:ext uri="{FF2B5EF4-FFF2-40B4-BE49-F238E27FC236}">
                <a16:creationId xmlns:a16="http://schemas.microsoft.com/office/drawing/2014/main" id="{598169FB-2C09-45F6-A035-51E47C28A5FB}"/>
              </a:ext>
            </a:extLst>
          </p:cNvPr>
          <p:cNvCxnSpPr/>
          <p:nvPr/>
        </p:nvCxnSpPr>
        <p:spPr>
          <a:xfrm>
            <a:off x="1325105" y="3609892"/>
            <a:ext cx="34568" cy="12700"/>
          </a:xfrm>
          <a:prstGeom prst="bentConnector3">
            <a:avLst/>
          </a:prstGeom>
        </p:spPr>
        <p:style>
          <a:lnRef idx="2">
            <a:schemeClr val="accent1"/>
          </a:lnRef>
          <a:fillRef idx="0">
            <a:schemeClr val="accent1"/>
          </a:fillRef>
          <a:effectRef idx="1">
            <a:schemeClr val="accent1"/>
          </a:effectRef>
          <a:fontRef idx="minor">
            <a:schemeClr val="tx1"/>
          </a:fontRef>
        </p:style>
      </p:cxnSp>
      <p:sp>
        <p:nvSpPr>
          <p:cNvPr id="15" name="Callout: Line 14">
            <a:extLst>
              <a:ext uri="{FF2B5EF4-FFF2-40B4-BE49-F238E27FC236}">
                <a16:creationId xmlns:a16="http://schemas.microsoft.com/office/drawing/2014/main" id="{85BBE2BC-9142-4DC3-8BAB-2C8B7DA7CAB6}"/>
              </a:ext>
            </a:extLst>
          </p:cNvPr>
          <p:cNvSpPr/>
          <p:nvPr/>
        </p:nvSpPr>
        <p:spPr>
          <a:xfrm>
            <a:off x="2891108" y="2879611"/>
            <a:ext cx="1320020" cy="192185"/>
          </a:xfrm>
          <a:prstGeom prst="borderCallout1">
            <a:avLst>
              <a:gd name="adj1" fmla="val 47402"/>
              <a:gd name="adj2" fmla="val -5399"/>
              <a:gd name="adj3" fmla="val 605440"/>
              <a:gd name="adj4" fmla="val -10701"/>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a:t>
            </a:r>
            <a:r>
              <a:rPr lang="en-US" sz="1100" dirty="0">
                <a:latin typeface="Arial" panose="020B0604020202020204" pitchFamily="34" charset="0"/>
              </a:rPr>
              <a:t>2000-3500 psia</a:t>
            </a:r>
          </a:p>
        </p:txBody>
      </p:sp>
      <p:sp>
        <p:nvSpPr>
          <p:cNvPr id="16" name="Callout: Line 15">
            <a:extLst>
              <a:ext uri="{FF2B5EF4-FFF2-40B4-BE49-F238E27FC236}">
                <a16:creationId xmlns:a16="http://schemas.microsoft.com/office/drawing/2014/main" id="{9D444B1C-8104-4E47-8671-9DED6F73192A}"/>
              </a:ext>
            </a:extLst>
          </p:cNvPr>
          <p:cNvSpPr/>
          <p:nvPr/>
        </p:nvSpPr>
        <p:spPr>
          <a:xfrm>
            <a:off x="2335497" y="2273216"/>
            <a:ext cx="1320020" cy="192185"/>
          </a:xfrm>
          <a:prstGeom prst="borderCallout1">
            <a:avLst>
              <a:gd name="adj1" fmla="val 47402"/>
              <a:gd name="adj2" fmla="val -5399"/>
              <a:gd name="adj3" fmla="val 706546"/>
              <a:gd name="adj4" fmla="val -37062"/>
            </a:avLst>
          </a:prstGeom>
          <a:solidFill>
            <a:srgbClr val="002F5F"/>
          </a:solidFill>
          <a:ln w="28575">
            <a:solidFill>
              <a:srgbClr val="002F5F"/>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a:t>
            </a:r>
            <a:r>
              <a:rPr lang="en-US" sz="1100" dirty="0">
                <a:latin typeface="Arial" panose="020B0604020202020204" pitchFamily="34" charset="0"/>
              </a:rPr>
              <a:t>3500-5500 psia</a:t>
            </a:r>
          </a:p>
        </p:txBody>
      </p:sp>
      <p:sp>
        <p:nvSpPr>
          <p:cNvPr id="17" name="Callout: Line 16">
            <a:extLst>
              <a:ext uri="{FF2B5EF4-FFF2-40B4-BE49-F238E27FC236}">
                <a16:creationId xmlns:a16="http://schemas.microsoft.com/office/drawing/2014/main" id="{4DE0E7F0-A018-4DD4-8720-7CCBC767C3D1}"/>
              </a:ext>
            </a:extLst>
          </p:cNvPr>
          <p:cNvSpPr/>
          <p:nvPr/>
        </p:nvSpPr>
        <p:spPr>
          <a:xfrm>
            <a:off x="682379" y="5422900"/>
            <a:ext cx="1320020" cy="192185"/>
          </a:xfrm>
          <a:prstGeom prst="borderCallout1">
            <a:avLst>
              <a:gd name="adj1" fmla="val 47402"/>
              <a:gd name="adj2" fmla="val -5399"/>
              <a:gd name="adj3" fmla="val -714222"/>
              <a:gd name="adj4" fmla="val 42313"/>
            </a:avLst>
          </a:prstGeom>
          <a:solidFill>
            <a:srgbClr val="002F5F"/>
          </a:solidFill>
          <a:ln w="28575">
            <a:solidFill>
              <a:schemeClr val="tx1"/>
            </a:solidFill>
            <a:headEnd type="none"/>
            <a:tailEnd type="triangle" w="lg" len="lg"/>
          </a:ln>
        </p:spPr>
        <p:style>
          <a:lnRef idx="1">
            <a:schemeClr val="dk1"/>
          </a:lnRef>
          <a:fillRef idx="3">
            <a:schemeClr val="dk1"/>
          </a:fillRef>
          <a:effectRef idx="2">
            <a:schemeClr val="dk1"/>
          </a:effectRef>
          <a:fontRef idx="minor">
            <a:schemeClr val="lt1"/>
          </a:fontRef>
        </p:style>
        <p:txBody>
          <a:bodyPr rtlCol="0" anchor="ctr"/>
          <a:lstStyle/>
          <a:p>
            <a:pPr algn="ctr"/>
            <a:r>
              <a:rPr lang="en-US" sz="1600" dirty="0">
                <a:latin typeface="Arial" panose="020B0604020202020204" pitchFamily="34" charset="0"/>
              </a:rPr>
              <a:t>~</a:t>
            </a:r>
            <a:r>
              <a:rPr lang="en-US" sz="1100" dirty="0">
                <a:latin typeface="Arial" panose="020B0604020202020204" pitchFamily="34" charset="0"/>
              </a:rPr>
              <a:t>6500-7500 psia </a:t>
            </a:r>
          </a:p>
        </p:txBody>
      </p:sp>
      <p:sp>
        <p:nvSpPr>
          <p:cNvPr id="8" name="Oval 7">
            <a:extLst>
              <a:ext uri="{FF2B5EF4-FFF2-40B4-BE49-F238E27FC236}">
                <a16:creationId xmlns:a16="http://schemas.microsoft.com/office/drawing/2014/main" id="{EE7210BE-1FF7-478C-B281-D3231AB355C9}"/>
              </a:ext>
            </a:extLst>
          </p:cNvPr>
          <p:cNvSpPr/>
          <p:nvPr/>
        </p:nvSpPr>
        <p:spPr>
          <a:xfrm>
            <a:off x="1372643" y="3558287"/>
            <a:ext cx="63500" cy="6008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53CDBDD-F65E-4B2F-A1EC-302D4DDA6EDF}"/>
              </a:ext>
            </a:extLst>
          </p:cNvPr>
          <p:cNvSpPr/>
          <p:nvPr/>
        </p:nvSpPr>
        <p:spPr>
          <a:xfrm>
            <a:off x="2977639" y="4447674"/>
            <a:ext cx="63500" cy="6008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1A23344-F2DE-4238-B0B3-34D58A87A977}"/>
              </a:ext>
            </a:extLst>
          </p:cNvPr>
          <p:cNvSpPr/>
          <p:nvPr/>
        </p:nvSpPr>
        <p:spPr>
          <a:xfrm>
            <a:off x="2276706" y="4055119"/>
            <a:ext cx="63500" cy="6008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38CE1997-6342-4053-94A8-3C26ACA21801}"/>
              </a:ext>
            </a:extLst>
          </p:cNvPr>
          <p:cNvSpPr/>
          <p:nvPr/>
        </p:nvSpPr>
        <p:spPr>
          <a:xfrm>
            <a:off x="1810840" y="4024121"/>
            <a:ext cx="63500" cy="6008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BC4AC58-82FA-43AF-817C-A5D3456E39F3}"/>
              </a:ext>
            </a:extLst>
          </p:cNvPr>
          <p:cNvCxnSpPr>
            <a:cxnSpLocks/>
          </p:cNvCxnSpPr>
          <p:nvPr/>
        </p:nvCxnSpPr>
        <p:spPr>
          <a:xfrm>
            <a:off x="1410969" y="3593698"/>
            <a:ext cx="438197" cy="4658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8C5C504-0E48-4011-B13C-0CA514EFF324}"/>
              </a:ext>
            </a:extLst>
          </p:cNvPr>
          <p:cNvCxnSpPr>
            <a:cxnSpLocks/>
            <a:stCxn id="23" idx="6"/>
          </p:cNvCxnSpPr>
          <p:nvPr/>
        </p:nvCxnSpPr>
        <p:spPr>
          <a:xfrm>
            <a:off x="1874340" y="4054164"/>
            <a:ext cx="434116" cy="3246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8178CE6-2F11-42A9-B2E7-3C90E0AB642E}"/>
              </a:ext>
            </a:extLst>
          </p:cNvPr>
          <p:cNvCxnSpPr>
            <a:cxnSpLocks/>
            <a:endCxn id="21" idx="5"/>
          </p:cNvCxnSpPr>
          <p:nvPr/>
        </p:nvCxnSpPr>
        <p:spPr>
          <a:xfrm>
            <a:off x="2308456" y="4088688"/>
            <a:ext cx="723384" cy="4102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0E511EAF-0860-46BB-939A-1E241A295DD9}"/>
              </a:ext>
            </a:extLst>
          </p:cNvPr>
          <p:cNvSpPr/>
          <p:nvPr/>
        </p:nvSpPr>
        <p:spPr>
          <a:xfrm>
            <a:off x="2995507" y="4363246"/>
            <a:ext cx="723384" cy="261610"/>
          </a:xfrm>
          <a:prstGeom prst="rect">
            <a:avLst/>
          </a:prstGeom>
        </p:spPr>
        <p:txBody>
          <a:bodyPr wrap="square">
            <a:spAutoFit/>
          </a:bodyPr>
          <a:lstStyle/>
          <a:p>
            <a:r>
              <a:rPr lang="en-US" sz="1100" dirty="0"/>
              <a:t>X-section</a:t>
            </a:r>
          </a:p>
        </p:txBody>
      </p:sp>
    </p:spTree>
    <p:extLst>
      <p:ext uri="{BB962C8B-B14F-4D97-AF65-F5344CB8AC3E}">
        <p14:creationId xmlns:p14="http://schemas.microsoft.com/office/powerpoint/2010/main" val="210977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Know that Different Areas have Different Liquid Yields</a:t>
            </a:r>
          </a:p>
        </p:txBody>
      </p:sp>
      <p:pic>
        <p:nvPicPr>
          <p:cNvPr id="6" name="Content Placeholder 5" descr="PeakReportedCGR.png"/>
          <p:cNvPicPr>
            <a:picLocks noGrp="1" noChangeAspect="1"/>
          </p:cNvPicPr>
          <p:nvPr>
            <p:ph idx="1"/>
          </p:nvPr>
        </p:nvPicPr>
        <p:blipFill>
          <a:blip r:embed="rId2"/>
          <a:stretch>
            <a:fillRect/>
          </a:stretch>
        </p:blipFill>
        <p:spPr>
          <a:xfrm>
            <a:off x="686285" y="1282700"/>
            <a:ext cx="7787304" cy="5080000"/>
          </a:xfrm>
        </p:spPr>
      </p:pic>
      <p:sp>
        <p:nvSpPr>
          <p:cNvPr id="4" name="Footer Placeholder 3"/>
          <p:cNvSpPr>
            <a:spLocks noGrp="1"/>
          </p:cNvSpPr>
          <p:nvPr>
            <p:ph type="ftr" sz="quarter" idx="11"/>
          </p:nvPr>
        </p:nvSpPr>
        <p:spPr/>
        <p:txBody>
          <a:bodyPr/>
          <a:lstStyle/>
          <a:p>
            <a:r>
              <a:rPr lang="en-US" dirty="0"/>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Montney CGR Trends</a:t>
            </a:r>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73</a:t>
            </a:fld>
            <a:endParaRPr lang="en-US"/>
          </a:p>
        </p:txBody>
      </p:sp>
      <p:pic>
        <p:nvPicPr>
          <p:cNvPr id="2050" name="Picture 2"/>
          <p:cNvPicPr>
            <a:picLocks noChangeAspect="1" noChangeArrowheads="1"/>
          </p:cNvPicPr>
          <p:nvPr/>
        </p:nvPicPr>
        <p:blipFill>
          <a:blip r:embed="rId2"/>
          <a:srcRect/>
          <a:stretch>
            <a:fillRect/>
          </a:stretch>
        </p:blipFill>
        <p:spPr bwMode="auto">
          <a:xfrm>
            <a:off x="1954531" y="1282768"/>
            <a:ext cx="5234938" cy="5079763"/>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2181225" y="4940976"/>
            <a:ext cx="1885950" cy="113347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12907" y="2105299"/>
            <a:ext cx="4302901" cy="3680354"/>
          </a:xfrm>
          <a:prstGeom prst="rect">
            <a:avLst/>
          </a:prstGeom>
          <a:noFill/>
          <a:ln w="9525">
            <a:noFill/>
            <a:miter lim="800000"/>
            <a:headEnd/>
            <a:tailEnd/>
          </a:ln>
        </p:spPr>
      </p:pic>
      <p:cxnSp>
        <p:nvCxnSpPr>
          <p:cNvPr id="6" name="Straight Arrow Connector 5"/>
          <p:cNvCxnSpPr/>
          <p:nvPr/>
        </p:nvCxnSpPr>
        <p:spPr>
          <a:xfrm flipV="1">
            <a:off x="1984561" y="4445849"/>
            <a:ext cx="1712597" cy="51377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984561" y="2716040"/>
            <a:ext cx="1940943" cy="87351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4953063" y="2105299"/>
            <a:ext cx="913583" cy="159842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925788" y="1189935"/>
            <a:ext cx="2046418" cy="276999"/>
          </a:xfrm>
          <a:prstGeom prst="rect">
            <a:avLst/>
          </a:prstGeom>
          <a:noFill/>
        </p:spPr>
        <p:txBody>
          <a:bodyPr wrap="square" rtlCol="0">
            <a:spAutoFit/>
          </a:bodyPr>
          <a:lstStyle/>
          <a:p>
            <a:pPr algn="ctr"/>
            <a:r>
              <a:rPr lang="en-US" sz="1200" dirty="0"/>
              <a:t>00/05-10-079-12W6/0</a:t>
            </a:r>
          </a:p>
        </p:txBody>
      </p:sp>
      <p:sp>
        <p:nvSpPr>
          <p:cNvPr id="13" name="TextBox 12"/>
          <p:cNvSpPr txBox="1"/>
          <p:nvPr/>
        </p:nvSpPr>
        <p:spPr>
          <a:xfrm>
            <a:off x="339285" y="1640172"/>
            <a:ext cx="1708554" cy="276999"/>
          </a:xfrm>
          <a:prstGeom prst="rect">
            <a:avLst/>
          </a:prstGeom>
          <a:noFill/>
        </p:spPr>
        <p:txBody>
          <a:bodyPr wrap="square" rtlCol="0">
            <a:spAutoFit/>
          </a:bodyPr>
          <a:lstStyle/>
          <a:p>
            <a:pPr algn="ctr"/>
            <a:r>
              <a:rPr lang="en-US" sz="1200" dirty="0"/>
              <a:t>00/10-24-079-15W6/0</a:t>
            </a:r>
          </a:p>
        </p:txBody>
      </p:sp>
      <p:sp>
        <p:nvSpPr>
          <p:cNvPr id="14" name="TextBox 13"/>
          <p:cNvSpPr txBox="1"/>
          <p:nvPr/>
        </p:nvSpPr>
        <p:spPr>
          <a:xfrm>
            <a:off x="394350" y="3974471"/>
            <a:ext cx="1598424" cy="276999"/>
          </a:xfrm>
          <a:prstGeom prst="rect">
            <a:avLst/>
          </a:prstGeom>
          <a:noFill/>
        </p:spPr>
        <p:txBody>
          <a:bodyPr wrap="square" rtlCol="0">
            <a:spAutoFit/>
          </a:bodyPr>
          <a:lstStyle/>
          <a:p>
            <a:pPr algn="ctr"/>
            <a:r>
              <a:rPr lang="en-US" sz="1200" dirty="0"/>
              <a:t>00/04-27-077-15W6/0</a:t>
            </a:r>
          </a:p>
        </p:txBody>
      </p:sp>
      <p:pic>
        <p:nvPicPr>
          <p:cNvPr id="15" name="Picture 14"/>
          <p:cNvPicPr>
            <a:picLocks noChangeAspect="1"/>
          </p:cNvPicPr>
          <p:nvPr/>
        </p:nvPicPr>
        <p:blipFill>
          <a:blip r:embed="rId3" cstate="print"/>
          <a:srcRect/>
          <a:stretch>
            <a:fillRect/>
          </a:stretch>
        </p:blipFill>
        <p:spPr bwMode="auto">
          <a:xfrm>
            <a:off x="227727" y="1917171"/>
            <a:ext cx="1931670" cy="1482090"/>
          </a:xfrm>
          <a:prstGeom prst="rect">
            <a:avLst/>
          </a:prstGeom>
          <a:noFill/>
          <a:ln w="9525">
            <a:noFill/>
            <a:miter lim="800000"/>
            <a:headEnd/>
            <a:tailEnd/>
          </a:ln>
        </p:spPr>
      </p:pic>
      <p:pic>
        <p:nvPicPr>
          <p:cNvPr id="16" name="Picture 15"/>
          <p:cNvPicPr>
            <a:picLocks noChangeAspect="1"/>
          </p:cNvPicPr>
          <p:nvPr/>
        </p:nvPicPr>
        <p:blipFill>
          <a:blip r:embed="rId4" cstate="print"/>
          <a:srcRect/>
          <a:stretch>
            <a:fillRect/>
          </a:stretch>
        </p:blipFill>
        <p:spPr bwMode="auto">
          <a:xfrm>
            <a:off x="220107" y="4251470"/>
            <a:ext cx="1946910" cy="1497330"/>
          </a:xfrm>
          <a:prstGeom prst="rect">
            <a:avLst/>
          </a:prstGeom>
          <a:noFill/>
          <a:ln w="9525">
            <a:noFill/>
            <a:miter lim="800000"/>
            <a:headEnd/>
            <a:tailEnd/>
          </a:ln>
        </p:spPr>
      </p:pic>
      <p:pic>
        <p:nvPicPr>
          <p:cNvPr id="1027" name="Picture 3"/>
          <p:cNvPicPr>
            <a:picLocks noChangeAspect="1" noChangeArrowheads="1"/>
          </p:cNvPicPr>
          <p:nvPr/>
        </p:nvPicPr>
        <p:blipFill>
          <a:blip r:embed="rId5" cstate="print"/>
          <a:srcRect/>
          <a:stretch>
            <a:fillRect/>
          </a:stretch>
        </p:blipFill>
        <p:spPr bwMode="auto">
          <a:xfrm>
            <a:off x="4977447" y="1466934"/>
            <a:ext cx="1943100" cy="1512570"/>
          </a:xfrm>
          <a:prstGeom prst="rect">
            <a:avLst/>
          </a:prstGeom>
          <a:noFill/>
          <a:ln w="9525">
            <a:noFill/>
            <a:miter lim="800000"/>
            <a:headEnd/>
            <a:tailEnd/>
          </a:ln>
        </p:spPr>
      </p:pic>
      <p:sp>
        <p:nvSpPr>
          <p:cNvPr id="20" name="TextBox 19"/>
          <p:cNvSpPr txBox="1"/>
          <p:nvPr/>
        </p:nvSpPr>
        <p:spPr>
          <a:xfrm>
            <a:off x="7022779" y="2032502"/>
            <a:ext cx="1703899" cy="276999"/>
          </a:xfrm>
          <a:prstGeom prst="rect">
            <a:avLst/>
          </a:prstGeom>
          <a:noFill/>
        </p:spPr>
        <p:txBody>
          <a:bodyPr wrap="square" rtlCol="0">
            <a:spAutoFit/>
          </a:bodyPr>
          <a:lstStyle/>
          <a:p>
            <a:pPr algn="ctr"/>
            <a:r>
              <a:rPr lang="en-US" sz="1200" dirty="0"/>
              <a:t>00/12-29-077-13W6/0 </a:t>
            </a:r>
          </a:p>
        </p:txBody>
      </p:sp>
      <p:cxnSp>
        <p:nvCxnSpPr>
          <p:cNvPr id="21" name="Straight Arrow Connector 20"/>
          <p:cNvCxnSpPr/>
          <p:nvPr/>
        </p:nvCxnSpPr>
        <p:spPr>
          <a:xfrm flipH="1">
            <a:off x="4610543" y="3195873"/>
            <a:ext cx="2632229" cy="130706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6" cstate="print"/>
          <a:srcRect/>
          <a:stretch>
            <a:fillRect/>
          </a:stretch>
        </p:blipFill>
        <p:spPr bwMode="auto">
          <a:xfrm>
            <a:off x="6868888" y="2309501"/>
            <a:ext cx="2011680" cy="1664970"/>
          </a:xfrm>
          <a:prstGeom prst="rect">
            <a:avLst/>
          </a:prstGeom>
          <a:noFill/>
          <a:ln w="9525">
            <a:noFill/>
            <a:miter lim="800000"/>
            <a:headEnd/>
            <a:tailEnd/>
          </a:ln>
        </p:spPr>
      </p:pic>
      <p:sp>
        <p:nvSpPr>
          <p:cNvPr id="25" name="TextBox 24"/>
          <p:cNvSpPr txBox="1"/>
          <p:nvPr/>
        </p:nvSpPr>
        <p:spPr>
          <a:xfrm>
            <a:off x="6994236" y="4225936"/>
            <a:ext cx="1760985" cy="276999"/>
          </a:xfrm>
          <a:prstGeom prst="rect">
            <a:avLst/>
          </a:prstGeom>
          <a:noFill/>
        </p:spPr>
        <p:txBody>
          <a:bodyPr wrap="square" rtlCol="0">
            <a:spAutoFit/>
          </a:bodyPr>
          <a:lstStyle/>
          <a:p>
            <a:pPr algn="ctr"/>
            <a:r>
              <a:rPr lang="en-US" sz="1200" dirty="0"/>
              <a:t>02/05-14-075-09W6/0 </a:t>
            </a:r>
          </a:p>
        </p:txBody>
      </p:sp>
      <p:cxnSp>
        <p:nvCxnSpPr>
          <p:cNvPr id="26" name="Straight Arrow Connector 25"/>
          <p:cNvCxnSpPr/>
          <p:nvPr/>
        </p:nvCxnSpPr>
        <p:spPr>
          <a:xfrm flipH="1">
            <a:off x="6208968" y="5160475"/>
            <a:ext cx="1404996" cy="19875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7" cstate="print"/>
          <a:srcRect/>
          <a:stretch>
            <a:fillRect/>
          </a:stretch>
        </p:blipFill>
        <p:spPr bwMode="auto">
          <a:xfrm>
            <a:off x="6872698" y="4445849"/>
            <a:ext cx="2004060" cy="1661160"/>
          </a:xfrm>
          <a:prstGeom prst="rect">
            <a:avLst/>
          </a:prstGeom>
          <a:noFill/>
          <a:ln w="9525">
            <a:noFill/>
            <a:miter lim="800000"/>
            <a:headEnd/>
            <a:tailEnd/>
          </a:ln>
        </p:spPr>
      </p:pic>
      <p:sp>
        <p:nvSpPr>
          <p:cNvPr id="18" name="Title 17"/>
          <p:cNvSpPr>
            <a:spLocks noGrp="1"/>
          </p:cNvSpPr>
          <p:nvPr>
            <p:ph type="title"/>
          </p:nvPr>
        </p:nvSpPr>
        <p:spPr/>
        <p:txBody>
          <a:bodyPr/>
          <a:lstStyle/>
          <a:p>
            <a:r>
              <a:rPr lang="en-US" dirty="0"/>
              <a:t>Yields are Related to Phase Envelope of Recombined Samples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Regional Trends</a:t>
            </a:r>
            <a:br>
              <a:rPr lang="en-US" dirty="0"/>
            </a:br>
            <a:r>
              <a:rPr lang="en-US" dirty="0"/>
              <a:t>(Initial Condensate Gas Ratio)</a:t>
            </a:r>
          </a:p>
        </p:txBody>
      </p:sp>
      <p:pic>
        <p:nvPicPr>
          <p:cNvPr id="7" name="Content Placeholder 6">
            <a:extLst>
              <a:ext uri="{FF2B5EF4-FFF2-40B4-BE49-F238E27FC236}">
                <a16:creationId xmlns:a16="http://schemas.microsoft.com/office/drawing/2014/main" id="{420508A1-9C03-4875-9B60-A02BA0833671}"/>
              </a:ext>
            </a:extLst>
          </p:cNvPr>
          <p:cNvPicPr>
            <a:picLocks noGrp="1" noChangeAspect="1"/>
          </p:cNvPicPr>
          <p:nvPr>
            <p:ph idx="1"/>
          </p:nvPr>
        </p:nvPicPr>
        <p:blipFill rotWithShape="1">
          <a:blip r:embed="rId2"/>
          <a:srcRect l="3752" r="33214"/>
          <a:stretch/>
        </p:blipFill>
        <p:spPr>
          <a:xfrm>
            <a:off x="2097405" y="1282700"/>
            <a:ext cx="4949190" cy="5080000"/>
          </a:xfrm>
        </p:spPr>
      </p:pic>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75</a:t>
            </a:fld>
            <a:endParaRPr lang="en-US"/>
          </a:p>
        </p:txBody>
      </p:sp>
      <p:sp>
        <p:nvSpPr>
          <p:cNvPr id="6" name="Freeform: Shape 5">
            <a:extLst>
              <a:ext uri="{FF2B5EF4-FFF2-40B4-BE49-F238E27FC236}">
                <a16:creationId xmlns:a16="http://schemas.microsoft.com/office/drawing/2014/main" id="{9A8B13BC-4ACD-477E-BB87-900B38F2E119}"/>
              </a:ext>
            </a:extLst>
          </p:cNvPr>
          <p:cNvSpPr/>
          <p:nvPr/>
        </p:nvSpPr>
        <p:spPr>
          <a:xfrm>
            <a:off x="2936929" y="1859797"/>
            <a:ext cx="3812583" cy="4285281"/>
          </a:xfrm>
          <a:custGeom>
            <a:avLst/>
            <a:gdLst>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697424 w 3812583"/>
              <a:gd name="connsiteY24" fmla="*/ 1697064 h 4285281"/>
              <a:gd name="connsiteX25" fmla="*/ 534691 w 3812583"/>
              <a:gd name="connsiteY25" fmla="*/ 1542081 h 4285281"/>
              <a:gd name="connsiteX26" fmla="*/ 557939 w 3812583"/>
              <a:gd name="connsiteY26" fmla="*/ 1418095 h 4285281"/>
              <a:gd name="connsiteX27" fmla="*/ 666427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697424 w 3812583"/>
              <a:gd name="connsiteY24" fmla="*/ 1697064 h 4285281"/>
              <a:gd name="connsiteX25" fmla="*/ 534691 w 3812583"/>
              <a:gd name="connsiteY25" fmla="*/ 1542081 h 4285281"/>
              <a:gd name="connsiteX26" fmla="*/ 671492 w 3812583"/>
              <a:gd name="connsiteY26" fmla="*/ 1418095 h 4285281"/>
              <a:gd name="connsiteX27" fmla="*/ 666427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697424 w 3812583"/>
              <a:gd name="connsiteY24" fmla="*/ 1697064 h 4285281"/>
              <a:gd name="connsiteX25" fmla="*/ 672150 w 3812583"/>
              <a:gd name="connsiteY25" fmla="*/ 1560011 h 4285281"/>
              <a:gd name="connsiteX26" fmla="*/ 671492 w 3812583"/>
              <a:gd name="connsiteY26" fmla="*/ 1418095 h 4285281"/>
              <a:gd name="connsiteX27" fmla="*/ 666427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2150 w 3812583"/>
              <a:gd name="connsiteY25" fmla="*/ 1560011 h 4285281"/>
              <a:gd name="connsiteX26" fmla="*/ 671492 w 3812583"/>
              <a:gd name="connsiteY26" fmla="*/ 1418095 h 4285281"/>
              <a:gd name="connsiteX27" fmla="*/ 666427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2150 w 3812583"/>
              <a:gd name="connsiteY25" fmla="*/ 1560011 h 4285281"/>
              <a:gd name="connsiteX26" fmla="*/ 671492 w 3812583"/>
              <a:gd name="connsiteY26" fmla="*/ 1418095 h 4285281"/>
              <a:gd name="connsiteX27" fmla="*/ 696310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2150 w 3812583"/>
              <a:gd name="connsiteY25" fmla="*/ 1560011 h 4285281"/>
              <a:gd name="connsiteX26" fmla="*/ 671492 w 3812583"/>
              <a:gd name="connsiteY26" fmla="*/ 1418095 h 4285281"/>
              <a:gd name="connsiteX27" fmla="*/ 666428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8127 w 3812583"/>
              <a:gd name="connsiteY25" fmla="*/ 1560011 h 4285281"/>
              <a:gd name="connsiteX26" fmla="*/ 671492 w 3812583"/>
              <a:gd name="connsiteY26" fmla="*/ 1418095 h 4285281"/>
              <a:gd name="connsiteX27" fmla="*/ 666428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 name="connsiteX0" fmla="*/ 3812583 w 3812583"/>
              <a:gd name="connsiteY0" fmla="*/ 4285281 h 4285281"/>
              <a:gd name="connsiteX1" fmla="*/ 3611105 w 3812583"/>
              <a:gd name="connsiteY1" fmla="*/ 4161295 h 4285281"/>
              <a:gd name="connsiteX2" fmla="*/ 3494868 w 3812583"/>
              <a:gd name="connsiteY2" fmla="*/ 4138047 h 4285281"/>
              <a:gd name="connsiteX3" fmla="*/ 3394129 w 3812583"/>
              <a:gd name="connsiteY3" fmla="*/ 4138047 h 4285281"/>
              <a:gd name="connsiteX4" fmla="*/ 3316637 w 3812583"/>
              <a:gd name="connsiteY4" fmla="*/ 4091552 h 4285281"/>
              <a:gd name="connsiteX5" fmla="*/ 3200400 w 3812583"/>
              <a:gd name="connsiteY5" fmla="*/ 4045057 h 4285281"/>
              <a:gd name="connsiteX6" fmla="*/ 2975674 w 3812583"/>
              <a:gd name="connsiteY6" fmla="*/ 3975315 h 4285281"/>
              <a:gd name="connsiteX7" fmla="*/ 2766447 w 3812583"/>
              <a:gd name="connsiteY7" fmla="*/ 3828081 h 4285281"/>
              <a:gd name="connsiteX8" fmla="*/ 2696705 w 3812583"/>
              <a:gd name="connsiteY8" fmla="*/ 3742840 h 4285281"/>
              <a:gd name="connsiteX9" fmla="*/ 2634712 w 3812583"/>
              <a:gd name="connsiteY9" fmla="*/ 3587857 h 4285281"/>
              <a:gd name="connsiteX10" fmla="*/ 2549471 w 3812583"/>
              <a:gd name="connsiteY10" fmla="*/ 3425125 h 4285281"/>
              <a:gd name="connsiteX11" fmla="*/ 2456481 w 3812583"/>
              <a:gd name="connsiteY11" fmla="*/ 3339884 h 4285281"/>
              <a:gd name="connsiteX12" fmla="*/ 2347993 w 3812583"/>
              <a:gd name="connsiteY12" fmla="*/ 3184901 h 4285281"/>
              <a:gd name="connsiteX13" fmla="*/ 2262752 w 3812583"/>
              <a:gd name="connsiteY13" fmla="*/ 3091911 h 4285281"/>
              <a:gd name="connsiteX14" fmla="*/ 2216257 w 3812583"/>
              <a:gd name="connsiteY14" fmla="*/ 2991172 h 4285281"/>
              <a:gd name="connsiteX15" fmla="*/ 2247254 w 3812583"/>
              <a:gd name="connsiteY15" fmla="*/ 2781945 h 4285281"/>
              <a:gd name="connsiteX16" fmla="*/ 2224007 w 3812583"/>
              <a:gd name="connsiteY16" fmla="*/ 2619213 h 4285281"/>
              <a:gd name="connsiteX17" fmla="*/ 2045776 w 3812583"/>
              <a:gd name="connsiteY17" fmla="*/ 2409986 h 4285281"/>
              <a:gd name="connsiteX18" fmla="*/ 1914040 w 3812583"/>
              <a:gd name="connsiteY18" fmla="*/ 2340244 h 4285281"/>
              <a:gd name="connsiteX19" fmla="*/ 1650569 w 3812583"/>
              <a:gd name="connsiteY19" fmla="*/ 2169762 h 4285281"/>
              <a:gd name="connsiteX20" fmla="*/ 1340603 w 3812583"/>
              <a:gd name="connsiteY20" fmla="*/ 2030278 h 4285281"/>
              <a:gd name="connsiteX21" fmla="*/ 1255363 w 3812583"/>
              <a:gd name="connsiteY21" fmla="*/ 2030278 h 4285281"/>
              <a:gd name="connsiteX22" fmla="*/ 1108129 w 3812583"/>
              <a:gd name="connsiteY22" fmla="*/ 1976034 h 4285281"/>
              <a:gd name="connsiteX23" fmla="*/ 937647 w 3812583"/>
              <a:gd name="connsiteY23" fmla="*/ 1844298 h 4285281"/>
              <a:gd name="connsiteX24" fmla="*/ 739259 w 3812583"/>
              <a:gd name="connsiteY24" fmla="*/ 1697064 h 4285281"/>
              <a:gd name="connsiteX25" fmla="*/ 678127 w 3812583"/>
              <a:gd name="connsiteY25" fmla="*/ 1560011 h 4285281"/>
              <a:gd name="connsiteX26" fmla="*/ 671492 w 3812583"/>
              <a:gd name="connsiteY26" fmla="*/ 1418095 h 4285281"/>
              <a:gd name="connsiteX27" fmla="*/ 666428 w 3812583"/>
              <a:gd name="connsiteY27" fmla="*/ 1162372 h 4285281"/>
              <a:gd name="connsiteX28" fmla="*/ 674176 w 3812583"/>
              <a:gd name="connsiteY28" fmla="*/ 999640 h 4285281"/>
              <a:gd name="connsiteX29" fmla="*/ 705173 w 3812583"/>
              <a:gd name="connsiteY29" fmla="*/ 829159 h 4285281"/>
              <a:gd name="connsiteX30" fmla="*/ 712922 w 3812583"/>
              <a:gd name="connsiteY30" fmla="*/ 712922 h 4285281"/>
              <a:gd name="connsiteX31" fmla="*/ 581186 w 3812583"/>
              <a:gd name="connsiteY31" fmla="*/ 581186 h 4285281"/>
              <a:gd name="connsiteX32" fmla="*/ 379708 w 3812583"/>
              <a:gd name="connsiteY32" fmla="*/ 410705 h 4285281"/>
              <a:gd name="connsiteX33" fmla="*/ 116237 w 3812583"/>
              <a:gd name="connsiteY33" fmla="*/ 247972 h 4285281"/>
              <a:gd name="connsiteX34" fmla="*/ 0 w 3812583"/>
              <a:gd name="connsiteY34" fmla="*/ 0 h 4285281"/>
              <a:gd name="connsiteX35" fmla="*/ 0 w 3812583"/>
              <a:gd name="connsiteY35" fmla="*/ 0 h 4285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3812583" h="4285281">
                <a:moveTo>
                  <a:pt x="3812583" y="4285281"/>
                </a:moveTo>
                <a:cubicBezTo>
                  <a:pt x="3738320" y="4235557"/>
                  <a:pt x="3664057" y="4185834"/>
                  <a:pt x="3611105" y="4161295"/>
                </a:cubicBezTo>
                <a:cubicBezTo>
                  <a:pt x="3558153" y="4136756"/>
                  <a:pt x="3531031" y="4141922"/>
                  <a:pt x="3494868" y="4138047"/>
                </a:cubicBezTo>
                <a:cubicBezTo>
                  <a:pt x="3458705" y="4134172"/>
                  <a:pt x="3423834" y="4145796"/>
                  <a:pt x="3394129" y="4138047"/>
                </a:cubicBezTo>
                <a:cubicBezTo>
                  <a:pt x="3364424" y="4130298"/>
                  <a:pt x="3348925" y="4107050"/>
                  <a:pt x="3316637" y="4091552"/>
                </a:cubicBezTo>
                <a:cubicBezTo>
                  <a:pt x="3284349" y="4076054"/>
                  <a:pt x="3257227" y="4064430"/>
                  <a:pt x="3200400" y="4045057"/>
                </a:cubicBezTo>
                <a:cubicBezTo>
                  <a:pt x="3143573" y="4025684"/>
                  <a:pt x="3047999" y="4011478"/>
                  <a:pt x="2975674" y="3975315"/>
                </a:cubicBezTo>
                <a:cubicBezTo>
                  <a:pt x="2903348" y="3939152"/>
                  <a:pt x="2812942" y="3866827"/>
                  <a:pt x="2766447" y="3828081"/>
                </a:cubicBezTo>
                <a:cubicBezTo>
                  <a:pt x="2719952" y="3789335"/>
                  <a:pt x="2718661" y="3782877"/>
                  <a:pt x="2696705" y="3742840"/>
                </a:cubicBezTo>
                <a:cubicBezTo>
                  <a:pt x="2674749" y="3702803"/>
                  <a:pt x="2659251" y="3640809"/>
                  <a:pt x="2634712" y="3587857"/>
                </a:cubicBezTo>
                <a:cubicBezTo>
                  <a:pt x="2610173" y="3534905"/>
                  <a:pt x="2579176" y="3466454"/>
                  <a:pt x="2549471" y="3425125"/>
                </a:cubicBezTo>
                <a:cubicBezTo>
                  <a:pt x="2519766" y="3383796"/>
                  <a:pt x="2490061" y="3379921"/>
                  <a:pt x="2456481" y="3339884"/>
                </a:cubicBezTo>
                <a:cubicBezTo>
                  <a:pt x="2422901" y="3299847"/>
                  <a:pt x="2380281" y="3226230"/>
                  <a:pt x="2347993" y="3184901"/>
                </a:cubicBezTo>
                <a:cubicBezTo>
                  <a:pt x="2315705" y="3143572"/>
                  <a:pt x="2284708" y="3124199"/>
                  <a:pt x="2262752" y="3091911"/>
                </a:cubicBezTo>
                <a:cubicBezTo>
                  <a:pt x="2240796" y="3059623"/>
                  <a:pt x="2218840" y="3042833"/>
                  <a:pt x="2216257" y="2991172"/>
                </a:cubicBezTo>
                <a:cubicBezTo>
                  <a:pt x="2213674" y="2939511"/>
                  <a:pt x="2245962" y="2843938"/>
                  <a:pt x="2247254" y="2781945"/>
                </a:cubicBezTo>
                <a:cubicBezTo>
                  <a:pt x="2248546" y="2719952"/>
                  <a:pt x="2257587" y="2681206"/>
                  <a:pt x="2224007" y="2619213"/>
                </a:cubicBezTo>
                <a:cubicBezTo>
                  <a:pt x="2190427" y="2557220"/>
                  <a:pt x="2097437" y="2456481"/>
                  <a:pt x="2045776" y="2409986"/>
                </a:cubicBezTo>
                <a:cubicBezTo>
                  <a:pt x="1994115" y="2363491"/>
                  <a:pt x="1979908" y="2380281"/>
                  <a:pt x="1914040" y="2340244"/>
                </a:cubicBezTo>
                <a:cubicBezTo>
                  <a:pt x="1848172" y="2300207"/>
                  <a:pt x="1746142" y="2221423"/>
                  <a:pt x="1650569" y="2169762"/>
                </a:cubicBezTo>
                <a:cubicBezTo>
                  <a:pt x="1554996" y="2118101"/>
                  <a:pt x="1406471" y="2053525"/>
                  <a:pt x="1340603" y="2030278"/>
                </a:cubicBezTo>
                <a:cubicBezTo>
                  <a:pt x="1274735" y="2007031"/>
                  <a:pt x="1294109" y="2039319"/>
                  <a:pt x="1255363" y="2030278"/>
                </a:cubicBezTo>
                <a:cubicBezTo>
                  <a:pt x="1216617" y="2021237"/>
                  <a:pt x="1161082" y="2007031"/>
                  <a:pt x="1108129" y="1976034"/>
                </a:cubicBezTo>
                <a:cubicBezTo>
                  <a:pt x="1055176" y="1945037"/>
                  <a:pt x="999125" y="1890793"/>
                  <a:pt x="937647" y="1844298"/>
                </a:cubicBezTo>
                <a:cubicBezTo>
                  <a:pt x="876169" y="1797803"/>
                  <a:pt x="782512" y="1744445"/>
                  <a:pt x="739259" y="1697064"/>
                </a:cubicBezTo>
                <a:cubicBezTo>
                  <a:pt x="696006" y="1649683"/>
                  <a:pt x="689421" y="1606506"/>
                  <a:pt x="678127" y="1560011"/>
                </a:cubicBezTo>
                <a:cubicBezTo>
                  <a:pt x="666833" y="1513516"/>
                  <a:pt x="673442" y="1484368"/>
                  <a:pt x="671492" y="1418095"/>
                </a:cubicBezTo>
                <a:cubicBezTo>
                  <a:pt x="669542" y="1351822"/>
                  <a:pt x="665981" y="1232114"/>
                  <a:pt x="666428" y="1162372"/>
                </a:cubicBezTo>
                <a:cubicBezTo>
                  <a:pt x="666875" y="1092630"/>
                  <a:pt x="667719" y="1055175"/>
                  <a:pt x="674176" y="999640"/>
                </a:cubicBezTo>
                <a:cubicBezTo>
                  <a:pt x="680633" y="944105"/>
                  <a:pt x="698715" y="876945"/>
                  <a:pt x="705173" y="829159"/>
                </a:cubicBezTo>
                <a:cubicBezTo>
                  <a:pt x="711631" y="781373"/>
                  <a:pt x="733586" y="754251"/>
                  <a:pt x="712922" y="712922"/>
                </a:cubicBezTo>
                <a:cubicBezTo>
                  <a:pt x="692258" y="671593"/>
                  <a:pt x="636722" y="631555"/>
                  <a:pt x="581186" y="581186"/>
                </a:cubicBezTo>
                <a:cubicBezTo>
                  <a:pt x="525650" y="530817"/>
                  <a:pt x="457199" y="466241"/>
                  <a:pt x="379708" y="410705"/>
                </a:cubicBezTo>
                <a:cubicBezTo>
                  <a:pt x="302217" y="355169"/>
                  <a:pt x="179522" y="316423"/>
                  <a:pt x="116237" y="247972"/>
                </a:cubicBezTo>
                <a:cubicBezTo>
                  <a:pt x="52952" y="179521"/>
                  <a:pt x="0" y="0"/>
                  <a:pt x="0" y="0"/>
                </a:cubicBezTo>
                <a:lnTo>
                  <a:pt x="0" y="0"/>
                </a:lnTo>
              </a:path>
            </a:pathLst>
          </a:cu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C8631AA-4453-428F-8D06-FDA21EBB0F10}"/>
              </a:ext>
            </a:extLst>
          </p:cNvPr>
          <p:cNvSpPr/>
          <p:nvPr/>
        </p:nvSpPr>
        <p:spPr>
          <a:xfrm>
            <a:off x="3448373" y="3618854"/>
            <a:ext cx="387458" cy="410705"/>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EF7C029-8F47-4289-857C-F125571D57E2}"/>
              </a:ext>
            </a:extLst>
          </p:cNvPr>
          <p:cNvSpPr txBox="1"/>
          <p:nvPr/>
        </p:nvSpPr>
        <p:spPr>
          <a:xfrm>
            <a:off x="2203988" y="3921858"/>
            <a:ext cx="1840424" cy="830997"/>
          </a:xfrm>
          <a:prstGeom prst="rect">
            <a:avLst/>
          </a:prstGeom>
          <a:noFill/>
        </p:spPr>
        <p:txBody>
          <a:bodyPr wrap="square" rtlCol="0">
            <a:spAutoFit/>
          </a:bodyPr>
          <a:lstStyle/>
          <a:p>
            <a:r>
              <a:rPr lang="en-US" sz="2400" dirty="0">
                <a:solidFill>
                  <a:srgbClr val="FF0000"/>
                </a:solidFill>
                <a:effectLst>
                  <a:outerShdw blurRad="38100" dist="38100" dir="2700000" algn="tl">
                    <a:srgbClr val="000000">
                      <a:alpha val="43137"/>
                    </a:srgbClr>
                  </a:outerShdw>
                </a:effectLst>
              </a:rPr>
              <a:t>Crew </a:t>
            </a:r>
            <a:r>
              <a:rPr lang="en-US" sz="2400" dirty="0" err="1">
                <a:solidFill>
                  <a:srgbClr val="FF0000"/>
                </a:solidFill>
                <a:effectLst>
                  <a:outerShdw blurRad="38100" dist="38100" dir="2700000" algn="tl">
                    <a:srgbClr val="000000">
                      <a:alpha val="43137"/>
                    </a:srgbClr>
                  </a:outerShdw>
                </a:effectLst>
              </a:rPr>
              <a:t>Groundbirch</a:t>
            </a:r>
            <a:endParaRPr lang="en-US" sz="2400" dirty="0">
              <a:solidFill>
                <a:srgbClr val="FF0000"/>
              </a:solidFill>
              <a:effectLst>
                <a:outerShdw blurRad="38100" dist="38100" dir="2700000" algn="tl">
                  <a:srgbClr val="000000">
                    <a:alpha val="43137"/>
                  </a:srgbClr>
                </a:outerShdw>
              </a:effectLst>
            </a:endParaRPr>
          </a:p>
        </p:txBody>
      </p:sp>
      <p:pic>
        <p:nvPicPr>
          <p:cNvPr id="14" name="Picture 13">
            <a:extLst>
              <a:ext uri="{FF2B5EF4-FFF2-40B4-BE49-F238E27FC236}">
                <a16:creationId xmlns:a16="http://schemas.microsoft.com/office/drawing/2014/main" id="{BF3D97FA-83A6-47C2-9659-C62268D64407}"/>
              </a:ext>
            </a:extLst>
          </p:cNvPr>
          <p:cNvPicPr>
            <a:picLocks noChangeAspect="1"/>
          </p:cNvPicPr>
          <p:nvPr/>
        </p:nvPicPr>
        <p:blipFill>
          <a:blip r:embed="rId3"/>
          <a:stretch>
            <a:fillRect/>
          </a:stretch>
        </p:blipFill>
        <p:spPr>
          <a:xfrm>
            <a:off x="1284941" y="1282700"/>
            <a:ext cx="6574118" cy="5080000"/>
          </a:xfrm>
          <a:prstGeom prst="rect">
            <a:avLst/>
          </a:prstGeom>
        </p:spPr>
      </p:pic>
    </p:spTree>
    <p:extLst>
      <p:ext uri="{BB962C8B-B14F-4D97-AF65-F5344CB8AC3E}">
        <p14:creationId xmlns:p14="http://schemas.microsoft.com/office/powerpoint/2010/main" val="30462102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To Regional Trends</a:t>
            </a:r>
            <a:br>
              <a:rPr lang="en-US" dirty="0"/>
            </a:br>
            <a:r>
              <a:rPr lang="en-US" dirty="0"/>
              <a:t>(Initial Condensate Gas Ratio)</a:t>
            </a:r>
          </a:p>
        </p:txBody>
      </p:sp>
      <p:pic>
        <p:nvPicPr>
          <p:cNvPr id="7" name="Content Placeholder 6">
            <a:extLst>
              <a:ext uri="{FF2B5EF4-FFF2-40B4-BE49-F238E27FC236}">
                <a16:creationId xmlns:a16="http://schemas.microsoft.com/office/drawing/2014/main" id="{420508A1-9C03-4875-9B60-A02BA0833671}"/>
              </a:ext>
            </a:extLst>
          </p:cNvPr>
          <p:cNvPicPr>
            <a:picLocks noGrp="1" noChangeAspect="1"/>
          </p:cNvPicPr>
          <p:nvPr>
            <p:ph idx="1"/>
          </p:nvPr>
        </p:nvPicPr>
        <p:blipFill rotWithShape="1">
          <a:blip r:embed="rId2"/>
          <a:srcRect l="3752" r="33214"/>
          <a:stretch/>
        </p:blipFill>
        <p:spPr>
          <a:xfrm>
            <a:off x="2097405" y="1282700"/>
            <a:ext cx="4949190" cy="5080000"/>
          </a:xfrm>
        </p:spPr>
      </p:pic>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76</a:t>
            </a:fld>
            <a:endParaRPr lang="en-US"/>
          </a:p>
        </p:txBody>
      </p:sp>
      <p:pic>
        <p:nvPicPr>
          <p:cNvPr id="11" name="Picture 10">
            <a:extLst>
              <a:ext uri="{FF2B5EF4-FFF2-40B4-BE49-F238E27FC236}">
                <a16:creationId xmlns:a16="http://schemas.microsoft.com/office/drawing/2014/main" id="{30BE1BB6-9884-4BDD-B59F-3FAD558C466E}"/>
              </a:ext>
            </a:extLst>
          </p:cNvPr>
          <p:cNvPicPr>
            <a:picLocks noChangeAspect="1"/>
          </p:cNvPicPr>
          <p:nvPr/>
        </p:nvPicPr>
        <p:blipFill rotWithShape="1">
          <a:blip r:embed="rId3"/>
          <a:srcRect l="9098" r="9018"/>
          <a:stretch/>
        </p:blipFill>
        <p:spPr>
          <a:xfrm>
            <a:off x="1354455" y="1282700"/>
            <a:ext cx="6435090" cy="5084617"/>
          </a:xfrm>
          <a:prstGeom prst="rect">
            <a:avLst/>
          </a:prstGeom>
        </p:spPr>
      </p:pic>
      <p:sp>
        <p:nvSpPr>
          <p:cNvPr id="8" name="TextBox 7">
            <a:extLst>
              <a:ext uri="{FF2B5EF4-FFF2-40B4-BE49-F238E27FC236}">
                <a16:creationId xmlns:a16="http://schemas.microsoft.com/office/drawing/2014/main" id="{E8EE7086-14CF-4DD1-BBC6-DD20EAC4BA56}"/>
              </a:ext>
            </a:extLst>
          </p:cNvPr>
          <p:cNvSpPr txBox="1"/>
          <p:nvPr/>
        </p:nvSpPr>
        <p:spPr>
          <a:xfrm>
            <a:off x="3262392" y="1511082"/>
            <a:ext cx="2549471" cy="1200329"/>
          </a:xfrm>
          <a:prstGeom prst="rect">
            <a:avLst/>
          </a:prstGeom>
          <a:solidFill>
            <a:schemeClr val="bg1"/>
          </a:solidFill>
        </p:spPr>
        <p:txBody>
          <a:bodyPr wrap="square" rtlCol="0">
            <a:spAutoFit/>
          </a:bodyPr>
          <a:lstStyle/>
          <a:p>
            <a:r>
              <a:rPr lang="en-US" dirty="0"/>
              <a:t>The transition from gas to liquids to oil is not even, but shows fingering effects</a:t>
            </a:r>
          </a:p>
        </p:txBody>
      </p:sp>
    </p:spTree>
    <p:extLst>
      <p:ext uri="{BB962C8B-B14F-4D97-AF65-F5344CB8AC3E}">
        <p14:creationId xmlns:p14="http://schemas.microsoft.com/office/powerpoint/2010/main" val="42809033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cap="none" dirty="0"/>
              <a:t>Rate-Time Plot of Montney Wells (</a:t>
            </a:r>
            <a:r>
              <a:rPr lang="en-US" sz="2400" cap="none" dirty="0" err="1"/>
              <a:t>Groundbirch</a:t>
            </a:r>
            <a:r>
              <a:rPr lang="en-US" sz="2400" cap="none" dirty="0"/>
              <a:t>)</a:t>
            </a:r>
            <a:endParaRPr lang="en-US" cap="none" dirty="0"/>
          </a:p>
        </p:txBody>
      </p:sp>
      <p:sp>
        <p:nvSpPr>
          <p:cNvPr id="4" name="Footer Placeholder 3"/>
          <p:cNvSpPr>
            <a:spLocks noGrp="1"/>
          </p:cNvSpPr>
          <p:nvPr>
            <p:ph type="ftr" sz="quarter" idx="11"/>
          </p:nvPr>
        </p:nvSpPr>
        <p:spPr/>
        <p:txBody>
          <a:bodyPr/>
          <a:lstStyle/>
          <a:p>
            <a:r>
              <a:rPr lang="en-US"/>
              <a:t>GLJ PETROLEUM CONSULTANTS</a:t>
            </a:r>
          </a:p>
        </p:txBody>
      </p:sp>
      <p:pic>
        <p:nvPicPr>
          <p:cNvPr id="5" name="Picture 2"/>
          <p:cNvPicPr>
            <a:picLocks noGrp="1" noChangeAspect="1" noChangeArrowheads="1"/>
          </p:cNvPicPr>
          <p:nvPr>
            <p:ph idx="1"/>
          </p:nvPr>
        </p:nvPicPr>
        <p:blipFill>
          <a:blip r:embed="rId2" cstate="print"/>
          <a:srcRect/>
          <a:stretch>
            <a:fillRect/>
          </a:stretch>
        </p:blipFill>
        <p:spPr bwMode="auto">
          <a:xfrm>
            <a:off x="250825" y="1704527"/>
            <a:ext cx="8658225" cy="4236346"/>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6A2934AE-CAA2-7547-9AAD-CFCEE97C9303}"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z="2400" cap="none" dirty="0"/>
              <a:t>Montney Summary:</a:t>
            </a:r>
            <a:br>
              <a:rPr lang="en-CA" sz="2400" cap="none" dirty="0"/>
            </a:br>
            <a:r>
              <a:rPr lang="en-CA" sz="2400" cap="none" dirty="0"/>
              <a:t>Variability in </a:t>
            </a:r>
            <a:r>
              <a:rPr lang="en-CA" sz="2400" cap="none" dirty="0" err="1"/>
              <a:t>EUR</a:t>
            </a:r>
            <a:r>
              <a:rPr lang="en-CA" sz="2400" cap="none" dirty="0"/>
              <a:t> Between Wells</a:t>
            </a:r>
            <a:endParaRPr lang="en-US" cap="none" dirty="0"/>
          </a:p>
        </p:txBody>
      </p:sp>
      <p:sp>
        <p:nvSpPr>
          <p:cNvPr id="4" name="Footer Placeholder 3"/>
          <p:cNvSpPr>
            <a:spLocks noGrp="1"/>
          </p:cNvSpPr>
          <p:nvPr>
            <p:ph type="ftr" sz="quarter" idx="11"/>
          </p:nvPr>
        </p:nvSpPr>
        <p:spPr/>
        <p:txBody>
          <a:bodyPr/>
          <a:lstStyle/>
          <a:p>
            <a:r>
              <a:rPr lang="en-US"/>
              <a:t>GLJ PETROLEUM CONSULTANTS</a:t>
            </a:r>
          </a:p>
        </p:txBody>
      </p:sp>
      <p:pic>
        <p:nvPicPr>
          <p:cNvPr id="5" name="Content Placeholder 3"/>
          <p:cNvPicPr>
            <a:picLocks noGrp="1" noChangeAspect="1"/>
          </p:cNvPicPr>
          <p:nvPr>
            <p:ph idx="1"/>
          </p:nvPr>
        </p:nvPicPr>
        <p:blipFill>
          <a:blip r:embed="rId2" cstate="print"/>
          <a:srcRect t="7945" r="9680" b="5594"/>
          <a:stretch>
            <a:fillRect/>
          </a:stretch>
        </p:blipFill>
        <p:spPr>
          <a:xfrm>
            <a:off x="779489" y="1304144"/>
            <a:ext cx="7794885" cy="4197286"/>
          </a:xfrm>
        </p:spPr>
      </p:pic>
      <p:sp>
        <p:nvSpPr>
          <p:cNvPr id="6" name="TextBox 5"/>
          <p:cNvSpPr txBox="1"/>
          <p:nvPr/>
        </p:nvSpPr>
        <p:spPr>
          <a:xfrm>
            <a:off x="584616" y="5605961"/>
            <a:ext cx="8184630" cy="923330"/>
          </a:xfrm>
          <a:prstGeom prst="rect">
            <a:avLst/>
          </a:prstGeom>
          <a:noFill/>
        </p:spPr>
        <p:txBody>
          <a:bodyPr wrap="square" rtlCol="0">
            <a:spAutoFit/>
          </a:bodyPr>
          <a:lstStyle/>
          <a:p>
            <a:pPr algn="ctr"/>
            <a:r>
              <a:rPr lang="en-US" dirty="0"/>
              <a:t>Red= high variability (in </a:t>
            </a:r>
            <a:r>
              <a:rPr lang="en-US" dirty="0" err="1"/>
              <a:t>EUR</a:t>
            </a:r>
            <a:r>
              <a:rPr lang="en-US" dirty="0"/>
              <a:t>) between wells within region </a:t>
            </a:r>
          </a:p>
          <a:p>
            <a:pPr algn="ctr"/>
            <a:r>
              <a:rPr lang="en-US" dirty="0"/>
              <a:t>Green=low variability (in </a:t>
            </a:r>
            <a:r>
              <a:rPr lang="en-US" dirty="0" err="1"/>
              <a:t>EUR</a:t>
            </a:r>
            <a:r>
              <a:rPr lang="en-US" dirty="0"/>
              <a:t>) between wells within region</a:t>
            </a:r>
          </a:p>
          <a:p>
            <a:endParaRPr lang="en-US" dirty="0"/>
          </a:p>
        </p:txBody>
      </p:sp>
      <p:sp>
        <p:nvSpPr>
          <p:cNvPr id="7" name="Slide Number Placeholder 6"/>
          <p:cNvSpPr>
            <a:spLocks noGrp="1"/>
          </p:cNvSpPr>
          <p:nvPr>
            <p:ph type="sldNum" sz="quarter" idx="12"/>
          </p:nvPr>
        </p:nvSpPr>
        <p:spPr/>
        <p:txBody>
          <a:bodyPr/>
          <a:lstStyle/>
          <a:p>
            <a:fld id="{6A2934AE-CAA2-7547-9AAD-CFCEE97C9303}" type="slidenum">
              <a:rPr lang="en-US" smtClean="0"/>
              <a:pPr/>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cap="none" dirty="0"/>
              <a:t>Montney Gas in NE British Columbia</a:t>
            </a:r>
            <a:br>
              <a:rPr lang="en-US" sz="2400" cap="none" dirty="0"/>
            </a:br>
            <a:r>
              <a:rPr lang="en-US" sz="2400" cap="none" dirty="0"/>
              <a:t>(Rate-Time Plot) </a:t>
            </a:r>
            <a:endParaRPr lang="en-US" cap="none" dirty="0"/>
          </a:p>
        </p:txBody>
      </p:sp>
      <p:sp>
        <p:nvSpPr>
          <p:cNvPr id="4" name="Footer Placeholder 3"/>
          <p:cNvSpPr>
            <a:spLocks noGrp="1"/>
          </p:cNvSpPr>
          <p:nvPr>
            <p:ph type="ftr" sz="quarter" idx="11"/>
          </p:nvPr>
        </p:nvSpPr>
        <p:spPr/>
        <p:txBody>
          <a:bodyPr/>
          <a:lstStyle/>
          <a:p>
            <a:r>
              <a:rPr lang="en-US"/>
              <a:t>GLJ PETROLEUM CONSULTANTS</a:t>
            </a:r>
          </a:p>
        </p:txBody>
      </p:sp>
      <p:pic>
        <p:nvPicPr>
          <p:cNvPr id="5" name="Content Placeholder 3" descr="Log Log Rate Time All Montney.png"/>
          <p:cNvPicPr>
            <a:picLocks noGrp="1" noChangeAspect="1"/>
          </p:cNvPicPr>
          <p:nvPr>
            <p:ph idx="1"/>
          </p:nvPr>
        </p:nvPicPr>
        <p:blipFill>
          <a:blip r:embed="rId2" cstate="print"/>
          <a:srcRect t="10500"/>
          <a:stretch>
            <a:fillRect/>
          </a:stretch>
        </p:blipFill>
        <p:spPr>
          <a:xfrm>
            <a:off x="1265077" y="1449260"/>
            <a:ext cx="6629720" cy="4746880"/>
          </a:xfrm>
        </p:spPr>
      </p:pic>
      <p:sp>
        <p:nvSpPr>
          <p:cNvPr id="6" name="Slide Number Placeholder 5"/>
          <p:cNvSpPr>
            <a:spLocks noGrp="1"/>
          </p:cNvSpPr>
          <p:nvPr>
            <p:ph type="sldNum" sz="quarter" idx="12"/>
          </p:nvPr>
        </p:nvSpPr>
        <p:spPr/>
        <p:txBody>
          <a:bodyPr/>
          <a:lstStyle/>
          <a:p>
            <a:fld id="{6A2934AE-CAA2-7547-9AAD-CFCEE97C9303}"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3A354-3CE5-45D2-BC09-275F2D83F97E}"/>
              </a:ext>
            </a:extLst>
          </p:cNvPr>
          <p:cNvSpPr>
            <a:spLocks noGrp="1"/>
          </p:cNvSpPr>
          <p:nvPr>
            <p:ph type="title"/>
          </p:nvPr>
        </p:nvSpPr>
        <p:spPr/>
        <p:txBody>
          <a:bodyPr/>
          <a:lstStyle/>
          <a:p>
            <a:r>
              <a:rPr lang="en-US" dirty="0"/>
              <a:t>Wells are Forecast using “TYPE CURVEs”</a:t>
            </a:r>
          </a:p>
        </p:txBody>
      </p:sp>
      <p:sp>
        <p:nvSpPr>
          <p:cNvPr id="3" name="Content Placeholder 2">
            <a:extLst>
              <a:ext uri="{FF2B5EF4-FFF2-40B4-BE49-F238E27FC236}">
                <a16:creationId xmlns:a16="http://schemas.microsoft.com/office/drawing/2014/main" id="{BC7ADA69-D9C0-4FDC-860D-67FE043E7E2E}"/>
              </a:ext>
            </a:extLst>
          </p:cNvPr>
          <p:cNvSpPr>
            <a:spLocks noGrp="1"/>
          </p:cNvSpPr>
          <p:nvPr>
            <p:ph idx="1"/>
          </p:nvPr>
        </p:nvSpPr>
        <p:spPr/>
        <p:txBody>
          <a:bodyPr/>
          <a:lstStyle/>
          <a:p>
            <a:r>
              <a:rPr lang="en-US" dirty="0"/>
              <a:t>Based on existing Groundbirch wells and nearby Pengrowth, Shell and Crew West Septimus Upper Montney wells. 2500m horizontal length well and 10 wells per section(1205 wells in Groundbirch). </a:t>
            </a:r>
          </a:p>
          <a:p>
            <a:pPr marL="0" indent="0">
              <a:buNone/>
            </a:pPr>
            <a:endParaRPr lang="en-US" dirty="0"/>
          </a:p>
          <a:p>
            <a:pPr marL="0" indent="0">
              <a:buNone/>
            </a:pPr>
            <a:endParaRPr lang="en-US" dirty="0"/>
          </a:p>
          <a:p>
            <a:endParaRPr lang="en-US" dirty="0"/>
          </a:p>
        </p:txBody>
      </p:sp>
      <p:sp>
        <p:nvSpPr>
          <p:cNvPr id="4" name="Footer Placeholder 3">
            <a:extLst>
              <a:ext uri="{FF2B5EF4-FFF2-40B4-BE49-F238E27FC236}">
                <a16:creationId xmlns:a16="http://schemas.microsoft.com/office/drawing/2014/main" id="{65210A64-223F-41E6-B4D0-52CA287A0E98}"/>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4402256-AF8F-463E-A061-F8F9594A52A3}"/>
              </a:ext>
            </a:extLst>
          </p:cNvPr>
          <p:cNvSpPr>
            <a:spLocks noGrp="1"/>
          </p:cNvSpPr>
          <p:nvPr>
            <p:ph type="sldNum" sz="quarter" idx="12"/>
          </p:nvPr>
        </p:nvSpPr>
        <p:spPr/>
        <p:txBody>
          <a:bodyPr/>
          <a:lstStyle/>
          <a:p>
            <a:fld id="{6A2934AE-CAA2-7547-9AAD-CFCEE97C9303}" type="slidenum">
              <a:rPr lang="en-US" smtClean="0"/>
              <a:pPr/>
              <a:t>8</a:t>
            </a:fld>
            <a:endParaRPr lang="en-US"/>
          </a:p>
        </p:txBody>
      </p:sp>
      <p:pic>
        <p:nvPicPr>
          <p:cNvPr id="6" name="Picture 5">
            <a:extLst>
              <a:ext uri="{FF2B5EF4-FFF2-40B4-BE49-F238E27FC236}">
                <a16:creationId xmlns:a16="http://schemas.microsoft.com/office/drawing/2014/main" id="{9AB6CEEC-0B3B-425D-B2F9-ECF197350C9D}"/>
              </a:ext>
            </a:extLst>
          </p:cNvPr>
          <p:cNvPicPr>
            <a:picLocks noChangeAspect="1"/>
          </p:cNvPicPr>
          <p:nvPr/>
        </p:nvPicPr>
        <p:blipFill>
          <a:blip r:embed="rId2"/>
          <a:stretch>
            <a:fillRect/>
          </a:stretch>
        </p:blipFill>
        <p:spPr>
          <a:xfrm>
            <a:off x="250147" y="2908091"/>
            <a:ext cx="8511604" cy="3454439"/>
          </a:xfrm>
          <a:prstGeom prst="rect">
            <a:avLst/>
          </a:prstGeom>
        </p:spPr>
      </p:pic>
      <p:pic>
        <p:nvPicPr>
          <p:cNvPr id="7" name="Picture 6">
            <a:extLst>
              <a:ext uri="{FF2B5EF4-FFF2-40B4-BE49-F238E27FC236}">
                <a16:creationId xmlns:a16="http://schemas.microsoft.com/office/drawing/2014/main" id="{C851DE87-BCFA-4EF7-84C3-88B3EBD2F3CE}"/>
              </a:ext>
            </a:extLst>
          </p:cNvPr>
          <p:cNvPicPr>
            <a:picLocks noChangeAspect="1"/>
          </p:cNvPicPr>
          <p:nvPr/>
        </p:nvPicPr>
        <p:blipFill>
          <a:blip r:embed="rId3"/>
          <a:stretch>
            <a:fillRect/>
          </a:stretch>
        </p:blipFill>
        <p:spPr>
          <a:xfrm>
            <a:off x="4613252" y="3087974"/>
            <a:ext cx="3879895" cy="2290216"/>
          </a:xfrm>
          <a:prstGeom prst="rect">
            <a:avLst/>
          </a:prstGeom>
        </p:spPr>
      </p:pic>
    </p:spTree>
    <p:extLst>
      <p:ext uri="{BB962C8B-B14F-4D97-AF65-F5344CB8AC3E}">
        <p14:creationId xmlns:p14="http://schemas.microsoft.com/office/powerpoint/2010/main" val="29997916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image002"/>
          <p:cNvPicPr>
            <a:picLocks noChangeAspect="1" noChangeArrowheads="1"/>
          </p:cNvPicPr>
          <p:nvPr/>
        </p:nvPicPr>
        <p:blipFill>
          <a:blip r:embed="rId3" cstate="print"/>
          <a:srcRect/>
          <a:stretch>
            <a:fillRect/>
          </a:stretch>
        </p:blipFill>
        <p:spPr bwMode="auto">
          <a:xfrm>
            <a:off x="3397176" y="2260600"/>
            <a:ext cx="5683002" cy="4204713"/>
          </a:xfrm>
          <a:prstGeom prst="rect">
            <a:avLst/>
          </a:prstGeom>
          <a:noFill/>
          <a:ln w="31750">
            <a:solidFill>
              <a:srgbClr val="292929"/>
            </a:solidFill>
            <a:miter lim="800000"/>
            <a:headEnd/>
            <a:tailEnd/>
          </a:ln>
        </p:spPr>
      </p:pic>
      <p:pic>
        <p:nvPicPr>
          <p:cNvPr id="9" name="Picture 7" descr="image005"/>
          <p:cNvPicPr>
            <a:picLocks noChangeAspect="1" noChangeArrowheads="1"/>
          </p:cNvPicPr>
          <p:nvPr/>
        </p:nvPicPr>
        <p:blipFill>
          <a:blip r:embed="rId4" cstate="print"/>
          <a:srcRect/>
          <a:stretch>
            <a:fillRect/>
          </a:stretch>
        </p:blipFill>
        <p:spPr bwMode="auto">
          <a:xfrm>
            <a:off x="59258" y="1352426"/>
            <a:ext cx="5004048" cy="3749139"/>
          </a:xfrm>
          <a:prstGeom prst="rect">
            <a:avLst/>
          </a:prstGeom>
          <a:noFill/>
          <a:ln w="31750">
            <a:solidFill>
              <a:srgbClr val="292929"/>
            </a:solidFill>
            <a:miter lim="800000"/>
            <a:headEnd/>
            <a:tailEnd/>
          </a:ln>
        </p:spPr>
      </p:pic>
      <p:sp>
        <p:nvSpPr>
          <p:cNvPr id="5" name="TextBox 4"/>
          <p:cNvSpPr txBox="1"/>
          <p:nvPr/>
        </p:nvSpPr>
        <p:spPr>
          <a:xfrm>
            <a:off x="2051720" y="1772816"/>
            <a:ext cx="2880320" cy="1682303"/>
          </a:xfrm>
          <a:prstGeom prst="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lvl="0">
              <a:spcBef>
                <a:spcPct val="20000"/>
              </a:spcBef>
              <a:defRPr sz="2400">
                <a:cs typeface="Times New Roman"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42900" indent="-342900">
              <a:buFont typeface="Arial" panose="020B0604020202020204" pitchFamily="34" charset="0"/>
              <a:buChar char="•"/>
            </a:pPr>
            <a:r>
              <a:rPr lang="en-US" sz="2000" b="1" dirty="0">
                <a:solidFill>
                  <a:schemeClr val="tx1"/>
                </a:solidFill>
              </a:rPr>
              <a:t>Two-stage </a:t>
            </a:r>
            <a:r>
              <a:rPr lang="en-US" sz="2000" b="1" dirty="0" err="1">
                <a:solidFill>
                  <a:schemeClr val="tx1"/>
                </a:solidFill>
              </a:rPr>
              <a:t>Arps</a:t>
            </a:r>
            <a:r>
              <a:rPr lang="en-US" sz="2000" b="1" dirty="0">
                <a:solidFill>
                  <a:schemeClr val="tx1"/>
                </a:solidFill>
              </a:rPr>
              <a:t> hyperbolic declines</a:t>
            </a:r>
          </a:p>
          <a:p>
            <a:pPr marL="342900" indent="-342900">
              <a:buFont typeface="Arial" panose="020B0604020202020204" pitchFamily="34" charset="0"/>
              <a:buChar char="•"/>
            </a:pPr>
            <a:r>
              <a:rPr lang="en-US" sz="2000" b="1" dirty="0">
                <a:solidFill>
                  <a:schemeClr val="tx1"/>
                </a:solidFill>
              </a:rPr>
              <a:t>Bootstrap </a:t>
            </a:r>
            <a:r>
              <a:rPr lang="en-US" sz="2000" b="1" dirty="0" err="1">
                <a:solidFill>
                  <a:schemeClr val="tx1"/>
                </a:solidFill>
              </a:rPr>
              <a:t>resampling</a:t>
            </a:r>
            <a:endParaRPr lang="en-US" sz="2000" b="1" dirty="0">
              <a:solidFill>
                <a:schemeClr val="tx1"/>
              </a:solidFill>
            </a:endParaRPr>
          </a:p>
          <a:p>
            <a:pPr marL="342900" indent="-342900">
              <a:buFont typeface="Arial" panose="020B0604020202020204" pitchFamily="34" charset="0"/>
              <a:buChar char="•"/>
            </a:pPr>
            <a:r>
              <a:rPr lang="en-US" sz="2000" b="1" dirty="0">
                <a:solidFill>
                  <a:schemeClr val="tx1"/>
                </a:solidFill>
              </a:rPr>
              <a:t>Flow regime diagnostics</a:t>
            </a:r>
          </a:p>
        </p:txBody>
      </p:sp>
      <p:sp>
        <p:nvSpPr>
          <p:cNvPr id="6" name="Title 1"/>
          <p:cNvSpPr txBox="1">
            <a:spLocks/>
          </p:cNvSpPr>
          <p:nvPr/>
        </p:nvSpPr>
        <p:spPr>
          <a:xfrm>
            <a:off x="250147" y="178428"/>
            <a:ext cx="6722059" cy="796474"/>
          </a:xfrm>
          <a:prstGeom prst="rect">
            <a:avLst/>
          </a:prstGeom>
        </p:spPr>
        <p:txBody>
          <a:bodyPr vert="horz" lIns="91440" tIns="45720" rIns="91440" bIns="45720" rtlCol="0" anchor="ctr">
            <a:noAutofit/>
          </a:bodyPr>
          <a:lstStyle/>
          <a:p>
            <a:pPr lvl="0">
              <a:spcBef>
                <a:spcPct val="0"/>
              </a:spcBef>
            </a:pPr>
            <a:r>
              <a:rPr kumimoji="0" lang="en-US" sz="2400" b="1" i="0" u="none" strike="noStrike" kern="1200" cap="none" spc="0" normalizeH="0" baseline="0" noProof="0" dirty="0">
                <a:ln>
                  <a:noFill/>
                </a:ln>
                <a:solidFill>
                  <a:srgbClr val="002F5F"/>
                </a:solidFill>
                <a:effectLst/>
                <a:uLnTx/>
                <a:uFillTx/>
                <a:latin typeface="Arial"/>
                <a:ea typeface="+mj-ea"/>
                <a:cs typeface="Arial"/>
              </a:rPr>
              <a:t>Production Forecasts using </a:t>
            </a:r>
          </a:p>
          <a:p>
            <a:pPr lvl="0">
              <a:spcBef>
                <a:spcPct val="0"/>
              </a:spcBef>
            </a:pPr>
            <a:r>
              <a:rPr kumimoji="0" lang="en-US" sz="2400" b="1" i="0" u="none" strike="noStrike" kern="1200" cap="none" spc="0" normalizeH="0" baseline="0" noProof="0" dirty="0">
                <a:ln>
                  <a:noFill/>
                </a:ln>
                <a:solidFill>
                  <a:srgbClr val="002F5F"/>
                </a:solidFill>
                <a:effectLst/>
                <a:uLnTx/>
                <a:uFillTx/>
                <a:latin typeface="Arial"/>
                <a:ea typeface="+mj-ea"/>
                <a:cs typeface="Arial"/>
              </a:rPr>
              <a:t>SPEE </a:t>
            </a:r>
            <a:r>
              <a:rPr lang="en-US" sz="2400" b="1" dirty="0">
                <a:solidFill>
                  <a:srgbClr val="002F5F"/>
                </a:solidFill>
                <a:latin typeface="Arial"/>
                <a:cs typeface="Arial"/>
              </a:rPr>
              <a:t>Monograph 4 Methods</a:t>
            </a:r>
            <a:endParaRPr kumimoji="0" lang="en-US" sz="2400" b="1" i="0" u="none" strike="noStrike" kern="1200" cap="none" spc="0" normalizeH="0" baseline="0" noProof="0" dirty="0">
              <a:ln>
                <a:noFill/>
              </a:ln>
              <a:solidFill>
                <a:srgbClr val="002F5F"/>
              </a:solidFill>
              <a:effectLst/>
              <a:uLnTx/>
              <a:uFillTx/>
              <a:latin typeface="Arial"/>
              <a:ea typeface="+mj-ea"/>
              <a:cs typeface="Arial"/>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Detailed RTA Dashboard</a:t>
            </a:r>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a:t>GLJ PETROLEUM CONSULTANTS</a:t>
            </a:r>
          </a:p>
        </p:txBody>
      </p:sp>
      <p:sp>
        <p:nvSpPr>
          <p:cNvPr id="5" name="Slide Number Placeholder 4"/>
          <p:cNvSpPr>
            <a:spLocks noGrp="1"/>
          </p:cNvSpPr>
          <p:nvPr>
            <p:ph type="sldNum" sz="quarter" idx="12"/>
          </p:nvPr>
        </p:nvSpPr>
        <p:spPr/>
        <p:txBody>
          <a:bodyPr/>
          <a:lstStyle/>
          <a:p>
            <a:fld id="{6A2934AE-CAA2-7547-9AAD-CFCEE97C9303}" type="slidenum">
              <a:rPr lang="en-US" smtClean="0"/>
              <a:pPr/>
              <a:t>81</a:t>
            </a:fld>
            <a:endParaRPr lang="en-US"/>
          </a:p>
        </p:txBody>
      </p:sp>
      <p:pic>
        <p:nvPicPr>
          <p:cNvPr id="6" name="Picture 2"/>
          <p:cNvPicPr>
            <a:picLocks noChangeAspect="1" noChangeArrowheads="1"/>
          </p:cNvPicPr>
          <p:nvPr/>
        </p:nvPicPr>
        <p:blipFill>
          <a:blip r:embed="rId2" cstate="print"/>
          <a:srcRect/>
          <a:stretch>
            <a:fillRect/>
          </a:stretch>
        </p:blipFill>
        <p:spPr bwMode="auto">
          <a:xfrm>
            <a:off x="415661" y="1268760"/>
            <a:ext cx="8312678" cy="4968552"/>
          </a:xfrm>
          <a:prstGeom prst="rect">
            <a:avLst/>
          </a:prstGeom>
          <a:noFill/>
          <a:ln w="9525">
            <a:noFill/>
            <a:miter lim="800000"/>
            <a:headEnd/>
            <a:tailEnd/>
          </a:ln>
        </p:spPr>
      </p:pic>
      <p:sp>
        <p:nvSpPr>
          <p:cNvPr id="7" name="TextBox 3"/>
          <p:cNvSpPr txBox="1">
            <a:spLocks noChangeArrowheads="1"/>
          </p:cNvSpPr>
          <p:nvPr/>
        </p:nvSpPr>
        <p:spPr bwMode="auto">
          <a:xfrm>
            <a:off x="2699792" y="4665135"/>
            <a:ext cx="6209294" cy="954107"/>
          </a:xfrm>
          <a:prstGeom prst="rect">
            <a:avLst/>
          </a:prstGeom>
          <a:noFill/>
          <a:ln w="9525">
            <a:noFill/>
            <a:miter lim="800000"/>
            <a:headEnd/>
            <a:tailEnd/>
          </a:ln>
        </p:spPr>
        <p:txBody>
          <a:bodyPr wrap="square">
            <a:spAutoFit/>
          </a:bodyPr>
          <a:lstStyle/>
          <a:p>
            <a:r>
              <a:rPr lang="en-US" sz="1400" dirty="0">
                <a:solidFill>
                  <a:srgbClr val="FF0000"/>
                </a:solidFill>
                <a:latin typeface="Arial" pitchFamily="34" charset="0"/>
              </a:rPr>
              <a:t>Please note how an excellent, though different, match was obtained on every single plot.  This is typical of resource plays under transient flow.  Proper analysis requires developing a model that explains how the flow regime changes over time so that a global match can be obtained.</a:t>
            </a:r>
          </a:p>
        </p:txBody>
      </p:sp>
      <p:sp>
        <p:nvSpPr>
          <p:cNvPr id="8" name="Oval 4"/>
          <p:cNvSpPr>
            <a:spLocks noChangeArrowheads="1"/>
          </p:cNvSpPr>
          <p:nvPr/>
        </p:nvSpPr>
        <p:spPr bwMode="auto">
          <a:xfrm rot="-3370417">
            <a:off x="2907108" y="2269176"/>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9" name="Oval 4"/>
          <p:cNvSpPr>
            <a:spLocks noChangeArrowheads="1"/>
          </p:cNvSpPr>
          <p:nvPr/>
        </p:nvSpPr>
        <p:spPr bwMode="auto">
          <a:xfrm rot="-3370417">
            <a:off x="4995341" y="1621104"/>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0" name="Oval 4"/>
          <p:cNvSpPr>
            <a:spLocks noChangeArrowheads="1"/>
          </p:cNvSpPr>
          <p:nvPr/>
        </p:nvSpPr>
        <p:spPr bwMode="auto">
          <a:xfrm rot="-3370417">
            <a:off x="818878" y="3709337"/>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1" name="Oval 4"/>
          <p:cNvSpPr>
            <a:spLocks noChangeArrowheads="1"/>
          </p:cNvSpPr>
          <p:nvPr/>
        </p:nvSpPr>
        <p:spPr bwMode="auto">
          <a:xfrm rot="-3370417">
            <a:off x="5499397" y="3853352"/>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2" name="Oval 4"/>
          <p:cNvSpPr>
            <a:spLocks noChangeArrowheads="1"/>
          </p:cNvSpPr>
          <p:nvPr/>
        </p:nvSpPr>
        <p:spPr bwMode="auto">
          <a:xfrm rot="-3370417">
            <a:off x="1826990" y="5509537"/>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3" name="Oval 4"/>
          <p:cNvSpPr>
            <a:spLocks noChangeArrowheads="1"/>
          </p:cNvSpPr>
          <p:nvPr/>
        </p:nvSpPr>
        <p:spPr bwMode="auto">
          <a:xfrm rot="-3370417">
            <a:off x="3915221" y="3853352"/>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4" name="Oval 4"/>
          <p:cNvSpPr>
            <a:spLocks noChangeArrowheads="1"/>
          </p:cNvSpPr>
          <p:nvPr/>
        </p:nvSpPr>
        <p:spPr bwMode="auto">
          <a:xfrm rot="-3370417">
            <a:off x="7227589" y="1477088"/>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5" name="Oval 4"/>
          <p:cNvSpPr>
            <a:spLocks noChangeArrowheads="1"/>
          </p:cNvSpPr>
          <p:nvPr/>
        </p:nvSpPr>
        <p:spPr bwMode="auto">
          <a:xfrm rot="-3370417">
            <a:off x="7947669" y="3781344"/>
            <a:ext cx="330200" cy="328612"/>
          </a:xfrm>
          <a:prstGeom prst="ellipse">
            <a:avLst/>
          </a:prstGeom>
          <a:noFill/>
          <a:ln w="19050" algn="ctr">
            <a:solidFill>
              <a:srgbClr val="FF0000"/>
            </a:solidFill>
            <a:round/>
            <a:headEnd/>
            <a:tailEnd/>
          </a:ln>
        </p:spPr>
        <p:txBody>
          <a:bodyPr/>
          <a:lstStyle/>
          <a:p>
            <a:endParaRPr lang="en-US" dirty="0">
              <a:latin typeface="Arial" pitchFamily="34" charset="0"/>
            </a:endParaRPr>
          </a:p>
        </p:txBody>
      </p:sp>
      <p:sp>
        <p:nvSpPr>
          <p:cNvPr id="16" name="Oval 4"/>
          <p:cNvSpPr>
            <a:spLocks noChangeArrowheads="1"/>
          </p:cNvSpPr>
          <p:nvPr/>
        </p:nvSpPr>
        <p:spPr bwMode="auto">
          <a:xfrm rot="-3370417">
            <a:off x="6075462" y="3637329"/>
            <a:ext cx="330200" cy="328612"/>
          </a:xfrm>
          <a:prstGeom prst="ellipse">
            <a:avLst/>
          </a:prstGeom>
          <a:noFill/>
          <a:ln w="19050" algn="ctr">
            <a:solidFill>
              <a:srgbClr val="00B050"/>
            </a:solidFill>
            <a:round/>
            <a:headEnd/>
            <a:tailEnd/>
          </a:ln>
        </p:spPr>
        <p:txBody>
          <a:bodyPr/>
          <a:lstStyle/>
          <a:p>
            <a:endParaRPr lang="en-US" dirty="0">
              <a:latin typeface="Arial" pitchFamily="34" charset="0"/>
            </a:endParaRPr>
          </a:p>
        </p:txBody>
      </p:sp>
      <p:sp>
        <p:nvSpPr>
          <p:cNvPr id="17" name="TextBox 3"/>
          <p:cNvSpPr txBox="1">
            <a:spLocks noChangeArrowheads="1"/>
          </p:cNvSpPr>
          <p:nvPr/>
        </p:nvSpPr>
        <p:spPr bwMode="auto">
          <a:xfrm>
            <a:off x="2699792" y="5619242"/>
            <a:ext cx="6209293" cy="523220"/>
          </a:xfrm>
          <a:prstGeom prst="rect">
            <a:avLst/>
          </a:prstGeom>
          <a:noFill/>
          <a:ln w="9525">
            <a:noFill/>
            <a:miter lim="800000"/>
            <a:headEnd/>
            <a:tailEnd/>
          </a:ln>
        </p:spPr>
        <p:txBody>
          <a:bodyPr wrap="square">
            <a:spAutoFit/>
          </a:bodyPr>
          <a:lstStyle/>
          <a:p>
            <a:r>
              <a:rPr lang="en-US" sz="1400" dirty="0">
                <a:solidFill>
                  <a:srgbClr val="00B050"/>
                </a:solidFill>
                <a:latin typeface="Arial" pitchFamily="34" charset="0"/>
              </a:rPr>
              <a:t>Please also note that superposition time makes production resemble whatever flow regime is baked into the superposition function.</a:t>
            </a:r>
          </a:p>
        </p:txBody>
      </p:sp>
      <p:sp>
        <p:nvSpPr>
          <p:cNvPr id="18" name="Oval 4"/>
          <p:cNvSpPr>
            <a:spLocks noChangeArrowheads="1"/>
          </p:cNvSpPr>
          <p:nvPr/>
        </p:nvSpPr>
        <p:spPr bwMode="auto">
          <a:xfrm rot="-3370417">
            <a:off x="890885" y="3781345"/>
            <a:ext cx="330200" cy="328612"/>
          </a:xfrm>
          <a:prstGeom prst="ellipse">
            <a:avLst/>
          </a:prstGeom>
          <a:noFill/>
          <a:ln w="19050" algn="ctr">
            <a:solidFill>
              <a:srgbClr val="00B050"/>
            </a:solidFill>
            <a:round/>
            <a:headEnd/>
            <a:tailEnd/>
          </a:ln>
        </p:spPr>
        <p:txBody>
          <a:bodyPr/>
          <a:lstStyle/>
          <a:p>
            <a:endParaRPr lang="en-US" dirty="0">
              <a:latin typeface="Arial"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52A7A788-3DF0-488C-AA74-EABA272B3BF6}"/>
              </a:ext>
            </a:extLst>
          </p:cNvPr>
          <p:cNvPicPr>
            <a:picLocks noGrp="1" noChangeAspect="1"/>
          </p:cNvPicPr>
          <p:nvPr>
            <p:ph idx="1"/>
          </p:nvPr>
        </p:nvPicPr>
        <p:blipFill>
          <a:blip r:embed="rId2"/>
          <a:stretch>
            <a:fillRect/>
          </a:stretch>
        </p:blipFill>
        <p:spPr>
          <a:xfrm>
            <a:off x="577786" y="1282700"/>
            <a:ext cx="8004302" cy="5080000"/>
          </a:xfrm>
          <a:prstGeom prst="rect">
            <a:avLst/>
          </a:prstGeom>
        </p:spPr>
      </p:pic>
      <p:sp>
        <p:nvSpPr>
          <p:cNvPr id="2" name="Title 1">
            <a:extLst>
              <a:ext uri="{FF2B5EF4-FFF2-40B4-BE49-F238E27FC236}">
                <a16:creationId xmlns:a16="http://schemas.microsoft.com/office/drawing/2014/main" id="{AB815AB2-5BA8-4E9A-9543-11DB72A9C7D3}"/>
              </a:ext>
            </a:extLst>
          </p:cNvPr>
          <p:cNvSpPr>
            <a:spLocks noGrp="1"/>
          </p:cNvSpPr>
          <p:nvPr>
            <p:ph type="title"/>
          </p:nvPr>
        </p:nvSpPr>
        <p:spPr/>
        <p:txBody>
          <a:bodyPr/>
          <a:lstStyle/>
          <a:p>
            <a:r>
              <a:rPr lang="en-US" dirty="0"/>
              <a:t>Groundbirch WELLS VS Type Curve</a:t>
            </a:r>
          </a:p>
        </p:txBody>
      </p:sp>
      <p:sp>
        <p:nvSpPr>
          <p:cNvPr id="4" name="Footer Placeholder 3">
            <a:extLst>
              <a:ext uri="{FF2B5EF4-FFF2-40B4-BE49-F238E27FC236}">
                <a16:creationId xmlns:a16="http://schemas.microsoft.com/office/drawing/2014/main" id="{C9E727E1-7DF7-427C-A08E-D7FE15AAF2DF}"/>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532B25EA-1775-4153-948E-97528925CEC7}"/>
              </a:ext>
            </a:extLst>
          </p:cNvPr>
          <p:cNvSpPr>
            <a:spLocks noGrp="1"/>
          </p:cNvSpPr>
          <p:nvPr>
            <p:ph type="sldNum" sz="quarter" idx="12"/>
          </p:nvPr>
        </p:nvSpPr>
        <p:spPr/>
        <p:txBody>
          <a:bodyPr/>
          <a:lstStyle/>
          <a:p>
            <a:fld id="{6A2934AE-CAA2-7547-9AAD-CFCEE97C9303}" type="slidenum">
              <a:rPr lang="en-US" smtClean="0"/>
              <a:pPr/>
              <a:t>82</a:t>
            </a:fld>
            <a:endParaRPr lang="en-US"/>
          </a:p>
        </p:txBody>
      </p:sp>
      <p:sp>
        <p:nvSpPr>
          <p:cNvPr id="7" name="TextBox 6">
            <a:extLst>
              <a:ext uri="{FF2B5EF4-FFF2-40B4-BE49-F238E27FC236}">
                <a16:creationId xmlns:a16="http://schemas.microsoft.com/office/drawing/2014/main" id="{0B17D0EA-B37D-4B1E-B4E9-0D6FCA74FCF7}"/>
              </a:ext>
            </a:extLst>
          </p:cNvPr>
          <p:cNvSpPr txBox="1"/>
          <p:nvPr/>
        </p:nvSpPr>
        <p:spPr>
          <a:xfrm>
            <a:off x="4678040" y="1625383"/>
            <a:ext cx="3750320" cy="1200329"/>
          </a:xfrm>
          <a:prstGeom prst="rect">
            <a:avLst/>
          </a:prstGeom>
          <a:noFill/>
        </p:spPr>
        <p:txBody>
          <a:bodyPr wrap="square" rtlCol="0">
            <a:spAutoFit/>
          </a:bodyPr>
          <a:lstStyle/>
          <a:p>
            <a:r>
              <a:rPr lang="en-US" dirty="0"/>
              <a:t>02-05 is 1600m long and A02-04(03-05) is 2100m. Both wells used 65ton/stage and ~25 stages of </a:t>
            </a:r>
            <a:r>
              <a:rPr lang="en-US" dirty="0" err="1"/>
              <a:t>frac</a:t>
            </a:r>
            <a:r>
              <a:rPr lang="en-US" dirty="0"/>
              <a:t>. Type well is 2500m</a:t>
            </a:r>
          </a:p>
        </p:txBody>
      </p:sp>
      <p:pic>
        <p:nvPicPr>
          <p:cNvPr id="14" name="Picture 13">
            <a:extLst>
              <a:ext uri="{FF2B5EF4-FFF2-40B4-BE49-F238E27FC236}">
                <a16:creationId xmlns:a16="http://schemas.microsoft.com/office/drawing/2014/main" id="{98ED1E50-3655-434B-AC3E-651611F99B6C}"/>
              </a:ext>
            </a:extLst>
          </p:cNvPr>
          <p:cNvPicPr>
            <a:picLocks noChangeAspect="1"/>
          </p:cNvPicPr>
          <p:nvPr/>
        </p:nvPicPr>
        <p:blipFill>
          <a:blip r:embed="rId3"/>
          <a:stretch>
            <a:fillRect/>
          </a:stretch>
        </p:blipFill>
        <p:spPr>
          <a:xfrm>
            <a:off x="5377176" y="2825712"/>
            <a:ext cx="2612582" cy="2612582"/>
          </a:xfrm>
          <a:prstGeom prst="rect">
            <a:avLst/>
          </a:prstGeom>
        </p:spPr>
      </p:pic>
    </p:spTree>
    <p:extLst>
      <p:ext uri="{BB962C8B-B14F-4D97-AF65-F5344CB8AC3E}">
        <p14:creationId xmlns:p14="http://schemas.microsoft.com/office/powerpoint/2010/main" val="35685699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53C95-CAA3-47B8-B4E2-2E71520D0E80}"/>
              </a:ext>
            </a:extLst>
          </p:cNvPr>
          <p:cNvSpPr>
            <a:spLocks noGrp="1"/>
          </p:cNvSpPr>
          <p:nvPr>
            <p:ph type="title"/>
          </p:nvPr>
        </p:nvSpPr>
        <p:spPr/>
        <p:txBody>
          <a:bodyPr/>
          <a:lstStyle/>
          <a:p>
            <a:r>
              <a:rPr lang="en-US" dirty="0"/>
              <a:t>PENGROWTH WELLS VS Type Curve</a:t>
            </a:r>
          </a:p>
        </p:txBody>
      </p:sp>
      <p:pic>
        <p:nvPicPr>
          <p:cNvPr id="6" name="Content Placeholder 5">
            <a:extLst>
              <a:ext uri="{FF2B5EF4-FFF2-40B4-BE49-F238E27FC236}">
                <a16:creationId xmlns:a16="http://schemas.microsoft.com/office/drawing/2014/main" id="{2705911E-B32B-47A9-9AF2-13ADF333F1E3}"/>
              </a:ext>
            </a:extLst>
          </p:cNvPr>
          <p:cNvPicPr>
            <a:picLocks noGrp="1" noChangeAspect="1"/>
          </p:cNvPicPr>
          <p:nvPr>
            <p:ph idx="1"/>
          </p:nvPr>
        </p:nvPicPr>
        <p:blipFill>
          <a:blip r:embed="rId2"/>
          <a:stretch>
            <a:fillRect/>
          </a:stretch>
        </p:blipFill>
        <p:spPr>
          <a:xfrm>
            <a:off x="569849" y="1282700"/>
            <a:ext cx="8004302" cy="5080000"/>
          </a:xfrm>
          <a:prstGeom prst="rect">
            <a:avLst/>
          </a:prstGeom>
        </p:spPr>
      </p:pic>
      <p:sp>
        <p:nvSpPr>
          <p:cNvPr id="4" name="Footer Placeholder 3">
            <a:extLst>
              <a:ext uri="{FF2B5EF4-FFF2-40B4-BE49-F238E27FC236}">
                <a16:creationId xmlns:a16="http://schemas.microsoft.com/office/drawing/2014/main" id="{0B8ED4FB-6118-41BD-BFC8-86286B4A63DD}"/>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3D00CFE1-0D98-4374-83E4-B4D30E7D86D0}"/>
              </a:ext>
            </a:extLst>
          </p:cNvPr>
          <p:cNvSpPr>
            <a:spLocks noGrp="1"/>
          </p:cNvSpPr>
          <p:nvPr>
            <p:ph type="sldNum" sz="quarter" idx="12"/>
          </p:nvPr>
        </p:nvSpPr>
        <p:spPr/>
        <p:txBody>
          <a:bodyPr/>
          <a:lstStyle/>
          <a:p>
            <a:fld id="{6A2934AE-CAA2-7547-9AAD-CFCEE97C9303}" type="slidenum">
              <a:rPr lang="en-US" smtClean="0"/>
              <a:pPr/>
              <a:t>83</a:t>
            </a:fld>
            <a:endParaRPr lang="en-US"/>
          </a:p>
        </p:txBody>
      </p:sp>
      <p:sp>
        <p:nvSpPr>
          <p:cNvPr id="7" name="TextBox 6">
            <a:extLst>
              <a:ext uri="{FF2B5EF4-FFF2-40B4-BE49-F238E27FC236}">
                <a16:creationId xmlns:a16="http://schemas.microsoft.com/office/drawing/2014/main" id="{26453F5D-55B7-4374-981A-FA60BFF85262}"/>
              </a:ext>
            </a:extLst>
          </p:cNvPr>
          <p:cNvSpPr txBox="1"/>
          <p:nvPr/>
        </p:nvSpPr>
        <p:spPr>
          <a:xfrm>
            <a:off x="2569877" y="1677824"/>
            <a:ext cx="5865463" cy="1200329"/>
          </a:xfrm>
          <a:prstGeom prst="rect">
            <a:avLst/>
          </a:prstGeom>
          <a:noFill/>
        </p:spPr>
        <p:txBody>
          <a:bodyPr wrap="square" rtlCol="0">
            <a:spAutoFit/>
          </a:bodyPr>
          <a:lstStyle/>
          <a:p>
            <a:r>
              <a:rPr lang="en-US" dirty="0"/>
              <a:t>Pengrowth used higher </a:t>
            </a:r>
            <a:r>
              <a:rPr lang="en-US" dirty="0" err="1"/>
              <a:t>frac</a:t>
            </a:r>
            <a:r>
              <a:rPr lang="en-US" dirty="0"/>
              <a:t> stage count (25 VS 7), 70ton/stage and ~40% more total proppant (1700ton VS 1200ton) in the two 2014 wells. Horizontal well length of 1500m in 2014. </a:t>
            </a:r>
          </a:p>
        </p:txBody>
      </p:sp>
      <p:pic>
        <p:nvPicPr>
          <p:cNvPr id="8" name="Picture 7">
            <a:extLst>
              <a:ext uri="{FF2B5EF4-FFF2-40B4-BE49-F238E27FC236}">
                <a16:creationId xmlns:a16="http://schemas.microsoft.com/office/drawing/2014/main" id="{6448E0AF-83D9-47D6-8A5F-B12C7F669D14}"/>
              </a:ext>
            </a:extLst>
          </p:cNvPr>
          <p:cNvPicPr>
            <a:picLocks noChangeAspect="1"/>
          </p:cNvPicPr>
          <p:nvPr/>
        </p:nvPicPr>
        <p:blipFill>
          <a:blip r:embed="rId3"/>
          <a:stretch>
            <a:fillRect/>
          </a:stretch>
        </p:blipFill>
        <p:spPr>
          <a:xfrm>
            <a:off x="5568830" y="2545967"/>
            <a:ext cx="2581900" cy="2553465"/>
          </a:xfrm>
          <a:prstGeom prst="rect">
            <a:avLst/>
          </a:prstGeom>
        </p:spPr>
      </p:pic>
    </p:spTree>
    <p:extLst>
      <p:ext uri="{BB962C8B-B14F-4D97-AF65-F5344CB8AC3E}">
        <p14:creationId xmlns:p14="http://schemas.microsoft.com/office/powerpoint/2010/main" val="16920869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E50A540E-7FFF-4B0E-AAC7-1A8692EFB85F}"/>
              </a:ext>
            </a:extLst>
          </p:cNvPr>
          <p:cNvPicPr>
            <a:picLocks noGrp="1" noChangeAspect="1"/>
          </p:cNvPicPr>
          <p:nvPr>
            <p:ph idx="1"/>
          </p:nvPr>
        </p:nvPicPr>
        <p:blipFill>
          <a:blip r:embed="rId2"/>
          <a:stretch>
            <a:fillRect/>
          </a:stretch>
        </p:blipFill>
        <p:spPr>
          <a:xfrm>
            <a:off x="359765" y="1282700"/>
            <a:ext cx="7868686" cy="5080000"/>
          </a:xfrm>
          <a:prstGeom prst="rect">
            <a:avLst/>
          </a:prstGeom>
        </p:spPr>
      </p:pic>
      <p:sp>
        <p:nvSpPr>
          <p:cNvPr id="2" name="Title 1">
            <a:extLst>
              <a:ext uri="{FF2B5EF4-FFF2-40B4-BE49-F238E27FC236}">
                <a16:creationId xmlns:a16="http://schemas.microsoft.com/office/drawing/2014/main" id="{1C0FC6D2-245E-4143-900B-41E911C30933}"/>
              </a:ext>
            </a:extLst>
          </p:cNvPr>
          <p:cNvSpPr>
            <a:spLocks noGrp="1"/>
          </p:cNvSpPr>
          <p:nvPr>
            <p:ph type="title"/>
          </p:nvPr>
        </p:nvSpPr>
        <p:spPr/>
        <p:txBody>
          <a:bodyPr/>
          <a:lstStyle/>
          <a:p>
            <a:r>
              <a:rPr lang="en-US" dirty="0"/>
              <a:t>SHELL WELLS VS Type Curve</a:t>
            </a:r>
          </a:p>
        </p:txBody>
      </p:sp>
      <p:sp>
        <p:nvSpPr>
          <p:cNvPr id="4" name="Footer Placeholder 3">
            <a:extLst>
              <a:ext uri="{FF2B5EF4-FFF2-40B4-BE49-F238E27FC236}">
                <a16:creationId xmlns:a16="http://schemas.microsoft.com/office/drawing/2014/main" id="{1E20C828-FC03-4EF4-819C-8A42520AD0F3}"/>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7F9CFEED-54AA-4362-9E3E-FA91442962D9}"/>
              </a:ext>
            </a:extLst>
          </p:cNvPr>
          <p:cNvSpPr>
            <a:spLocks noGrp="1"/>
          </p:cNvSpPr>
          <p:nvPr>
            <p:ph type="sldNum" sz="quarter" idx="12"/>
          </p:nvPr>
        </p:nvSpPr>
        <p:spPr/>
        <p:txBody>
          <a:bodyPr/>
          <a:lstStyle/>
          <a:p>
            <a:fld id="{6A2934AE-CAA2-7547-9AAD-CFCEE97C9303}" type="slidenum">
              <a:rPr lang="en-US" smtClean="0"/>
              <a:pPr/>
              <a:t>84</a:t>
            </a:fld>
            <a:endParaRPr lang="en-US"/>
          </a:p>
        </p:txBody>
      </p:sp>
      <p:sp>
        <p:nvSpPr>
          <p:cNvPr id="21" name="TextBox 20">
            <a:extLst>
              <a:ext uri="{FF2B5EF4-FFF2-40B4-BE49-F238E27FC236}">
                <a16:creationId xmlns:a16="http://schemas.microsoft.com/office/drawing/2014/main" id="{9838F763-0600-49F7-9286-AED453385E2D}"/>
              </a:ext>
            </a:extLst>
          </p:cNvPr>
          <p:cNvSpPr txBox="1"/>
          <p:nvPr/>
        </p:nvSpPr>
        <p:spPr>
          <a:xfrm>
            <a:off x="2362988" y="1560641"/>
            <a:ext cx="5865463" cy="1200329"/>
          </a:xfrm>
          <a:prstGeom prst="rect">
            <a:avLst/>
          </a:prstGeom>
          <a:noFill/>
        </p:spPr>
        <p:txBody>
          <a:bodyPr wrap="square" rtlCol="0">
            <a:spAutoFit/>
          </a:bodyPr>
          <a:lstStyle/>
          <a:p>
            <a:r>
              <a:rPr lang="en-US" dirty="0"/>
              <a:t>Shell moved from ~2000m to ~2500m (some over 3000m) long well over the years. Frac stage increased from ~10 to over 40. Proppant/stage decreased from ~130ton/stage to ~50ton/stage.</a:t>
            </a:r>
          </a:p>
        </p:txBody>
      </p:sp>
      <p:pic>
        <p:nvPicPr>
          <p:cNvPr id="22" name="Picture 21">
            <a:extLst>
              <a:ext uri="{FF2B5EF4-FFF2-40B4-BE49-F238E27FC236}">
                <a16:creationId xmlns:a16="http://schemas.microsoft.com/office/drawing/2014/main" id="{9F8DA009-6BE2-4120-B5EE-2A1FA63ECD07}"/>
              </a:ext>
            </a:extLst>
          </p:cNvPr>
          <p:cNvPicPr>
            <a:picLocks noChangeAspect="1"/>
          </p:cNvPicPr>
          <p:nvPr/>
        </p:nvPicPr>
        <p:blipFill>
          <a:blip r:embed="rId3"/>
          <a:stretch>
            <a:fillRect/>
          </a:stretch>
        </p:blipFill>
        <p:spPr>
          <a:xfrm>
            <a:off x="4972440" y="2525518"/>
            <a:ext cx="2919881" cy="2906933"/>
          </a:xfrm>
          <a:prstGeom prst="rect">
            <a:avLst/>
          </a:prstGeom>
        </p:spPr>
      </p:pic>
    </p:spTree>
    <p:extLst>
      <p:ext uri="{BB962C8B-B14F-4D97-AF65-F5344CB8AC3E}">
        <p14:creationId xmlns:p14="http://schemas.microsoft.com/office/powerpoint/2010/main" val="23707279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cap="none" dirty="0"/>
              <a:t>Montney Wells in NE British Columbia</a:t>
            </a:r>
            <a:br>
              <a:rPr lang="en-US" sz="2400" cap="none" dirty="0"/>
            </a:br>
            <a:r>
              <a:rPr lang="en-US" sz="2400" cap="none" dirty="0"/>
              <a:t>(Decline At 1,2,3,5,10 Years of Production)</a:t>
            </a:r>
          </a:p>
        </p:txBody>
      </p:sp>
      <p:sp>
        <p:nvSpPr>
          <p:cNvPr id="4" name="Footer Placeholder 3"/>
          <p:cNvSpPr>
            <a:spLocks noGrp="1"/>
          </p:cNvSpPr>
          <p:nvPr>
            <p:ph type="ftr" sz="quarter" idx="11"/>
          </p:nvPr>
        </p:nvSpPr>
        <p:spPr/>
        <p:txBody>
          <a:bodyPr/>
          <a:lstStyle/>
          <a:p>
            <a:r>
              <a:rPr lang="en-US"/>
              <a:t>GLJ PETROLEUM CONSULTANTS</a:t>
            </a:r>
          </a:p>
        </p:txBody>
      </p:sp>
      <p:pic>
        <p:nvPicPr>
          <p:cNvPr id="5" name="Content Placeholder 3" descr="Declines All Montney.png"/>
          <p:cNvPicPr>
            <a:picLocks noGrp="1" noChangeAspect="1"/>
          </p:cNvPicPr>
          <p:nvPr>
            <p:ph idx="1"/>
          </p:nvPr>
        </p:nvPicPr>
        <p:blipFill>
          <a:blip r:embed="rId2" cstate="print"/>
          <a:srcRect t="10500"/>
          <a:stretch>
            <a:fillRect/>
          </a:stretch>
        </p:blipFill>
        <p:spPr>
          <a:xfrm>
            <a:off x="1032451" y="1282700"/>
            <a:ext cx="7094973" cy="5080000"/>
          </a:xfrm>
        </p:spPr>
      </p:pic>
      <p:sp>
        <p:nvSpPr>
          <p:cNvPr id="6" name="Slide Number Placeholder 5"/>
          <p:cNvSpPr>
            <a:spLocks noGrp="1"/>
          </p:cNvSpPr>
          <p:nvPr>
            <p:ph type="sldNum" sz="quarter" idx="12"/>
          </p:nvPr>
        </p:nvSpPr>
        <p:spPr/>
        <p:txBody>
          <a:bodyPr/>
          <a:lstStyle/>
          <a:p>
            <a:fld id="{6A2934AE-CAA2-7547-9AAD-CFCEE97C9303}"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Title 1">
            <a:extLst>
              <a:ext uri="{FF2B5EF4-FFF2-40B4-BE49-F238E27FC236}">
                <a16:creationId xmlns:a16="http://schemas.microsoft.com/office/drawing/2014/main" id="{71E7DB08-8938-4370-A17F-35CD5BDC69D2}"/>
              </a:ext>
            </a:extLst>
          </p:cNvPr>
          <p:cNvSpPr>
            <a:spLocks noGrp="1"/>
          </p:cNvSpPr>
          <p:nvPr>
            <p:ph type="title"/>
          </p:nvPr>
        </p:nvSpPr>
        <p:spPr/>
        <p:txBody>
          <a:bodyPr/>
          <a:lstStyle/>
          <a:p>
            <a:pPr eaLnBrk="1" hangingPunct="1"/>
            <a:r>
              <a:rPr lang="en-US" altLang="en-US" sz="2800"/>
              <a:t>Major Concepts</a:t>
            </a:r>
          </a:p>
        </p:txBody>
      </p:sp>
      <p:sp>
        <p:nvSpPr>
          <p:cNvPr id="3" name="Content Placeholder 2">
            <a:extLst>
              <a:ext uri="{FF2B5EF4-FFF2-40B4-BE49-F238E27FC236}">
                <a16:creationId xmlns:a16="http://schemas.microsoft.com/office/drawing/2014/main" id="{2DB614AD-DDC2-4D15-B2B7-A0383393BE87}"/>
              </a:ext>
            </a:extLst>
          </p:cNvPr>
          <p:cNvSpPr>
            <a:spLocks noGrp="1"/>
          </p:cNvSpPr>
          <p:nvPr>
            <p:ph idx="1"/>
          </p:nvPr>
        </p:nvSpPr>
        <p:spPr/>
        <p:txBody>
          <a:bodyPr/>
          <a:lstStyle/>
          <a:p>
            <a:pPr eaLnBrk="1" hangingPunct="1">
              <a:spcBef>
                <a:spcPts val="1200"/>
              </a:spcBef>
            </a:pPr>
            <a:r>
              <a:rPr lang="en-CA" altLang="en-US" sz="2000"/>
              <a:t>Too often engineers assume the only thing geologists quantify is ɸh… and maybe area.</a:t>
            </a:r>
          </a:p>
          <a:p>
            <a:pPr eaLnBrk="1" hangingPunct="1">
              <a:spcBef>
                <a:spcPts val="1200"/>
              </a:spcBef>
            </a:pPr>
            <a:r>
              <a:rPr lang="en-CA" altLang="en-US" sz="2000"/>
              <a:t>But… the same geostatistical tools used to make stochastic reservoir models can be used to examine production parameters (such as initial rate, estimated frac length, and EUR).</a:t>
            </a:r>
          </a:p>
          <a:p>
            <a:pPr eaLnBrk="1" hangingPunct="1">
              <a:spcBef>
                <a:spcPts val="1200"/>
              </a:spcBef>
            </a:pPr>
            <a:r>
              <a:rPr lang="en-CA" altLang="en-US" sz="2000"/>
              <a:t>These tools are numeric so both the best estimate and the uncertainty can be honoured.</a:t>
            </a:r>
          </a:p>
          <a:p>
            <a:pPr eaLnBrk="1" hangingPunct="1">
              <a:spcBef>
                <a:spcPts val="1200"/>
              </a:spcBef>
            </a:pPr>
            <a:r>
              <a:rPr lang="en-CA" altLang="en-US" sz="2000"/>
              <a:t>More broadly, if the petroleum industry is going to talk in terms of statistics (P10 reserves, average type wells, top tier acreage) it must talk in terms of geostatistics.</a:t>
            </a:r>
          </a:p>
          <a:p>
            <a:pPr eaLnBrk="1" hangingPunct="1">
              <a:spcBef>
                <a:spcPts val="1200"/>
              </a:spcBef>
            </a:pPr>
            <a:r>
              <a:rPr lang="en-CA" altLang="en-US" sz="2000"/>
              <a:t>For simplicity, this presentation will concentrate on just one parameter, gas EUR.</a:t>
            </a:r>
          </a:p>
          <a:p>
            <a:pPr eaLnBrk="1" hangingPunct="1">
              <a:spcBef>
                <a:spcPts val="1200"/>
              </a:spcBef>
            </a:pPr>
            <a:endParaRPr lang="en-CA" altLang="en-US" sz="2000"/>
          </a:p>
          <a:p>
            <a:pPr eaLnBrk="1" hangingPunct="1">
              <a:spcBef>
                <a:spcPts val="1200"/>
              </a:spcBef>
            </a:pPr>
            <a:endParaRPr lang="en-CA"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3EB6BA4A-EA95-4B34-80AD-39AAE4436E38}"/>
              </a:ext>
            </a:extLst>
          </p:cNvPr>
          <p:cNvSpPr>
            <a:spLocks noGrp="1"/>
          </p:cNvSpPr>
          <p:nvPr>
            <p:ph type="title"/>
          </p:nvPr>
        </p:nvSpPr>
        <p:spPr>
          <a:xfrm>
            <a:off x="703263" y="449263"/>
            <a:ext cx="7772400" cy="712787"/>
          </a:xfrm>
        </p:spPr>
        <p:txBody>
          <a:bodyPr/>
          <a:lstStyle/>
          <a:p>
            <a:r>
              <a:rPr lang="en-US" altLang="en-US" sz="2800"/>
              <a:t>How an Engineer Plots EUR</a:t>
            </a:r>
            <a:br>
              <a:rPr lang="en-US" altLang="en-US" sz="2800"/>
            </a:br>
            <a:r>
              <a:rPr lang="en-US" altLang="en-US" sz="2800"/>
              <a:t>(Gas Wells in N. America)</a:t>
            </a:r>
          </a:p>
        </p:txBody>
      </p:sp>
      <p:pic>
        <p:nvPicPr>
          <p:cNvPr id="6147" name="Content Placeholder 3" descr="N_America_Hexplot.png">
            <a:extLst>
              <a:ext uri="{FF2B5EF4-FFF2-40B4-BE49-F238E27FC236}">
                <a16:creationId xmlns:a16="http://schemas.microsoft.com/office/drawing/2014/main" id="{08693057-11A6-4A2E-AC51-F5155924457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599"/>
          <a:stretch>
            <a:fillRect/>
          </a:stretch>
        </p:blipFill>
        <p:spPr>
          <a:xfrm>
            <a:off x="1263650" y="1228725"/>
            <a:ext cx="6627813" cy="4953000"/>
          </a:xfrm>
        </p:spPr>
      </p:pic>
      <p:cxnSp>
        <p:nvCxnSpPr>
          <p:cNvPr id="4" name="Straight Arrow Connector 4">
            <a:extLst>
              <a:ext uri="{FF2B5EF4-FFF2-40B4-BE49-F238E27FC236}">
                <a16:creationId xmlns:a16="http://schemas.microsoft.com/office/drawing/2014/main" id="{5C5CE42D-4B30-4B71-9C37-BFA6B2206536}"/>
              </a:ext>
            </a:extLst>
          </p:cNvPr>
          <p:cNvCxnSpPr>
            <a:cxnSpLocks noChangeShapeType="1"/>
          </p:cNvCxnSpPr>
          <p:nvPr/>
        </p:nvCxnSpPr>
        <p:spPr bwMode="auto">
          <a:xfrm flipV="1">
            <a:off x="2432115" y="2281287"/>
            <a:ext cx="2856322" cy="2281286"/>
          </a:xfrm>
          <a:prstGeom prst="straightConnector1">
            <a:avLst/>
          </a:prstGeom>
          <a:noFill/>
          <a:ln w="25400" algn="ctr">
            <a:solidFill>
              <a:srgbClr val="FF0000"/>
            </a:solidFill>
            <a:round/>
            <a:headEnd type="arrow" w="med" len="med"/>
            <a:tailEnd type="arrow" w="med" len="med"/>
          </a:ln>
          <a:scene3d>
            <a:camera prst="orthographicFront">
              <a:rot lat="0" lon="0" rev="0"/>
            </a:camera>
            <a:lightRig rig="threePt" dir="t"/>
          </a:scene3d>
          <a:extLst/>
        </p:spPr>
      </p:cxn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EDF9E973-7CD4-4BA9-8650-995C94DB4E0C}"/>
              </a:ext>
            </a:extLst>
          </p:cNvPr>
          <p:cNvSpPr>
            <a:spLocks noGrp="1"/>
          </p:cNvSpPr>
          <p:nvPr>
            <p:ph type="title"/>
          </p:nvPr>
        </p:nvSpPr>
        <p:spPr>
          <a:xfrm>
            <a:off x="711200" y="385763"/>
            <a:ext cx="7772400" cy="712787"/>
          </a:xfrm>
        </p:spPr>
        <p:txBody>
          <a:bodyPr/>
          <a:lstStyle/>
          <a:p>
            <a:r>
              <a:rPr lang="en-US" altLang="en-US" sz="2800"/>
              <a:t>How a Statistician Plots EUR</a:t>
            </a:r>
            <a:br>
              <a:rPr lang="en-US" altLang="en-US" sz="2800"/>
            </a:br>
            <a:r>
              <a:rPr lang="en-US" altLang="en-US" sz="2800"/>
              <a:t>(Gas Wells in N. America with IP≈500Mcf/d)</a:t>
            </a:r>
          </a:p>
        </p:txBody>
      </p:sp>
      <p:pic>
        <p:nvPicPr>
          <p:cNvPr id="7171" name="Content Placeholder 3" descr="N_America_500Mcf_Hist.png">
            <a:extLst>
              <a:ext uri="{FF2B5EF4-FFF2-40B4-BE49-F238E27FC236}">
                <a16:creationId xmlns:a16="http://schemas.microsoft.com/office/drawing/2014/main" id="{5B82BAEE-8079-4302-B057-4DAD46B5C58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9000"/>
          <a:stretch>
            <a:fillRect/>
          </a:stretch>
        </p:blipFill>
        <p:spPr>
          <a:xfrm>
            <a:off x="1263650" y="1357313"/>
            <a:ext cx="6627813" cy="4824412"/>
          </a:xfrm>
        </p:spPr>
      </p:pic>
      <p:cxnSp>
        <p:nvCxnSpPr>
          <p:cNvPr id="7172" name="Straight Arrow Connector 4">
            <a:extLst>
              <a:ext uri="{FF2B5EF4-FFF2-40B4-BE49-F238E27FC236}">
                <a16:creationId xmlns:a16="http://schemas.microsoft.com/office/drawing/2014/main" id="{A48BF58F-5FB1-4F38-9147-68611F5D0533}"/>
              </a:ext>
            </a:extLst>
          </p:cNvPr>
          <p:cNvCxnSpPr>
            <a:cxnSpLocks noChangeShapeType="1"/>
          </p:cNvCxnSpPr>
          <p:nvPr/>
        </p:nvCxnSpPr>
        <p:spPr bwMode="auto">
          <a:xfrm>
            <a:off x="4291013" y="4371975"/>
            <a:ext cx="1436687" cy="0"/>
          </a:xfrm>
          <a:prstGeom prst="straightConnector1">
            <a:avLst/>
          </a:prstGeom>
          <a:noFill/>
          <a:ln w="25400" algn="ctr">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7173" name="TextBox 5">
            <a:extLst>
              <a:ext uri="{FF2B5EF4-FFF2-40B4-BE49-F238E27FC236}">
                <a16:creationId xmlns:a16="http://schemas.microsoft.com/office/drawing/2014/main" id="{4E719A4C-5299-454B-B257-59E0072B05C6}"/>
              </a:ext>
            </a:extLst>
          </p:cNvPr>
          <p:cNvSpPr txBox="1">
            <a:spLocks noChangeArrowheads="1"/>
          </p:cNvSpPr>
          <p:nvPr/>
        </p:nvSpPr>
        <p:spPr bwMode="auto">
          <a:xfrm>
            <a:off x="2133600" y="4668838"/>
            <a:ext cx="3794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There can be an order of magnitude uncertainty if EUR is est. by Peak Rate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F9E437B-2DE7-4E02-BD0A-4EB0A20EE5B0}"/>
              </a:ext>
            </a:extLst>
          </p:cNvPr>
          <p:cNvSpPr>
            <a:spLocks noGrp="1"/>
          </p:cNvSpPr>
          <p:nvPr>
            <p:ph type="title"/>
          </p:nvPr>
        </p:nvSpPr>
        <p:spPr/>
        <p:txBody>
          <a:bodyPr/>
          <a:lstStyle/>
          <a:p>
            <a:r>
              <a:rPr lang="en-US" altLang="en-US"/>
              <a:t>How a Geologist Plots EUR</a:t>
            </a:r>
            <a:br>
              <a:rPr lang="en-US" altLang="en-US"/>
            </a:br>
            <a:r>
              <a:rPr lang="en-US" altLang="en-US"/>
              <a:t>(Gas Wells in WCSB)</a:t>
            </a:r>
          </a:p>
        </p:txBody>
      </p:sp>
      <p:pic>
        <p:nvPicPr>
          <p:cNvPr id="8194" name="Content Placeholder 3">
            <a:extLst>
              <a:ext uri="{FF2B5EF4-FFF2-40B4-BE49-F238E27FC236}">
                <a16:creationId xmlns:a16="http://schemas.microsoft.com/office/drawing/2014/main" id="{F1C933A6-A580-4C51-8E8F-BA57B6A9F16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941" r="9680" b="658"/>
          <a:stretch>
            <a:fillRect/>
          </a:stretch>
        </p:blipFill>
        <p:spPr>
          <a:xfrm>
            <a:off x="250825" y="1358429"/>
            <a:ext cx="8658225" cy="4928541"/>
          </a:xfrm>
        </p:spPr>
      </p:pic>
      <p:sp>
        <p:nvSpPr>
          <p:cNvPr id="8196" name="TextBox 4">
            <a:extLst>
              <a:ext uri="{FF2B5EF4-FFF2-40B4-BE49-F238E27FC236}">
                <a16:creationId xmlns:a16="http://schemas.microsoft.com/office/drawing/2014/main" id="{638F8D52-A28A-4440-B190-5723ED42CA59}"/>
              </a:ext>
            </a:extLst>
          </p:cNvPr>
          <p:cNvSpPr txBox="1">
            <a:spLocks noChangeArrowheads="1"/>
          </p:cNvSpPr>
          <p:nvPr/>
        </p:nvSpPr>
        <p:spPr bwMode="auto">
          <a:xfrm>
            <a:off x="280988" y="4972917"/>
            <a:ext cx="2692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dirty="0">
                <a:solidFill>
                  <a:srgbClr val="FF0000"/>
                </a:solidFill>
              </a:rPr>
              <a:t>Amazing… it may make a difference what side of the mountains you’re on.</a:t>
            </a:r>
          </a:p>
        </p:txBody>
      </p:sp>
      <p:cxnSp>
        <p:nvCxnSpPr>
          <p:cNvPr id="8197" name="Straight Arrow Connector 4">
            <a:extLst>
              <a:ext uri="{FF2B5EF4-FFF2-40B4-BE49-F238E27FC236}">
                <a16:creationId xmlns:a16="http://schemas.microsoft.com/office/drawing/2014/main" id="{F66816AA-7B9F-450E-819C-8BE56A200278}"/>
              </a:ext>
            </a:extLst>
          </p:cNvPr>
          <p:cNvCxnSpPr>
            <a:cxnSpLocks noChangeShapeType="1"/>
          </p:cNvCxnSpPr>
          <p:nvPr/>
        </p:nvCxnSpPr>
        <p:spPr bwMode="auto">
          <a:xfrm flipH="1">
            <a:off x="2773936" y="4010025"/>
            <a:ext cx="1202753" cy="962892"/>
          </a:xfrm>
          <a:prstGeom prst="straightConnector1">
            <a:avLst/>
          </a:prstGeom>
          <a:noFill/>
          <a:ln w="25400" algn="ctr">
            <a:solidFill>
              <a:srgbClr val="FF0000"/>
            </a:solidFill>
            <a:round/>
            <a:headEnd type="arrow" w="med" len="med"/>
            <a:tailEn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1030-8F4C-4BAD-9470-C1BFF7D9D9A9}"/>
              </a:ext>
            </a:extLst>
          </p:cNvPr>
          <p:cNvSpPr>
            <a:spLocks noGrp="1"/>
          </p:cNvSpPr>
          <p:nvPr>
            <p:ph type="title"/>
          </p:nvPr>
        </p:nvSpPr>
        <p:spPr/>
        <p:txBody>
          <a:bodyPr/>
          <a:lstStyle/>
          <a:p>
            <a:r>
              <a:rPr lang="en-US" dirty="0"/>
              <a:t>ECONOMIC Analysis is Conducted using Discounted Cash Flows</a:t>
            </a:r>
          </a:p>
        </p:txBody>
      </p:sp>
      <p:sp>
        <p:nvSpPr>
          <p:cNvPr id="4" name="Footer Placeholder 3">
            <a:extLst>
              <a:ext uri="{FF2B5EF4-FFF2-40B4-BE49-F238E27FC236}">
                <a16:creationId xmlns:a16="http://schemas.microsoft.com/office/drawing/2014/main" id="{918005F5-2B54-495B-A4DF-35EB0B5CCD3E}"/>
              </a:ext>
            </a:extLst>
          </p:cNvPr>
          <p:cNvSpPr>
            <a:spLocks noGrp="1"/>
          </p:cNvSpPr>
          <p:nvPr>
            <p:ph type="ftr" sz="quarter" idx="11"/>
          </p:nvPr>
        </p:nvSpPr>
        <p:spPr/>
        <p:txBody>
          <a:bodyPr/>
          <a:lstStyle/>
          <a:p>
            <a:r>
              <a:rPr lang="en-US"/>
              <a:t>GLJ PETROLEUM CONSULTANTS</a:t>
            </a:r>
          </a:p>
        </p:txBody>
      </p:sp>
      <p:sp>
        <p:nvSpPr>
          <p:cNvPr id="5" name="Slide Number Placeholder 4">
            <a:extLst>
              <a:ext uri="{FF2B5EF4-FFF2-40B4-BE49-F238E27FC236}">
                <a16:creationId xmlns:a16="http://schemas.microsoft.com/office/drawing/2014/main" id="{E686AD22-E9FF-449D-883E-81DA187E0C3B}"/>
              </a:ext>
            </a:extLst>
          </p:cNvPr>
          <p:cNvSpPr>
            <a:spLocks noGrp="1"/>
          </p:cNvSpPr>
          <p:nvPr>
            <p:ph type="sldNum" sz="quarter" idx="12"/>
          </p:nvPr>
        </p:nvSpPr>
        <p:spPr/>
        <p:txBody>
          <a:bodyPr/>
          <a:lstStyle/>
          <a:p>
            <a:fld id="{6A2934AE-CAA2-7547-9AAD-CFCEE97C9303}" type="slidenum">
              <a:rPr lang="en-US" smtClean="0"/>
              <a:pPr/>
              <a:t>9</a:t>
            </a:fld>
            <a:endParaRPr lang="en-US"/>
          </a:p>
        </p:txBody>
      </p:sp>
      <p:pic>
        <p:nvPicPr>
          <p:cNvPr id="8" name="Content Placeholder 7">
            <a:extLst>
              <a:ext uri="{FF2B5EF4-FFF2-40B4-BE49-F238E27FC236}">
                <a16:creationId xmlns:a16="http://schemas.microsoft.com/office/drawing/2014/main" id="{F6AAC75E-E2CE-4F20-AE7F-D81A70253738}"/>
              </a:ext>
            </a:extLst>
          </p:cNvPr>
          <p:cNvPicPr>
            <a:picLocks noGrp="1" noChangeAspect="1"/>
          </p:cNvPicPr>
          <p:nvPr>
            <p:ph idx="1"/>
          </p:nvPr>
        </p:nvPicPr>
        <p:blipFill rotWithShape="1">
          <a:blip r:embed="rId2"/>
          <a:srcRect t="12797"/>
          <a:stretch/>
        </p:blipFill>
        <p:spPr>
          <a:xfrm>
            <a:off x="717788" y="1790379"/>
            <a:ext cx="7724299" cy="4429913"/>
          </a:xfrm>
          <a:prstGeom prst="rect">
            <a:avLst/>
          </a:prstGeom>
        </p:spPr>
      </p:pic>
    </p:spTree>
    <p:extLst>
      <p:ext uri="{BB962C8B-B14F-4D97-AF65-F5344CB8AC3E}">
        <p14:creationId xmlns:p14="http://schemas.microsoft.com/office/powerpoint/2010/main" val="33301834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26505B5-4618-4E89-89AA-F096ACB28593}"/>
              </a:ext>
            </a:extLst>
          </p:cNvPr>
          <p:cNvSpPr>
            <a:spLocks noGrp="1"/>
          </p:cNvSpPr>
          <p:nvPr>
            <p:ph type="title"/>
          </p:nvPr>
        </p:nvSpPr>
        <p:spPr/>
        <p:txBody>
          <a:bodyPr/>
          <a:lstStyle/>
          <a:p>
            <a:r>
              <a:rPr lang="en-US" altLang="en-US"/>
              <a:t>Milk River/Med Hat</a:t>
            </a:r>
            <a:br>
              <a:rPr lang="en-US" altLang="en-US"/>
            </a:br>
            <a:r>
              <a:rPr lang="en-US" altLang="en-US"/>
              <a:t>EUR Method 1</a:t>
            </a:r>
          </a:p>
        </p:txBody>
      </p:sp>
      <p:pic>
        <p:nvPicPr>
          <p:cNvPr id="17411" name="Content Placeholder 3" descr="Google_Maps_SG_Output.png">
            <a:extLst>
              <a:ext uri="{FF2B5EF4-FFF2-40B4-BE49-F238E27FC236}">
                <a16:creationId xmlns:a16="http://schemas.microsoft.com/office/drawing/2014/main" id="{2C20C901-BA27-404D-9D46-4C07E894428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199" t="18130" r="16199" b="11732"/>
          <a:stretch>
            <a:fillRect/>
          </a:stretch>
        </p:blipFill>
        <p:spPr>
          <a:xfrm>
            <a:off x="250825" y="1296224"/>
            <a:ext cx="8658225" cy="5052952"/>
          </a:xfrm>
        </p:spPr>
      </p:pic>
      <p:sp>
        <p:nvSpPr>
          <p:cNvPr id="17412" name="Rectangle 4">
            <a:extLst>
              <a:ext uri="{FF2B5EF4-FFF2-40B4-BE49-F238E27FC236}">
                <a16:creationId xmlns:a16="http://schemas.microsoft.com/office/drawing/2014/main" id="{9351813D-374E-4D7B-9DA8-4566558FE531}"/>
              </a:ext>
            </a:extLst>
          </p:cNvPr>
          <p:cNvSpPr>
            <a:spLocks noChangeArrowheads="1"/>
          </p:cNvSpPr>
          <p:nvPr/>
        </p:nvSpPr>
        <p:spPr bwMode="auto">
          <a:xfrm>
            <a:off x="4251325" y="3095625"/>
            <a:ext cx="769938" cy="538163"/>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endParaRPr lang="en-US" altLang="en-US"/>
          </a:p>
        </p:txBody>
      </p:sp>
      <p:sp>
        <p:nvSpPr>
          <p:cNvPr id="17413" name="TextBox 5">
            <a:extLst>
              <a:ext uri="{FF2B5EF4-FFF2-40B4-BE49-F238E27FC236}">
                <a16:creationId xmlns:a16="http://schemas.microsoft.com/office/drawing/2014/main" id="{BBD95F3A-A9A6-4241-9E25-719868E950BD}"/>
              </a:ext>
            </a:extLst>
          </p:cNvPr>
          <p:cNvSpPr txBox="1">
            <a:spLocks noChangeArrowheads="1"/>
          </p:cNvSpPr>
          <p:nvPr/>
        </p:nvSpPr>
        <p:spPr bwMode="auto">
          <a:xfrm>
            <a:off x="5205413" y="1773238"/>
            <a:ext cx="1668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Suffield… we’ll see this later</a:t>
            </a:r>
          </a:p>
        </p:txBody>
      </p:sp>
      <p:cxnSp>
        <p:nvCxnSpPr>
          <p:cNvPr id="17414" name="Straight Arrow Connector 6">
            <a:extLst>
              <a:ext uri="{FF2B5EF4-FFF2-40B4-BE49-F238E27FC236}">
                <a16:creationId xmlns:a16="http://schemas.microsoft.com/office/drawing/2014/main" id="{4A318D9D-0F04-4EC6-992D-D1C3F5292C26}"/>
              </a:ext>
            </a:extLst>
          </p:cNvPr>
          <p:cNvCxnSpPr>
            <a:cxnSpLocks noChangeShapeType="1"/>
          </p:cNvCxnSpPr>
          <p:nvPr/>
        </p:nvCxnSpPr>
        <p:spPr bwMode="auto">
          <a:xfrm flipH="1">
            <a:off x="5110163" y="2325688"/>
            <a:ext cx="584200" cy="706437"/>
          </a:xfrm>
          <a:prstGeom prst="straightConnector1">
            <a:avLst/>
          </a:prstGeom>
          <a:noFill/>
          <a:ln w="19050" algn="ctr">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BFA9D062-17A9-42B6-B91A-094AE971EE7E}"/>
              </a:ext>
            </a:extLst>
          </p:cNvPr>
          <p:cNvSpPr>
            <a:spLocks noGrp="1"/>
          </p:cNvSpPr>
          <p:nvPr>
            <p:ph type="title"/>
          </p:nvPr>
        </p:nvSpPr>
        <p:spPr/>
        <p:txBody>
          <a:bodyPr/>
          <a:lstStyle/>
          <a:p>
            <a:r>
              <a:rPr lang="en-US" altLang="en-US"/>
              <a:t>Milk River/Med Hat </a:t>
            </a:r>
            <a:br>
              <a:rPr lang="en-US" altLang="en-US"/>
            </a:br>
            <a:r>
              <a:rPr lang="en-US" altLang="en-US"/>
              <a:t>Gas Remaining</a:t>
            </a:r>
          </a:p>
        </p:txBody>
      </p:sp>
      <p:pic>
        <p:nvPicPr>
          <p:cNvPr id="18435" name="Content Placeholder 3" descr="Google_Maps_SG_Output.png">
            <a:extLst>
              <a:ext uri="{FF2B5EF4-FFF2-40B4-BE49-F238E27FC236}">
                <a16:creationId xmlns:a16="http://schemas.microsoft.com/office/drawing/2014/main" id="{19D56C06-6936-4F8A-B174-A0DB14AAAAB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6199" t="18130" r="16199" b="11732"/>
          <a:stretch>
            <a:fillRect/>
          </a:stretch>
        </p:blipFill>
        <p:spPr>
          <a:xfrm>
            <a:off x="250825" y="1296224"/>
            <a:ext cx="8658225" cy="5052952"/>
          </a:xfrm>
        </p:spPr>
      </p:pic>
      <p:sp>
        <p:nvSpPr>
          <p:cNvPr id="18436" name="Rectangle 4">
            <a:extLst>
              <a:ext uri="{FF2B5EF4-FFF2-40B4-BE49-F238E27FC236}">
                <a16:creationId xmlns:a16="http://schemas.microsoft.com/office/drawing/2014/main" id="{E2D773F8-E77F-42C0-88ED-5FA48F7DBB86}"/>
              </a:ext>
            </a:extLst>
          </p:cNvPr>
          <p:cNvSpPr>
            <a:spLocks noChangeArrowheads="1"/>
          </p:cNvSpPr>
          <p:nvPr/>
        </p:nvSpPr>
        <p:spPr bwMode="auto">
          <a:xfrm>
            <a:off x="4251325" y="3095625"/>
            <a:ext cx="769938" cy="538163"/>
          </a:xfrm>
          <a:prstGeom prst="rect">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endParaRPr lang="en-US" altLang="en-US"/>
          </a:p>
        </p:txBody>
      </p:sp>
      <p:sp>
        <p:nvSpPr>
          <p:cNvPr id="18437" name="TextBox 5">
            <a:extLst>
              <a:ext uri="{FF2B5EF4-FFF2-40B4-BE49-F238E27FC236}">
                <a16:creationId xmlns:a16="http://schemas.microsoft.com/office/drawing/2014/main" id="{24241E42-AA2B-4481-B34C-BA58287B6AD8}"/>
              </a:ext>
            </a:extLst>
          </p:cNvPr>
          <p:cNvSpPr txBox="1">
            <a:spLocks noChangeArrowheads="1"/>
          </p:cNvSpPr>
          <p:nvPr/>
        </p:nvSpPr>
        <p:spPr bwMode="auto">
          <a:xfrm>
            <a:off x="5205413" y="1773238"/>
            <a:ext cx="16684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Suffield… we’ll see this next</a:t>
            </a:r>
          </a:p>
        </p:txBody>
      </p:sp>
      <p:cxnSp>
        <p:nvCxnSpPr>
          <p:cNvPr id="18438" name="Straight Arrow Connector 6">
            <a:extLst>
              <a:ext uri="{FF2B5EF4-FFF2-40B4-BE49-F238E27FC236}">
                <a16:creationId xmlns:a16="http://schemas.microsoft.com/office/drawing/2014/main" id="{589344E0-EB33-4D51-BD37-DDE96C87D6D0}"/>
              </a:ext>
            </a:extLst>
          </p:cNvPr>
          <p:cNvCxnSpPr>
            <a:cxnSpLocks noChangeShapeType="1"/>
          </p:cNvCxnSpPr>
          <p:nvPr/>
        </p:nvCxnSpPr>
        <p:spPr bwMode="auto">
          <a:xfrm flipH="1">
            <a:off x="5110163" y="2325688"/>
            <a:ext cx="584200" cy="706437"/>
          </a:xfrm>
          <a:prstGeom prst="straightConnector1">
            <a:avLst/>
          </a:prstGeom>
          <a:noFill/>
          <a:ln w="19050" algn="ctr">
            <a:solidFill>
              <a:srgbClr val="FF0000"/>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B500E72C-E735-44C1-B695-D88632157224}"/>
              </a:ext>
            </a:extLst>
          </p:cNvPr>
          <p:cNvSpPr>
            <a:spLocks noGrp="1"/>
          </p:cNvSpPr>
          <p:nvPr>
            <p:ph type="title"/>
          </p:nvPr>
        </p:nvSpPr>
        <p:spPr/>
        <p:txBody>
          <a:bodyPr/>
          <a:lstStyle/>
          <a:p>
            <a:r>
              <a:rPr lang="en-CA" altLang="en-US"/>
              <a:t>Suffield MR/MH Gas EUR/mi2</a:t>
            </a:r>
          </a:p>
        </p:txBody>
      </p:sp>
      <p:sp>
        <p:nvSpPr>
          <p:cNvPr id="3" name="Content Placeholder 2">
            <a:extLst>
              <a:ext uri="{FF2B5EF4-FFF2-40B4-BE49-F238E27FC236}">
                <a16:creationId xmlns:a16="http://schemas.microsoft.com/office/drawing/2014/main" id="{489147E9-68BC-4CA0-BF72-6263827FEBE9}"/>
              </a:ext>
            </a:extLst>
          </p:cNvPr>
          <p:cNvSpPr>
            <a:spLocks noGrp="1"/>
          </p:cNvSpPr>
          <p:nvPr>
            <p:ph idx="1"/>
          </p:nvPr>
        </p:nvSpPr>
        <p:spPr/>
        <p:txBody>
          <a:bodyPr/>
          <a:lstStyle/>
          <a:p>
            <a:endParaRPr lang="en-US"/>
          </a:p>
        </p:txBody>
      </p:sp>
      <p:grpSp>
        <p:nvGrpSpPr>
          <p:cNvPr id="19459" name="Group 22">
            <a:extLst>
              <a:ext uri="{FF2B5EF4-FFF2-40B4-BE49-F238E27FC236}">
                <a16:creationId xmlns:a16="http://schemas.microsoft.com/office/drawing/2014/main" id="{FAC17199-8E47-47C7-9CD9-636ED19CA7E1}"/>
              </a:ext>
            </a:extLst>
          </p:cNvPr>
          <p:cNvGrpSpPr>
            <a:grpSpLocks/>
          </p:cNvGrpSpPr>
          <p:nvPr/>
        </p:nvGrpSpPr>
        <p:grpSpPr bwMode="auto">
          <a:xfrm>
            <a:off x="198438" y="619125"/>
            <a:ext cx="8747125" cy="4614863"/>
            <a:chOff x="190500" y="1009650"/>
            <a:chExt cx="8745538" cy="4614863"/>
          </a:xfrm>
        </p:grpSpPr>
        <p:grpSp>
          <p:nvGrpSpPr>
            <p:cNvPr id="19461" name="Group 19">
              <a:extLst>
                <a:ext uri="{FF2B5EF4-FFF2-40B4-BE49-F238E27FC236}">
                  <a16:creationId xmlns:a16="http://schemas.microsoft.com/office/drawing/2014/main" id="{A5EB752D-20C2-48FB-9EF4-858C1C470169}"/>
                </a:ext>
              </a:extLst>
            </p:cNvPr>
            <p:cNvGrpSpPr>
              <a:grpSpLocks/>
            </p:cNvGrpSpPr>
            <p:nvPr/>
          </p:nvGrpSpPr>
          <p:grpSpPr bwMode="auto">
            <a:xfrm>
              <a:off x="190500" y="1009650"/>
              <a:ext cx="2871788" cy="4614863"/>
              <a:chOff x="361950" y="1009650"/>
              <a:chExt cx="2871788" cy="4614863"/>
            </a:xfrm>
          </p:grpSpPr>
          <p:pic>
            <p:nvPicPr>
              <p:cNvPr id="19472" name="Picture 4" descr="Suffield URR Summaries Suffield 1980-01-01">
                <a:extLst>
                  <a:ext uri="{FF2B5EF4-FFF2-40B4-BE49-F238E27FC236}">
                    <a16:creationId xmlns:a16="http://schemas.microsoft.com/office/drawing/2014/main" id="{14925632-CA86-45F2-AD04-7D980547A0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6000" t="10500" r="4800" b="10500"/>
              <a:stretch>
                <a:fillRect/>
              </a:stretch>
            </p:blipFill>
            <p:spPr bwMode="auto">
              <a:xfrm>
                <a:off x="362744" y="1316038"/>
                <a:ext cx="2870200" cy="2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10" descr="Suffield URR Summaries Suffield 1995-01-01">
                <a:extLst>
                  <a:ext uri="{FF2B5EF4-FFF2-40B4-BE49-F238E27FC236}">
                    <a16:creationId xmlns:a16="http://schemas.microsoft.com/office/drawing/2014/main" id="{C64F051A-40E0-4A28-A807-40A25BEB2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000" t="10500" r="4800" b="10500"/>
              <a:stretch>
                <a:fillRect/>
              </a:stretch>
            </p:blipFill>
            <p:spPr bwMode="auto">
              <a:xfrm>
                <a:off x="361950" y="3588963"/>
                <a:ext cx="2871788" cy="2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4" name="TextBox 13">
                <a:extLst>
                  <a:ext uri="{FF2B5EF4-FFF2-40B4-BE49-F238E27FC236}">
                    <a16:creationId xmlns:a16="http://schemas.microsoft.com/office/drawing/2014/main" id="{74347CE3-9FB4-467B-84E5-0FD8D176CCDC}"/>
                  </a:ext>
                </a:extLst>
              </p:cNvPr>
              <p:cNvSpPr txBox="1">
                <a:spLocks noChangeArrowheads="1"/>
              </p:cNvSpPr>
              <p:nvPr/>
            </p:nvSpPr>
            <p:spPr bwMode="auto">
              <a:xfrm>
                <a:off x="1500327" y="100965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1980</a:t>
                </a:r>
              </a:p>
            </p:txBody>
          </p:sp>
          <p:sp>
            <p:nvSpPr>
              <p:cNvPr id="19475" name="TextBox 16">
                <a:extLst>
                  <a:ext uri="{FF2B5EF4-FFF2-40B4-BE49-F238E27FC236}">
                    <a16:creationId xmlns:a16="http://schemas.microsoft.com/office/drawing/2014/main" id="{8B82F2E9-0E08-432D-8693-1219037E3063}"/>
                  </a:ext>
                </a:extLst>
              </p:cNvPr>
              <p:cNvSpPr txBox="1">
                <a:spLocks noChangeArrowheads="1"/>
              </p:cNvSpPr>
              <p:nvPr/>
            </p:nvSpPr>
            <p:spPr bwMode="auto">
              <a:xfrm>
                <a:off x="1500327" y="327660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1995</a:t>
                </a:r>
              </a:p>
            </p:txBody>
          </p:sp>
        </p:grpSp>
        <p:grpSp>
          <p:nvGrpSpPr>
            <p:cNvPr id="19462" name="Group 20">
              <a:extLst>
                <a:ext uri="{FF2B5EF4-FFF2-40B4-BE49-F238E27FC236}">
                  <a16:creationId xmlns:a16="http://schemas.microsoft.com/office/drawing/2014/main" id="{8E159587-C48D-4F44-941B-C61E9ED9191A}"/>
                </a:ext>
              </a:extLst>
            </p:cNvPr>
            <p:cNvGrpSpPr>
              <a:grpSpLocks/>
            </p:cNvGrpSpPr>
            <p:nvPr/>
          </p:nvGrpSpPr>
          <p:grpSpPr bwMode="auto">
            <a:xfrm>
              <a:off x="3127375" y="1009650"/>
              <a:ext cx="2871788" cy="4608513"/>
              <a:chOff x="3136106" y="1009650"/>
              <a:chExt cx="2871788" cy="4608513"/>
            </a:xfrm>
          </p:grpSpPr>
          <p:pic>
            <p:nvPicPr>
              <p:cNvPr id="19468" name="Picture 6" descr="Suffield URR Summaries Suffield 1985-01-01">
                <a:extLst>
                  <a:ext uri="{FF2B5EF4-FFF2-40B4-BE49-F238E27FC236}">
                    <a16:creationId xmlns:a16="http://schemas.microsoft.com/office/drawing/2014/main" id="{673DBA69-946A-4E0C-9A08-F955DF8F8E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6000" t="10500" r="4800" b="10500"/>
              <a:stretch>
                <a:fillRect/>
              </a:stretch>
            </p:blipFill>
            <p:spPr bwMode="auto">
              <a:xfrm>
                <a:off x="3136106" y="1316038"/>
                <a:ext cx="2871788" cy="203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9" name="Picture 12" descr="Suffield URR Summaries Suffield 2000-01-01">
                <a:extLst>
                  <a:ext uri="{FF2B5EF4-FFF2-40B4-BE49-F238E27FC236}">
                    <a16:creationId xmlns:a16="http://schemas.microsoft.com/office/drawing/2014/main" id="{D2B1C354-F35E-4C40-8CF3-B54AF94A3E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6000" t="10500" r="4800" b="10500"/>
              <a:stretch>
                <a:fillRect/>
              </a:stretch>
            </p:blipFill>
            <p:spPr bwMode="auto">
              <a:xfrm>
                <a:off x="3145632" y="3595315"/>
                <a:ext cx="2852737" cy="202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70" name="TextBox 14">
                <a:extLst>
                  <a:ext uri="{FF2B5EF4-FFF2-40B4-BE49-F238E27FC236}">
                    <a16:creationId xmlns:a16="http://schemas.microsoft.com/office/drawing/2014/main" id="{7F277C8C-FE14-431D-A6D1-0AE4F67B9031}"/>
                  </a:ext>
                </a:extLst>
              </p:cNvPr>
              <p:cNvSpPr txBox="1">
                <a:spLocks noChangeArrowheads="1"/>
              </p:cNvSpPr>
              <p:nvPr/>
            </p:nvSpPr>
            <p:spPr bwMode="auto">
              <a:xfrm>
                <a:off x="4274483" y="100965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1985</a:t>
                </a:r>
              </a:p>
            </p:txBody>
          </p:sp>
          <p:sp>
            <p:nvSpPr>
              <p:cNvPr id="19471" name="TextBox 17">
                <a:extLst>
                  <a:ext uri="{FF2B5EF4-FFF2-40B4-BE49-F238E27FC236}">
                    <a16:creationId xmlns:a16="http://schemas.microsoft.com/office/drawing/2014/main" id="{7EFDA8B0-AF83-4F83-8263-7BEC95A9C632}"/>
                  </a:ext>
                </a:extLst>
              </p:cNvPr>
              <p:cNvSpPr txBox="1">
                <a:spLocks noChangeArrowheads="1"/>
              </p:cNvSpPr>
              <p:nvPr/>
            </p:nvSpPr>
            <p:spPr bwMode="auto">
              <a:xfrm>
                <a:off x="4274483" y="327660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2000</a:t>
                </a:r>
              </a:p>
            </p:txBody>
          </p:sp>
        </p:grpSp>
        <p:grpSp>
          <p:nvGrpSpPr>
            <p:cNvPr id="19463" name="Group 21">
              <a:extLst>
                <a:ext uri="{FF2B5EF4-FFF2-40B4-BE49-F238E27FC236}">
                  <a16:creationId xmlns:a16="http://schemas.microsoft.com/office/drawing/2014/main" id="{5ED7760E-29E3-45CD-A10D-1A0E6E118466}"/>
                </a:ext>
              </a:extLst>
            </p:cNvPr>
            <p:cNvGrpSpPr>
              <a:grpSpLocks/>
            </p:cNvGrpSpPr>
            <p:nvPr/>
          </p:nvGrpSpPr>
          <p:grpSpPr bwMode="auto">
            <a:xfrm>
              <a:off x="6064250" y="1009650"/>
              <a:ext cx="2871788" cy="4608513"/>
              <a:chOff x="6064250" y="1009650"/>
              <a:chExt cx="2871788" cy="4608513"/>
            </a:xfrm>
          </p:grpSpPr>
          <p:pic>
            <p:nvPicPr>
              <p:cNvPr id="19464" name="Picture 8" descr="Suffield URR Summaries Suffield 1990-01-01">
                <a:extLst>
                  <a:ext uri="{FF2B5EF4-FFF2-40B4-BE49-F238E27FC236}">
                    <a16:creationId xmlns:a16="http://schemas.microsoft.com/office/drawing/2014/main" id="{5E179F93-89D1-45AE-8374-12472DF3C4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6000" t="10500" r="4800" b="10500"/>
              <a:stretch>
                <a:fillRect/>
              </a:stretch>
            </p:blipFill>
            <p:spPr bwMode="auto">
              <a:xfrm>
                <a:off x="6064250" y="1316038"/>
                <a:ext cx="2871788" cy="2035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Picture 13" descr="Suffield URR Summaries Suffield 2010-01-01">
                <a:extLst>
                  <a:ext uri="{FF2B5EF4-FFF2-40B4-BE49-F238E27FC236}">
                    <a16:creationId xmlns:a16="http://schemas.microsoft.com/office/drawing/2014/main" id="{EC47BF2D-1008-4276-B857-8B0B5C9970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000" t="10500" r="4800" b="10500"/>
              <a:stretch>
                <a:fillRect/>
              </a:stretch>
            </p:blipFill>
            <p:spPr bwMode="auto">
              <a:xfrm>
                <a:off x="6073775" y="3595315"/>
                <a:ext cx="2852738" cy="202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6" name="TextBox 15">
                <a:extLst>
                  <a:ext uri="{FF2B5EF4-FFF2-40B4-BE49-F238E27FC236}">
                    <a16:creationId xmlns:a16="http://schemas.microsoft.com/office/drawing/2014/main" id="{AA8DA86B-ACFE-49F6-8099-C39CF69AF971}"/>
                  </a:ext>
                </a:extLst>
              </p:cNvPr>
              <p:cNvSpPr txBox="1">
                <a:spLocks noChangeArrowheads="1"/>
              </p:cNvSpPr>
              <p:nvPr/>
            </p:nvSpPr>
            <p:spPr bwMode="auto">
              <a:xfrm>
                <a:off x="7202627" y="100965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1990</a:t>
                </a:r>
              </a:p>
            </p:txBody>
          </p:sp>
          <p:sp>
            <p:nvSpPr>
              <p:cNvPr id="19467" name="TextBox 18">
                <a:extLst>
                  <a:ext uri="{FF2B5EF4-FFF2-40B4-BE49-F238E27FC236}">
                    <a16:creationId xmlns:a16="http://schemas.microsoft.com/office/drawing/2014/main" id="{5867E8DE-CFF8-4B6E-BC17-A920CC051114}"/>
                  </a:ext>
                </a:extLst>
              </p:cNvPr>
              <p:cNvSpPr txBox="1">
                <a:spLocks noChangeArrowheads="1"/>
              </p:cNvSpPr>
              <p:nvPr/>
            </p:nvSpPr>
            <p:spPr bwMode="auto">
              <a:xfrm>
                <a:off x="7202627" y="3276600"/>
                <a:ext cx="9603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pPr eaLnBrk="1" hangingPunct="1"/>
                <a:r>
                  <a:rPr lang="en-US" altLang="en-US">
                    <a:latin typeface="Lucida Sans Unicode" panose="020B0602030504020204" pitchFamily="34" charset="0"/>
                  </a:rPr>
                  <a:t>2010</a:t>
                </a:r>
              </a:p>
            </p:txBody>
          </p:sp>
        </p:grpSp>
      </p:grpSp>
      <p:sp>
        <p:nvSpPr>
          <p:cNvPr id="14340" name="TextBox 23">
            <a:extLst>
              <a:ext uri="{FF2B5EF4-FFF2-40B4-BE49-F238E27FC236}">
                <a16:creationId xmlns:a16="http://schemas.microsoft.com/office/drawing/2014/main" id="{A2DEB8A9-8C08-4C24-AE34-2383B1E11C6E}"/>
              </a:ext>
            </a:extLst>
          </p:cNvPr>
          <p:cNvSpPr txBox="1">
            <a:spLocks noChangeArrowheads="1"/>
          </p:cNvSpPr>
          <p:nvPr/>
        </p:nvSpPr>
        <p:spPr bwMode="auto">
          <a:xfrm>
            <a:off x="357188" y="5267325"/>
            <a:ext cx="8429625" cy="1323975"/>
          </a:xfrm>
          <a:prstGeom prst="rect">
            <a:avLst/>
          </a:prstGeom>
          <a:noFill/>
          <a:ln>
            <a:noFill/>
          </a:ln>
          <a:extLst/>
        </p:spPr>
        <p:txBody>
          <a:bodyPr>
            <a:spAutoFit/>
          </a:bodyPr>
          <a:lstStyle>
            <a:lvl1pPr>
              <a:spcBef>
                <a:spcPct val="20000"/>
              </a:spcBef>
              <a:buChar char="•"/>
              <a:defRPr sz="2800">
                <a:solidFill>
                  <a:schemeClr val="tx1"/>
                </a:solidFill>
                <a:latin typeface="Lucida Sans Unicode" panose="020B0602030504020204" pitchFamily="34" charset="0"/>
              </a:defRPr>
            </a:lvl1pPr>
            <a:lvl2pPr marL="742950" indent="-285750">
              <a:spcBef>
                <a:spcPct val="20000"/>
              </a:spcBef>
              <a:buChar char="–"/>
              <a:defRPr sz="2000">
                <a:solidFill>
                  <a:schemeClr val="tx1"/>
                </a:solidFill>
                <a:latin typeface="Lucida Sans Unicode" panose="020B0602030504020204" pitchFamily="34" charset="0"/>
              </a:defRPr>
            </a:lvl2pPr>
            <a:lvl3pPr marL="1143000" indent="-228600">
              <a:spcBef>
                <a:spcPct val="20000"/>
              </a:spcBef>
              <a:buChar char="•"/>
              <a:defRPr>
                <a:solidFill>
                  <a:schemeClr val="tx1"/>
                </a:solidFill>
                <a:latin typeface="Lucida Sans Unicode" panose="020B0602030504020204" pitchFamily="34" charset="0"/>
              </a:defRPr>
            </a:lvl3pPr>
            <a:lvl4pPr marL="1600200" indent="-228600">
              <a:spcBef>
                <a:spcPct val="20000"/>
              </a:spcBef>
              <a:buChar char="–"/>
              <a:defRPr>
                <a:solidFill>
                  <a:schemeClr val="tx1"/>
                </a:solidFill>
                <a:latin typeface="Lucida Sans Unicode" panose="020B0602030504020204" pitchFamily="34" charset="0"/>
              </a:defRPr>
            </a:lvl4pPr>
            <a:lvl5pPr marL="2057400" indent="-228600">
              <a:spcBef>
                <a:spcPct val="20000"/>
              </a:spcBef>
              <a:buChar char="»"/>
              <a:defRPr>
                <a:solidFill>
                  <a:schemeClr val="tx1"/>
                </a:solidFill>
                <a:latin typeface="Lucida Sans Unicode" panose="020B0602030504020204" pitchFamily="34" charset="0"/>
              </a:defRPr>
            </a:lvl5pPr>
            <a:lvl6pPr marL="2514600" indent="-228600" eaLnBrk="0" fontAlgn="base" hangingPunct="0">
              <a:spcBef>
                <a:spcPct val="20000"/>
              </a:spcBef>
              <a:spcAft>
                <a:spcPct val="0"/>
              </a:spcAft>
              <a:buChar char="»"/>
              <a:defRPr>
                <a:solidFill>
                  <a:schemeClr val="tx1"/>
                </a:solidFill>
                <a:latin typeface="Lucida Sans Unicode" panose="020B0602030504020204" pitchFamily="34" charset="0"/>
              </a:defRPr>
            </a:lvl6pPr>
            <a:lvl7pPr marL="2971800" indent="-228600" eaLnBrk="0" fontAlgn="base" hangingPunct="0">
              <a:spcBef>
                <a:spcPct val="20000"/>
              </a:spcBef>
              <a:spcAft>
                <a:spcPct val="0"/>
              </a:spcAft>
              <a:buChar char="»"/>
              <a:defRPr>
                <a:solidFill>
                  <a:schemeClr val="tx1"/>
                </a:solidFill>
                <a:latin typeface="Lucida Sans Unicode" panose="020B0602030504020204" pitchFamily="34" charset="0"/>
              </a:defRPr>
            </a:lvl7pPr>
            <a:lvl8pPr marL="3429000" indent="-228600" eaLnBrk="0" fontAlgn="base" hangingPunct="0">
              <a:spcBef>
                <a:spcPct val="20000"/>
              </a:spcBef>
              <a:spcAft>
                <a:spcPct val="0"/>
              </a:spcAft>
              <a:buChar char="»"/>
              <a:defRPr>
                <a:solidFill>
                  <a:schemeClr val="tx1"/>
                </a:solidFill>
                <a:latin typeface="Lucida Sans Unicode" panose="020B0602030504020204" pitchFamily="34" charset="0"/>
              </a:defRPr>
            </a:lvl8pPr>
            <a:lvl9pPr marL="3886200" indent="-228600" eaLnBrk="0" fontAlgn="base" hangingPunct="0">
              <a:spcBef>
                <a:spcPct val="20000"/>
              </a:spcBef>
              <a:spcAft>
                <a:spcPct val="0"/>
              </a:spcAft>
              <a:buChar char="»"/>
              <a:defRPr>
                <a:solidFill>
                  <a:schemeClr val="tx1"/>
                </a:solidFill>
                <a:latin typeface="Lucida Sans Unicode" panose="020B0602030504020204" pitchFamily="34" charset="0"/>
              </a:defRPr>
            </a:lvl9pPr>
          </a:lstStyle>
          <a:p>
            <a:pPr eaLnBrk="1" hangingPunct="1">
              <a:spcBef>
                <a:spcPts val="1200"/>
              </a:spcBef>
              <a:buFontTx/>
              <a:buNone/>
              <a:defRPr/>
            </a:pPr>
            <a:r>
              <a:rPr lang="en-US" sz="2000" dirty="0">
                <a:cs typeface="+mn-cs"/>
              </a:rPr>
              <a:t>Looking at one of Canada’s original resource plays, we can see that 25 years of technology have added EUR, but have not fundamentally changed the picture… you could say that the geology was important and didn’t change.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0F616176-5DCD-4DB6-A6B7-CA4A8EF7BD44}"/>
              </a:ext>
            </a:extLst>
          </p:cNvPr>
          <p:cNvSpPr>
            <a:spLocks noGrp="1"/>
          </p:cNvSpPr>
          <p:nvPr>
            <p:ph type="title"/>
          </p:nvPr>
        </p:nvSpPr>
        <p:spPr/>
        <p:txBody>
          <a:bodyPr/>
          <a:lstStyle/>
          <a:p>
            <a:r>
              <a:rPr lang="en-CA" altLang="en-US"/>
              <a:t>Milk River/Med Hat</a:t>
            </a:r>
            <a:br>
              <a:rPr lang="en-CA" altLang="en-US"/>
            </a:br>
            <a:r>
              <a:rPr lang="en-CA" altLang="en-US"/>
              <a:t>Computer Contours w/ Variance</a:t>
            </a:r>
          </a:p>
        </p:txBody>
      </p:sp>
      <p:pic>
        <p:nvPicPr>
          <p:cNvPr id="20483" name="Content Placeholder 4">
            <a:extLst>
              <a:ext uri="{FF2B5EF4-FFF2-40B4-BE49-F238E27FC236}">
                <a16:creationId xmlns:a16="http://schemas.microsoft.com/office/drawing/2014/main" id="{E36065B2-3F40-4361-8E8C-35E72169F08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69606" y="2306463"/>
            <a:ext cx="3807413" cy="3046761"/>
          </a:xfrm>
        </p:spPr>
      </p:pic>
      <p:pic>
        <p:nvPicPr>
          <p:cNvPr id="20484" name="Content Placeholder 5">
            <a:extLst>
              <a:ext uri="{FF2B5EF4-FFF2-40B4-BE49-F238E27FC236}">
                <a16:creationId xmlns:a16="http://schemas.microsoft.com/office/drawing/2014/main" id="{BECBEC69-AE47-4A8F-818F-F907F9CC106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874918" y="2306463"/>
            <a:ext cx="3807413" cy="3046761"/>
          </a:xfr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88B45B0C-D8CC-4961-88E8-1ED58F53B88B}"/>
              </a:ext>
            </a:extLst>
          </p:cNvPr>
          <p:cNvSpPr>
            <a:spLocks noGrp="1"/>
          </p:cNvSpPr>
          <p:nvPr>
            <p:ph type="title"/>
          </p:nvPr>
        </p:nvSpPr>
        <p:spPr/>
        <p:txBody>
          <a:bodyPr/>
          <a:lstStyle/>
          <a:p>
            <a:r>
              <a:rPr lang="en-CA" altLang="en-US"/>
              <a:t>MR/MH Variograms</a:t>
            </a:r>
          </a:p>
        </p:txBody>
      </p:sp>
      <p:pic>
        <p:nvPicPr>
          <p:cNvPr id="21507" name="Content Placeholder 3">
            <a:extLst>
              <a:ext uri="{FF2B5EF4-FFF2-40B4-BE49-F238E27FC236}">
                <a16:creationId xmlns:a16="http://schemas.microsoft.com/office/drawing/2014/main" id="{7F3BB0BF-B0DF-4C1C-A71F-DBC2048C4BF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04937" y="1282700"/>
            <a:ext cx="6350000" cy="5080000"/>
          </a:xfrm>
        </p:spPr>
      </p:pic>
      <p:sp>
        <p:nvSpPr>
          <p:cNvPr id="21508" name="TextBox 5">
            <a:extLst>
              <a:ext uri="{FF2B5EF4-FFF2-40B4-BE49-F238E27FC236}">
                <a16:creationId xmlns:a16="http://schemas.microsoft.com/office/drawing/2014/main" id="{1D2DFE38-3525-4ACC-A575-B8C4A8F1773C}"/>
              </a:ext>
            </a:extLst>
          </p:cNvPr>
          <p:cNvSpPr txBox="1">
            <a:spLocks noChangeArrowheads="1"/>
          </p:cNvSpPr>
          <p:nvPr/>
        </p:nvSpPr>
        <p:spPr bwMode="auto">
          <a:xfrm>
            <a:off x="1922849" y="4937737"/>
            <a:ext cx="274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dirty="0">
                <a:solidFill>
                  <a:srgbClr val="FF0000"/>
                </a:solidFill>
              </a:rPr>
              <a:t>The variance E/W is roughly 1.5 at a distance of 100 km.</a:t>
            </a:r>
          </a:p>
        </p:txBody>
      </p:sp>
      <p:sp>
        <p:nvSpPr>
          <p:cNvPr id="21509" name="TextBox 6">
            <a:extLst>
              <a:ext uri="{FF2B5EF4-FFF2-40B4-BE49-F238E27FC236}">
                <a16:creationId xmlns:a16="http://schemas.microsoft.com/office/drawing/2014/main" id="{8ADCBF94-D888-4B1D-BED2-5B25D021139B}"/>
              </a:ext>
            </a:extLst>
          </p:cNvPr>
          <p:cNvSpPr txBox="1">
            <a:spLocks noChangeArrowheads="1"/>
          </p:cNvSpPr>
          <p:nvPr/>
        </p:nvSpPr>
        <p:spPr bwMode="auto">
          <a:xfrm>
            <a:off x="1922849" y="2904362"/>
            <a:ext cx="274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dirty="0">
                <a:solidFill>
                  <a:srgbClr val="FF0000"/>
                </a:solidFill>
              </a:rPr>
              <a:t>The variance N/S is roughly 2.5 at a distance of 100 km.</a:t>
            </a:r>
          </a:p>
        </p:txBody>
      </p:sp>
      <p:sp>
        <p:nvSpPr>
          <p:cNvPr id="21510" name="TextBox 5">
            <a:extLst>
              <a:ext uri="{FF2B5EF4-FFF2-40B4-BE49-F238E27FC236}">
                <a16:creationId xmlns:a16="http://schemas.microsoft.com/office/drawing/2014/main" id="{2D31A9C4-E816-44E4-9241-4B357F38E6DE}"/>
              </a:ext>
            </a:extLst>
          </p:cNvPr>
          <p:cNvSpPr txBox="1">
            <a:spLocks noChangeArrowheads="1"/>
          </p:cNvSpPr>
          <p:nvPr/>
        </p:nvSpPr>
        <p:spPr bwMode="auto">
          <a:xfrm>
            <a:off x="250147" y="5686345"/>
            <a:ext cx="355441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dirty="0">
                <a:solidFill>
                  <a:srgbClr val="FF0000"/>
                </a:solidFill>
              </a:rPr>
              <a:t>Though we have a fantastic data set and we know the answer, the truth is more complex than our model.</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5C2FBD26-D24B-499D-9A9A-736998A9E472}"/>
              </a:ext>
            </a:extLst>
          </p:cNvPr>
          <p:cNvSpPr>
            <a:spLocks noGrp="1"/>
          </p:cNvSpPr>
          <p:nvPr>
            <p:ph type="title"/>
          </p:nvPr>
        </p:nvSpPr>
        <p:spPr/>
        <p:txBody>
          <a:bodyPr/>
          <a:lstStyle/>
          <a:p>
            <a:r>
              <a:rPr lang="en-CA" altLang="en-US"/>
              <a:t>Eagleford</a:t>
            </a:r>
            <a:br>
              <a:rPr lang="en-CA" altLang="en-US"/>
            </a:br>
            <a:r>
              <a:rPr lang="en-CA" altLang="en-US"/>
              <a:t>EUR Method 2</a:t>
            </a:r>
          </a:p>
        </p:txBody>
      </p:sp>
      <p:pic>
        <p:nvPicPr>
          <p:cNvPr id="22531" name="Content Placeholder 3">
            <a:extLst>
              <a:ext uri="{FF2B5EF4-FFF2-40B4-BE49-F238E27FC236}">
                <a16:creationId xmlns:a16="http://schemas.microsoft.com/office/drawing/2014/main" id="{7D335E38-F600-478A-8356-67E532E9D7C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945" r="9680" b="5594"/>
          <a:stretch>
            <a:fillRect/>
          </a:stretch>
        </p:blipFill>
        <p:spPr>
          <a:xfrm>
            <a:off x="250825" y="1491617"/>
            <a:ext cx="8658225" cy="4662165"/>
          </a:xfr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78A1C484-364D-4BBC-A8B6-B13AA6D71E08}"/>
              </a:ext>
            </a:extLst>
          </p:cNvPr>
          <p:cNvSpPr>
            <a:spLocks noGrp="1"/>
          </p:cNvSpPr>
          <p:nvPr>
            <p:ph type="title"/>
          </p:nvPr>
        </p:nvSpPr>
        <p:spPr>
          <a:xfrm>
            <a:off x="711200" y="457200"/>
            <a:ext cx="7772400" cy="712788"/>
          </a:xfrm>
        </p:spPr>
        <p:txBody>
          <a:bodyPr anchor="t"/>
          <a:lstStyle/>
          <a:p>
            <a:r>
              <a:rPr lang="en-CA" altLang="en-US" sz="2800"/>
              <a:t>Eagleford Variograms</a:t>
            </a:r>
          </a:p>
        </p:txBody>
      </p:sp>
      <p:pic>
        <p:nvPicPr>
          <p:cNvPr id="24579" name="Content Placeholder 3">
            <a:extLst>
              <a:ext uri="{FF2B5EF4-FFF2-40B4-BE49-F238E27FC236}">
                <a16:creationId xmlns:a16="http://schemas.microsoft.com/office/drawing/2014/main" id="{04B1CE19-2992-42DB-A138-F34195CF51A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263650" y="879475"/>
            <a:ext cx="6627813" cy="5302250"/>
          </a:xfrm>
        </p:spPr>
      </p:pic>
      <p:sp>
        <p:nvSpPr>
          <p:cNvPr id="24580" name="TextBox 4">
            <a:extLst>
              <a:ext uri="{FF2B5EF4-FFF2-40B4-BE49-F238E27FC236}">
                <a16:creationId xmlns:a16="http://schemas.microsoft.com/office/drawing/2014/main" id="{089A9454-5084-47F3-8519-F77937ACC399}"/>
              </a:ext>
            </a:extLst>
          </p:cNvPr>
          <p:cNvSpPr txBox="1">
            <a:spLocks noChangeArrowheads="1"/>
          </p:cNvSpPr>
          <p:nvPr/>
        </p:nvSpPr>
        <p:spPr bwMode="auto">
          <a:xfrm>
            <a:off x="4919663" y="1482725"/>
            <a:ext cx="254317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EUR per well does vary more than in the HSC example, by about a factor of 2-4</a:t>
            </a:r>
          </a:p>
        </p:txBody>
      </p:sp>
      <p:sp>
        <p:nvSpPr>
          <p:cNvPr id="24581" name="TextBox 5">
            <a:extLst>
              <a:ext uri="{FF2B5EF4-FFF2-40B4-BE49-F238E27FC236}">
                <a16:creationId xmlns:a16="http://schemas.microsoft.com/office/drawing/2014/main" id="{A6C710EC-7E84-426D-905D-650019D79055}"/>
              </a:ext>
            </a:extLst>
          </p:cNvPr>
          <p:cNvSpPr txBox="1">
            <a:spLocks noChangeArrowheads="1"/>
          </p:cNvSpPr>
          <p:nvPr/>
        </p:nvSpPr>
        <p:spPr bwMode="auto">
          <a:xfrm>
            <a:off x="1838325" y="3641725"/>
            <a:ext cx="274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The variance E/W is roughly 3.0 at a distance of 100 km.</a:t>
            </a:r>
          </a:p>
        </p:txBody>
      </p:sp>
      <p:sp>
        <p:nvSpPr>
          <p:cNvPr id="24582" name="TextBox 6">
            <a:extLst>
              <a:ext uri="{FF2B5EF4-FFF2-40B4-BE49-F238E27FC236}">
                <a16:creationId xmlns:a16="http://schemas.microsoft.com/office/drawing/2014/main" id="{2A68157E-1B74-4E54-AE96-DE606556D357}"/>
              </a:ext>
            </a:extLst>
          </p:cNvPr>
          <p:cNvSpPr txBox="1">
            <a:spLocks noChangeArrowheads="1"/>
          </p:cNvSpPr>
          <p:nvPr/>
        </p:nvSpPr>
        <p:spPr bwMode="auto">
          <a:xfrm>
            <a:off x="1838325" y="1482725"/>
            <a:ext cx="27400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rgbClr val="FF0000"/>
                </a:solidFill>
              </a:rPr>
              <a:t>The variance N/S is roughly 6.0 at a distance of 100 km.</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5F2D7D08-FA29-42C2-89EE-F8EC21A4757F}"/>
              </a:ext>
            </a:extLst>
          </p:cNvPr>
          <p:cNvSpPr>
            <a:spLocks noGrp="1"/>
          </p:cNvSpPr>
          <p:nvPr>
            <p:ph type="title"/>
          </p:nvPr>
        </p:nvSpPr>
        <p:spPr>
          <a:xfrm>
            <a:off x="711200" y="457200"/>
            <a:ext cx="7772400" cy="712788"/>
          </a:xfrm>
        </p:spPr>
        <p:txBody>
          <a:bodyPr anchor="t"/>
          <a:lstStyle/>
          <a:p>
            <a:r>
              <a:rPr lang="en-CA" altLang="en-US" sz="2800"/>
              <a:t>Eagleford</a:t>
            </a:r>
            <a:br>
              <a:rPr lang="en-CA" altLang="en-US" sz="2800"/>
            </a:br>
            <a:r>
              <a:rPr lang="en-CA" altLang="en-US" sz="2800"/>
              <a:t>Computer Contours w/ Variance</a:t>
            </a:r>
          </a:p>
        </p:txBody>
      </p:sp>
      <p:pic>
        <p:nvPicPr>
          <p:cNvPr id="25603" name="Content Placeholder 4">
            <a:extLst>
              <a:ext uri="{FF2B5EF4-FFF2-40B4-BE49-F238E27FC236}">
                <a16:creationId xmlns:a16="http://schemas.microsoft.com/office/drawing/2014/main" id="{8F0D94E6-28AC-4B7F-9BBF-62CDB8AF35F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692150" y="1995488"/>
            <a:ext cx="3810000" cy="3046412"/>
          </a:xfrm>
        </p:spPr>
      </p:pic>
      <p:pic>
        <p:nvPicPr>
          <p:cNvPr id="25604" name="Content Placeholder 5">
            <a:extLst>
              <a:ext uri="{FF2B5EF4-FFF2-40B4-BE49-F238E27FC236}">
                <a16:creationId xmlns:a16="http://schemas.microsoft.com/office/drawing/2014/main" id="{E26E53A0-583A-4A93-A793-6420977109B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54550" y="1995488"/>
            <a:ext cx="3810000" cy="3046412"/>
          </a:xfrm>
        </p:spPr>
      </p:pic>
      <p:sp>
        <p:nvSpPr>
          <p:cNvPr id="25605" name="TextBox 6">
            <a:extLst>
              <a:ext uri="{FF2B5EF4-FFF2-40B4-BE49-F238E27FC236}">
                <a16:creationId xmlns:a16="http://schemas.microsoft.com/office/drawing/2014/main" id="{2F4F7E47-3910-4BC4-B254-D535B8C12438}"/>
              </a:ext>
            </a:extLst>
          </p:cNvPr>
          <p:cNvSpPr txBox="1">
            <a:spLocks noChangeArrowheads="1"/>
          </p:cNvSpPr>
          <p:nvPr/>
        </p:nvSpPr>
        <p:spPr bwMode="auto">
          <a:xfrm>
            <a:off x="3776663" y="5302250"/>
            <a:ext cx="386556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t>I included no zero-edge… including wells that are known to have no Eagleford gas would change the answer. </a:t>
            </a:r>
          </a:p>
        </p:txBody>
      </p:sp>
      <p:cxnSp>
        <p:nvCxnSpPr>
          <p:cNvPr id="25606" name="Straight Arrow Connector 7">
            <a:extLst>
              <a:ext uri="{FF2B5EF4-FFF2-40B4-BE49-F238E27FC236}">
                <a16:creationId xmlns:a16="http://schemas.microsoft.com/office/drawing/2014/main" id="{500281E2-D1B7-4DBB-B118-CD5FBDEAC2A7}"/>
              </a:ext>
            </a:extLst>
          </p:cNvPr>
          <p:cNvCxnSpPr>
            <a:cxnSpLocks noChangeShapeType="1"/>
          </p:cNvCxnSpPr>
          <p:nvPr/>
        </p:nvCxnSpPr>
        <p:spPr bwMode="auto">
          <a:xfrm flipH="1" flipV="1">
            <a:off x="3732213" y="4486275"/>
            <a:ext cx="571500" cy="765175"/>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607" name="Straight Arrow Connector 10">
            <a:extLst>
              <a:ext uri="{FF2B5EF4-FFF2-40B4-BE49-F238E27FC236}">
                <a16:creationId xmlns:a16="http://schemas.microsoft.com/office/drawing/2014/main" id="{1CFC8EA4-B187-4DDF-9F4F-F0874CAF2C29}"/>
              </a:ext>
            </a:extLst>
          </p:cNvPr>
          <p:cNvCxnSpPr>
            <a:cxnSpLocks noChangeShapeType="1"/>
          </p:cNvCxnSpPr>
          <p:nvPr/>
        </p:nvCxnSpPr>
        <p:spPr bwMode="auto">
          <a:xfrm flipV="1">
            <a:off x="6929438" y="4462463"/>
            <a:ext cx="571500" cy="765175"/>
          </a:xfrm>
          <a:prstGeom prst="straightConnector1">
            <a:avLst/>
          </a:prstGeom>
          <a:noFill/>
          <a:ln w="19050" algn="ctr">
            <a:solidFill>
              <a:schemeClr val="tx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29D08278-440C-4BDF-B64D-062C55E9B7FF}"/>
              </a:ext>
            </a:extLst>
          </p:cNvPr>
          <p:cNvSpPr>
            <a:spLocks noGrp="1"/>
          </p:cNvSpPr>
          <p:nvPr>
            <p:ph type="title"/>
          </p:nvPr>
        </p:nvSpPr>
        <p:spPr>
          <a:xfrm>
            <a:off x="711200" y="457200"/>
            <a:ext cx="7772400" cy="712788"/>
          </a:xfrm>
        </p:spPr>
        <p:txBody>
          <a:bodyPr anchor="t"/>
          <a:lstStyle/>
          <a:p>
            <a:r>
              <a:rPr lang="en-CA" altLang="en-US" sz="2800"/>
              <a:t>Montney</a:t>
            </a:r>
            <a:br>
              <a:rPr lang="en-CA" altLang="en-US" sz="2800"/>
            </a:br>
            <a:r>
              <a:rPr lang="en-CA" altLang="en-US" sz="2800"/>
              <a:t>EUR Method 2</a:t>
            </a:r>
          </a:p>
        </p:txBody>
      </p:sp>
      <p:pic>
        <p:nvPicPr>
          <p:cNvPr id="26627" name="Content Placeholder 3">
            <a:extLst>
              <a:ext uri="{FF2B5EF4-FFF2-40B4-BE49-F238E27FC236}">
                <a16:creationId xmlns:a16="http://schemas.microsoft.com/office/drawing/2014/main" id="{3AF0346B-7509-41D9-B7CC-990A08D88A2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945" r="9680" b="5594"/>
          <a:stretch>
            <a:fillRect/>
          </a:stretch>
        </p:blipFill>
        <p:spPr>
          <a:xfrm>
            <a:off x="1062038" y="1692275"/>
            <a:ext cx="7019925" cy="3779838"/>
          </a:xfrm>
        </p:spPr>
      </p:pic>
      <p:sp>
        <p:nvSpPr>
          <p:cNvPr id="26628" name="TextBox 4">
            <a:extLst>
              <a:ext uri="{FF2B5EF4-FFF2-40B4-BE49-F238E27FC236}">
                <a16:creationId xmlns:a16="http://schemas.microsoft.com/office/drawing/2014/main" id="{25F33B3D-20DE-4646-993D-A847791824CA}"/>
              </a:ext>
            </a:extLst>
          </p:cNvPr>
          <p:cNvSpPr txBox="1">
            <a:spLocks noChangeArrowheads="1"/>
          </p:cNvSpPr>
          <p:nvPr/>
        </p:nvSpPr>
        <p:spPr bwMode="auto">
          <a:xfrm>
            <a:off x="5562600" y="3503613"/>
            <a:ext cx="1909763"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Earliest Area of Development</a:t>
            </a:r>
          </a:p>
        </p:txBody>
      </p:sp>
      <p:cxnSp>
        <p:nvCxnSpPr>
          <p:cNvPr id="26629" name="Straight Arrow Connector 5">
            <a:extLst>
              <a:ext uri="{FF2B5EF4-FFF2-40B4-BE49-F238E27FC236}">
                <a16:creationId xmlns:a16="http://schemas.microsoft.com/office/drawing/2014/main" id="{DEC91D1F-50D6-434B-B5BB-4721020FF993}"/>
              </a:ext>
            </a:extLst>
          </p:cNvPr>
          <p:cNvCxnSpPr>
            <a:cxnSpLocks noChangeShapeType="1"/>
          </p:cNvCxnSpPr>
          <p:nvPr/>
        </p:nvCxnSpPr>
        <p:spPr bwMode="auto">
          <a:xfrm flipH="1">
            <a:off x="4786313" y="3968750"/>
            <a:ext cx="776287" cy="241300"/>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6630" name="TextBox 6">
            <a:extLst>
              <a:ext uri="{FF2B5EF4-FFF2-40B4-BE49-F238E27FC236}">
                <a16:creationId xmlns:a16="http://schemas.microsoft.com/office/drawing/2014/main" id="{21F97273-D9C1-4B42-BF87-8C036DD16310}"/>
              </a:ext>
            </a:extLst>
          </p:cNvPr>
          <p:cNvSpPr txBox="1">
            <a:spLocks noChangeArrowheads="1"/>
          </p:cNvSpPr>
          <p:nvPr/>
        </p:nvSpPr>
        <p:spPr bwMode="auto">
          <a:xfrm>
            <a:off x="4386263" y="2676525"/>
            <a:ext cx="19097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Less Development and Production</a:t>
            </a:r>
          </a:p>
        </p:txBody>
      </p:sp>
      <p:cxnSp>
        <p:nvCxnSpPr>
          <p:cNvPr id="26631" name="Straight Arrow Connector 7">
            <a:extLst>
              <a:ext uri="{FF2B5EF4-FFF2-40B4-BE49-F238E27FC236}">
                <a16:creationId xmlns:a16="http://schemas.microsoft.com/office/drawing/2014/main" id="{9CA4C7F2-C28C-4A46-813E-69D2207347E4}"/>
              </a:ext>
            </a:extLst>
          </p:cNvPr>
          <p:cNvCxnSpPr>
            <a:cxnSpLocks noChangeShapeType="1"/>
          </p:cNvCxnSpPr>
          <p:nvPr/>
        </p:nvCxnSpPr>
        <p:spPr bwMode="auto">
          <a:xfrm flipH="1">
            <a:off x="3543300" y="2909888"/>
            <a:ext cx="776288" cy="241300"/>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EDD2F7A-9FA7-450E-9151-EEF3C698EE4E}"/>
              </a:ext>
            </a:extLst>
          </p:cNvPr>
          <p:cNvSpPr>
            <a:spLocks noGrp="1"/>
          </p:cNvSpPr>
          <p:nvPr>
            <p:ph type="title"/>
          </p:nvPr>
        </p:nvSpPr>
        <p:spPr>
          <a:xfrm>
            <a:off x="711200" y="457200"/>
            <a:ext cx="7772400" cy="712788"/>
          </a:xfrm>
        </p:spPr>
        <p:txBody>
          <a:bodyPr anchor="t"/>
          <a:lstStyle/>
          <a:p>
            <a:r>
              <a:rPr lang="en-CA" altLang="en-US" sz="2800"/>
              <a:t>Montney</a:t>
            </a:r>
            <a:br>
              <a:rPr lang="en-CA" altLang="en-US" sz="2800"/>
            </a:br>
            <a:r>
              <a:rPr lang="en-CA" altLang="en-US" sz="2800"/>
              <a:t>Variability in EUR Between Wells</a:t>
            </a:r>
          </a:p>
        </p:txBody>
      </p:sp>
      <p:pic>
        <p:nvPicPr>
          <p:cNvPr id="27651" name="Content Placeholder 3">
            <a:extLst>
              <a:ext uri="{FF2B5EF4-FFF2-40B4-BE49-F238E27FC236}">
                <a16:creationId xmlns:a16="http://schemas.microsoft.com/office/drawing/2014/main" id="{84AFA8E5-1B43-4A8B-B20D-5693A9C7BB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7945" r="9680" b="5594"/>
          <a:stretch>
            <a:fillRect/>
          </a:stretch>
        </p:blipFill>
        <p:spPr>
          <a:xfrm>
            <a:off x="1062038" y="1692275"/>
            <a:ext cx="7019925" cy="3779838"/>
          </a:xfrm>
        </p:spPr>
      </p:pic>
      <p:sp>
        <p:nvSpPr>
          <p:cNvPr id="27652" name="TextBox 4">
            <a:extLst>
              <a:ext uri="{FF2B5EF4-FFF2-40B4-BE49-F238E27FC236}">
                <a16:creationId xmlns:a16="http://schemas.microsoft.com/office/drawing/2014/main" id="{F43400DC-D764-4057-AF9E-3C5A597E30B0}"/>
              </a:ext>
            </a:extLst>
          </p:cNvPr>
          <p:cNvSpPr txBox="1">
            <a:spLocks noChangeArrowheads="1"/>
          </p:cNvSpPr>
          <p:nvPr/>
        </p:nvSpPr>
        <p:spPr bwMode="auto">
          <a:xfrm>
            <a:off x="5792788" y="3024188"/>
            <a:ext cx="19081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Mixed vertical and horizontal development</a:t>
            </a:r>
          </a:p>
        </p:txBody>
      </p:sp>
      <p:cxnSp>
        <p:nvCxnSpPr>
          <p:cNvPr id="27653" name="Straight Arrow Connector 5">
            <a:extLst>
              <a:ext uri="{FF2B5EF4-FFF2-40B4-BE49-F238E27FC236}">
                <a16:creationId xmlns:a16="http://schemas.microsoft.com/office/drawing/2014/main" id="{FBA667C6-1C6A-4690-98B7-8AFC7DC61BBE}"/>
              </a:ext>
            </a:extLst>
          </p:cNvPr>
          <p:cNvCxnSpPr>
            <a:cxnSpLocks noChangeShapeType="1"/>
          </p:cNvCxnSpPr>
          <p:nvPr/>
        </p:nvCxnSpPr>
        <p:spPr bwMode="auto">
          <a:xfrm flipH="1">
            <a:off x="4816475" y="3371850"/>
            <a:ext cx="877888" cy="484188"/>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7654" name="TextBox 4">
            <a:extLst>
              <a:ext uri="{FF2B5EF4-FFF2-40B4-BE49-F238E27FC236}">
                <a16:creationId xmlns:a16="http://schemas.microsoft.com/office/drawing/2014/main" id="{E86DB4AA-01C2-41AB-BCBC-259BA73D0C3F}"/>
              </a:ext>
            </a:extLst>
          </p:cNvPr>
          <p:cNvSpPr txBox="1">
            <a:spLocks noChangeArrowheads="1"/>
          </p:cNvSpPr>
          <p:nvPr/>
        </p:nvSpPr>
        <p:spPr bwMode="auto">
          <a:xfrm>
            <a:off x="6448425" y="4697413"/>
            <a:ext cx="1909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High CGR</a:t>
            </a:r>
          </a:p>
        </p:txBody>
      </p:sp>
      <p:cxnSp>
        <p:nvCxnSpPr>
          <p:cNvPr id="27655" name="Straight Arrow Connector 5">
            <a:extLst>
              <a:ext uri="{FF2B5EF4-FFF2-40B4-BE49-F238E27FC236}">
                <a16:creationId xmlns:a16="http://schemas.microsoft.com/office/drawing/2014/main" id="{7B388F40-4BF1-481B-A8CF-1E1F0C674D20}"/>
              </a:ext>
            </a:extLst>
          </p:cNvPr>
          <p:cNvCxnSpPr>
            <a:cxnSpLocks noChangeShapeType="1"/>
          </p:cNvCxnSpPr>
          <p:nvPr/>
        </p:nvCxnSpPr>
        <p:spPr bwMode="auto">
          <a:xfrm flipH="1">
            <a:off x="5672138" y="4940300"/>
            <a:ext cx="776287" cy="239713"/>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7656" name="TextBox 4">
            <a:extLst>
              <a:ext uri="{FF2B5EF4-FFF2-40B4-BE49-F238E27FC236}">
                <a16:creationId xmlns:a16="http://schemas.microsoft.com/office/drawing/2014/main" id="{1EE4B4C7-05C2-4EB9-A985-1BE73C223013}"/>
              </a:ext>
            </a:extLst>
          </p:cNvPr>
          <p:cNvSpPr txBox="1">
            <a:spLocks noChangeArrowheads="1"/>
          </p:cNvSpPr>
          <p:nvPr/>
        </p:nvSpPr>
        <p:spPr bwMode="auto">
          <a:xfrm>
            <a:off x="4540250" y="2781300"/>
            <a:ext cx="19081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High CGR</a:t>
            </a:r>
          </a:p>
        </p:txBody>
      </p:sp>
      <p:cxnSp>
        <p:nvCxnSpPr>
          <p:cNvPr id="27657" name="Straight Arrow Connector 5">
            <a:extLst>
              <a:ext uri="{FF2B5EF4-FFF2-40B4-BE49-F238E27FC236}">
                <a16:creationId xmlns:a16="http://schemas.microsoft.com/office/drawing/2014/main" id="{71AA17EC-E176-4FCA-A084-2646E1409DC0}"/>
              </a:ext>
            </a:extLst>
          </p:cNvPr>
          <p:cNvCxnSpPr>
            <a:cxnSpLocks noChangeShapeType="1"/>
          </p:cNvCxnSpPr>
          <p:nvPr/>
        </p:nvCxnSpPr>
        <p:spPr bwMode="auto">
          <a:xfrm flipH="1">
            <a:off x="3762375" y="3024188"/>
            <a:ext cx="777875" cy="241300"/>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
        <p:nvSpPr>
          <p:cNvPr id="27658" name="TextBox 4">
            <a:extLst>
              <a:ext uri="{FF2B5EF4-FFF2-40B4-BE49-F238E27FC236}">
                <a16:creationId xmlns:a16="http://schemas.microsoft.com/office/drawing/2014/main" id="{0E08AF7D-F7CC-4573-9959-34A9400EA703}"/>
              </a:ext>
            </a:extLst>
          </p:cNvPr>
          <p:cNvSpPr txBox="1">
            <a:spLocks noChangeArrowheads="1"/>
          </p:cNvSpPr>
          <p:nvPr/>
        </p:nvSpPr>
        <p:spPr bwMode="auto">
          <a:xfrm>
            <a:off x="4027488" y="2109788"/>
            <a:ext cx="19097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Futura Medium"/>
                <a:cs typeface="Arial" panose="020B0604020202020204" pitchFamily="34" charset="0"/>
              </a:defRPr>
            </a:lvl1pPr>
            <a:lvl2pPr marL="742950" indent="-285750">
              <a:defRPr sz="2400">
                <a:solidFill>
                  <a:schemeClr val="tx1"/>
                </a:solidFill>
                <a:latin typeface="Futura Medium"/>
                <a:cs typeface="Arial" panose="020B0604020202020204" pitchFamily="34" charset="0"/>
              </a:defRPr>
            </a:lvl2pPr>
            <a:lvl3pPr marL="1143000" indent="-228600">
              <a:defRPr sz="2400">
                <a:solidFill>
                  <a:schemeClr val="tx1"/>
                </a:solidFill>
                <a:latin typeface="Futura Medium"/>
                <a:cs typeface="Arial" panose="020B0604020202020204" pitchFamily="34" charset="0"/>
              </a:defRPr>
            </a:lvl3pPr>
            <a:lvl4pPr marL="1600200" indent="-228600">
              <a:defRPr sz="2400">
                <a:solidFill>
                  <a:schemeClr val="tx1"/>
                </a:solidFill>
                <a:latin typeface="Futura Medium"/>
                <a:cs typeface="Arial" panose="020B0604020202020204" pitchFamily="34" charset="0"/>
              </a:defRPr>
            </a:lvl4pPr>
            <a:lvl5pPr marL="2057400" indent="-228600">
              <a:defRPr sz="2400">
                <a:solidFill>
                  <a:schemeClr val="tx1"/>
                </a:solidFill>
                <a:latin typeface="Futura Medium"/>
                <a:cs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Futura Medium"/>
                <a:cs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Futura Medium"/>
                <a:cs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Futura Medium"/>
                <a:cs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Futura Medium"/>
                <a:cs typeface="Arial" panose="020B0604020202020204" pitchFamily="34" charset="0"/>
              </a:defRPr>
            </a:lvl9pPr>
          </a:lstStyle>
          <a:p>
            <a:r>
              <a:rPr lang="en-US" altLang="en-US" sz="1600">
                <a:solidFill>
                  <a:schemeClr val="bg1"/>
                </a:solidFill>
              </a:rPr>
              <a:t>Multiple horizons</a:t>
            </a:r>
          </a:p>
        </p:txBody>
      </p:sp>
      <p:cxnSp>
        <p:nvCxnSpPr>
          <p:cNvPr id="27659" name="Straight Arrow Connector 5">
            <a:extLst>
              <a:ext uri="{FF2B5EF4-FFF2-40B4-BE49-F238E27FC236}">
                <a16:creationId xmlns:a16="http://schemas.microsoft.com/office/drawing/2014/main" id="{515BC213-C3CF-47E8-9F58-05EB4330F501}"/>
              </a:ext>
            </a:extLst>
          </p:cNvPr>
          <p:cNvCxnSpPr>
            <a:cxnSpLocks noChangeShapeType="1"/>
          </p:cNvCxnSpPr>
          <p:nvPr/>
        </p:nvCxnSpPr>
        <p:spPr bwMode="auto">
          <a:xfrm flipH="1">
            <a:off x="3251200" y="2352675"/>
            <a:ext cx="776288" cy="239713"/>
          </a:xfrm>
          <a:prstGeom prst="straightConnector1">
            <a:avLst/>
          </a:prstGeom>
          <a:noFill/>
          <a:ln w="19050" algn="ctr">
            <a:solidFill>
              <a:schemeClr val="bg1"/>
            </a:solidFill>
            <a:round/>
            <a:headEnd/>
            <a:tailEnd type="triangle" w="med" len="med"/>
          </a:ln>
          <a:extLst>
            <a:ext uri="{909E8E84-426E-40DD-AFC4-6F175D3DCCD1}">
              <a14:hiddenFill xmlns:a14="http://schemas.microsoft.com/office/drawing/2010/main">
                <a:noFill/>
              </a14:hiddenFill>
            </a:ext>
          </a:extLst>
        </p:spPr>
      </p:cxnSp>
    </p:spTree>
  </p:cSld>
  <p:clrMapOvr>
    <a:masterClrMapping/>
  </p:clrMapOvr>
</p:sld>
</file>

<file path=ppt/theme/theme1.xml><?xml version="1.0" encoding="utf-8"?>
<a:theme xmlns:a="http://schemas.openxmlformats.org/drawingml/2006/main" name="GLJ PPT Template">
  <a:themeElements>
    <a:clrScheme name="Custom 3">
      <a:dk1>
        <a:srgbClr val="002F5F"/>
      </a:dk1>
      <a:lt1>
        <a:srgbClr val="FFFFFF"/>
      </a:lt1>
      <a:dk2>
        <a:srgbClr val="00685B"/>
      </a:dk2>
      <a:lt2>
        <a:srgbClr val="FFFFFF"/>
      </a:lt2>
      <a:accent1>
        <a:srgbClr val="A0CFEB"/>
      </a:accent1>
      <a:accent2>
        <a:srgbClr val="69BE28"/>
      </a:accent2>
      <a:accent3>
        <a:srgbClr val="44697D"/>
      </a:accent3>
      <a:accent4>
        <a:srgbClr val="E37222"/>
      </a:accent4>
      <a:accent5>
        <a:srgbClr val="A0CFEB"/>
      </a:accent5>
      <a:accent6>
        <a:srgbClr val="69BE28"/>
      </a:accent6>
      <a:hlink>
        <a:srgbClr val="44697D"/>
      </a:hlink>
      <a:folHlink>
        <a:srgbClr val="E3722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GLJ PPT Template</Template>
  <TotalTime>4994</TotalTime>
  <Words>8291</Words>
  <Application>Microsoft Office PowerPoint</Application>
  <PresentationFormat>On-screen Show (4:3)</PresentationFormat>
  <Paragraphs>1139</Paragraphs>
  <Slides>163</Slides>
  <Notes>28</Notes>
  <HiddenSlides>6</HiddenSlides>
  <MMClips>0</MMClips>
  <ScaleCrop>false</ScaleCrop>
  <HeadingPairs>
    <vt:vector size="4" baseType="variant">
      <vt:variant>
        <vt:lpstr>Theme</vt:lpstr>
      </vt:variant>
      <vt:variant>
        <vt:i4>1</vt:i4>
      </vt:variant>
      <vt:variant>
        <vt:lpstr>Slide Titles</vt:lpstr>
      </vt:variant>
      <vt:variant>
        <vt:i4>163</vt:i4>
      </vt:variant>
    </vt:vector>
  </HeadingPairs>
  <TitlesOfParts>
    <vt:vector size="164" baseType="lpstr">
      <vt:lpstr>GLJ PPT Template</vt:lpstr>
      <vt:lpstr>Stochastic Modelling of Oil and Gas Economics 2018 Industrial Problem Solving Workshop Michael Morgan – GLJ Petroleum Consultants</vt:lpstr>
      <vt:lpstr>Who We Are and What we Do</vt:lpstr>
      <vt:lpstr>How our work is changing</vt:lpstr>
      <vt:lpstr>The Montney is Becoming Canada’s Main Gas Supply </vt:lpstr>
      <vt:lpstr>The Montney is Becoming Canada’s Main Gas Supply </vt:lpstr>
      <vt:lpstr>Extent of WCSB Triassic Sediments</vt:lpstr>
      <vt:lpstr>Billions and Billions of Dollars are Transacted</vt:lpstr>
      <vt:lpstr>Wells are Forecast using “TYPE CURVEs”</vt:lpstr>
      <vt:lpstr>ECONOMIC Analysis is Conducted using Discounted Cash Flows</vt:lpstr>
      <vt:lpstr>Economic Returns are Dominated by Commodity Prices</vt:lpstr>
      <vt:lpstr>Deterministic forecasts are Used for Commodity Prices</vt:lpstr>
      <vt:lpstr>Rate of Return</vt:lpstr>
      <vt:lpstr>Economic Risk Analysis often Reverts to Simple Price Matrices</vt:lpstr>
      <vt:lpstr>analysis We Think Industry Will Need in the Future</vt:lpstr>
      <vt:lpstr>1) Econometrics</vt:lpstr>
      <vt:lpstr>A Sample Single-Commodity Model</vt:lpstr>
      <vt:lpstr>Model Parameters (Real Prices $CDN)</vt:lpstr>
      <vt:lpstr>2) SDE Solutions to PDEs</vt:lpstr>
      <vt:lpstr>Simple Production Forecast: The Short Version</vt:lpstr>
      <vt:lpstr>Rigorous Decline Parameter Distributions</vt:lpstr>
      <vt:lpstr>3) Geographic Correlation and Temporal Uncertainty</vt:lpstr>
      <vt:lpstr>Regional Trends:  Well Productivity</vt:lpstr>
      <vt:lpstr>Montney Variograms</vt:lpstr>
      <vt:lpstr>Production forecasts</vt:lpstr>
      <vt:lpstr>Expectations tighten with more wells</vt:lpstr>
      <vt:lpstr>Expectations don’t tighten as much if wells are all drilled in one small area</vt:lpstr>
      <vt:lpstr>4) Real Options Analysis</vt:lpstr>
      <vt:lpstr>Hydrocarbon Prices are related, likely Co-Integrated </vt:lpstr>
      <vt:lpstr>Price Response to Drilling</vt:lpstr>
      <vt:lpstr>More Liquids Recovery Generally Requires More Energy</vt:lpstr>
      <vt:lpstr>PowerPoint Presentation</vt:lpstr>
      <vt:lpstr>Supplementary Data and Examples</vt:lpstr>
      <vt:lpstr>How can we answer these questions?</vt:lpstr>
      <vt:lpstr>With probabilistic analysis!</vt:lpstr>
      <vt:lpstr>Which factors are “known”?</vt:lpstr>
      <vt:lpstr>Sample Area – Kerrobert Viking</vt:lpstr>
      <vt:lpstr>Most relationships in resource analysis are nonlinear</vt:lpstr>
      <vt:lpstr>Decline parameters are not independent!</vt:lpstr>
      <vt:lpstr>Distribution for a - Kerrobert Viking</vt:lpstr>
      <vt:lpstr>Sampling with dependence - Kerrobert Viking</vt:lpstr>
      <vt:lpstr>Confirming production forecast results</vt:lpstr>
      <vt:lpstr>Calculating revenues with stochastic pricing</vt:lpstr>
      <vt:lpstr>Stochastic price forecast: the Ornstein-Uhlenbeck process</vt:lpstr>
      <vt:lpstr>Choosing suitable parameters for the O-U process</vt:lpstr>
      <vt:lpstr>WTI – 68% confidence that price will be between $32/bbl and $75/bbl through 2016</vt:lpstr>
      <vt:lpstr>Henry Hub – 68% confidence that price will be between $2.05/MMBtu and $5.25/MMBtu through 2016</vt:lpstr>
      <vt:lpstr>Possible Future WTI Price Realizations</vt:lpstr>
      <vt:lpstr>From revenues to cash flows</vt:lpstr>
      <vt:lpstr>Single-well net present value, 10% discounting</vt:lpstr>
      <vt:lpstr>Single-well profitability index, 10% discounting</vt:lpstr>
      <vt:lpstr>Single-well modified internal rate of return</vt:lpstr>
      <vt:lpstr>Single-well time to payout</vt:lpstr>
      <vt:lpstr>What if all wells are drilled in one small area?</vt:lpstr>
      <vt:lpstr>Answers</vt:lpstr>
      <vt:lpstr>What to Expect</vt:lpstr>
      <vt:lpstr>Nominal Oil Prices</vt:lpstr>
      <vt:lpstr>Nominal Gas Prices</vt:lpstr>
      <vt:lpstr>Real Prices (CPI or Consumer Prices)</vt:lpstr>
      <vt:lpstr>Real Prices (M2 or Supply of Money)</vt:lpstr>
      <vt:lpstr>Real Prices (In Terms of Gold Price)</vt:lpstr>
      <vt:lpstr>Real Prices (CPI or Consumer Prices)</vt:lpstr>
      <vt:lpstr>Real Prices (CPI or Consumer Prices)</vt:lpstr>
      <vt:lpstr>Obvious Conclusions</vt:lpstr>
      <vt:lpstr>Not-So Obvious Conclusions</vt:lpstr>
      <vt:lpstr>PowerPoint Presentation</vt:lpstr>
      <vt:lpstr>SPE-162629  (Price Analysis up to 2012)</vt:lpstr>
      <vt:lpstr>Longer-Term Oil Prices</vt:lpstr>
      <vt:lpstr>Longer-Term Gas Prices</vt:lpstr>
      <vt:lpstr>Comparison To Regional Trends (Well Productivity)</vt:lpstr>
      <vt:lpstr>Base of Montney Structure Map</vt:lpstr>
      <vt:lpstr>pressure Regime</vt:lpstr>
      <vt:lpstr>We Know that Different Areas have Different Liquid Yields</vt:lpstr>
      <vt:lpstr>Montney CGR Trends</vt:lpstr>
      <vt:lpstr>Yields are Related to Phase Envelope of Recombined Samples</vt:lpstr>
      <vt:lpstr>Comparison To Regional Trends (Initial Condensate Gas Ratio)</vt:lpstr>
      <vt:lpstr>Comparison To Regional Trends (Initial Condensate Gas Ratio)</vt:lpstr>
      <vt:lpstr>Rate-Time Plot of Montney Wells (Groundbirch)</vt:lpstr>
      <vt:lpstr>Montney Summary: Variability in EUR Between Wells</vt:lpstr>
      <vt:lpstr>Montney Gas in NE British Columbia (Rate-Time Plot) </vt:lpstr>
      <vt:lpstr>PowerPoint Presentation</vt:lpstr>
      <vt:lpstr>Sample Detailed RTA Dashboard</vt:lpstr>
      <vt:lpstr>Groundbirch WELLS VS Type Curve</vt:lpstr>
      <vt:lpstr>PENGROWTH WELLS VS Type Curve</vt:lpstr>
      <vt:lpstr>SHELL WELLS VS Type Curve</vt:lpstr>
      <vt:lpstr>Montney Wells in NE British Columbia (Decline At 1,2,3,5,10 Years of Production)</vt:lpstr>
      <vt:lpstr>Major Concepts</vt:lpstr>
      <vt:lpstr>How an Engineer Plots EUR (Gas Wells in N. America)</vt:lpstr>
      <vt:lpstr>How a Statistician Plots EUR (Gas Wells in N. America with IP≈500Mcf/d)</vt:lpstr>
      <vt:lpstr>How a Geologist Plots EUR (Gas Wells in WCSB)</vt:lpstr>
      <vt:lpstr>Milk River/Med Hat EUR Method 1</vt:lpstr>
      <vt:lpstr>Milk River/Med Hat  Gas Remaining</vt:lpstr>
      <vt:lpstr>Suffield MR/MH Gas EUR/mi2</vt:lpstr>
      <vt:lpstr>Milk River/Med Hat Computer Contours w/ Variance</vt:lpstr>
      <vt:lpstr>MR/MH Variograms</vt:lpstr>
      <vt:lpstr>Eagleford EUR Method 2</vt:lpstr>
      <vt:lpstr>Eagleford Variograms</vt:lpstr>
      <vt:lpstr>Eagleford Computer Contours w/ Variance</vt:lpstr>
      <vt:lpstr>Montney EUR Method 2</vt:lpstr>
      <vt:lpstr>Montney Variability in EUR Between Wells</vt:lpstr>
      <vt:lpstr>Montney Computer Contours w/ Variance</vt:lpstr>
      <vt:lpstr>Drilling Costs</vt:lpstr>
      <vt:lpstr>Completion Costs</vt:lpstr>
      <vt:lpstr>Montney Cardinality Per Stage</vt:lpstr>
      <vt:lpstr>Montney completions</vt:lpstr>
      <vt:lpstr>Montney Production: Improvement Over Time</vt:lpstr>
      <vt:lpstr>Per Stage Completion Costs</vt:lpstr>
      <vt:lpstr>Per m Drilling Costs</vt:lpstr>
      <vt:lpstr>Variable Op Cost Models</vt:lpstr>
      <vt:lpstr>Variable Op Cost Models</vt:lpstr>
      <vt:lpstr>Testing the Op Cost Model</vt:lpstr>
      <vt:lpstr>Variable Op Cost Distribution</vt:lpstr>
      <vt:lpstr>Type Curves: Three Slide Summary</vt:lpstr>
      <vt:lpstr>Simple Production Forecast: The Short Version</vt:lpstr>
      <vt:lpstr>Montney Wells in NE British Columbia (Decline At 1,2,3,5,10 Years of Production)</vt:lpstr>
      <vt:lpstr>Example well (a-B010-J/094-B-09)</vt:lpstr>
      <vt:lpstr>Type Curves: Theory and Development</vt:lpstr>
      <vt:lpstr>Montney Gas in NE British Columbia (Pseudo-Blasingame Plot) </vt:lpstr>
      <vt:lpstr>Fetkovich BDF Example</vt:lpstr>
      <vt:lpstr>Eight Adjacent Hz Gas Wells with Different Early Type Curve Behavior</vt:lpstr>
      <vt:lpstr>Montney Gas in NE British Columbia (Rate-Time Plot) </vt:lpstr>
      <vt:lpstr>Montney Gas in NE British Columbia (Pseudo-Blasingame Plot) </vt:lpstr>
      <vt:lpstr>Operator B Saturn MontNey Pseudo-Blasingame Plot</vt:lpstr>
      <vt:lpstr>PowerPoint Presentation</vt:lpstr>
      <vt:lpstr>Operator A Wells Drilled in 2009</vt:lpstr>
      <vt:lpstr>Operator A Wells Drilled in 2009</vt:lpstr>
      <vt:lpstr>Operator A Wells Drilled in 2010</vt:lpstr>
      <vt:lpstr>Operator A Wells Drilled in 2011</vt:lpstr>
      <vt:lpstr>Operator A Wells Drilled in 2011</vt:lpstr>
      <vt:lpstr>Operator A Wells Drilled in 2012</vt:lpstr>
      <vt:lpstr>Operator A Wells Drilled in 2012</vt:lpstr>
      <vt:lpstr>Operator A Wells Drilled in 2013</vt:lpstr>
      <vt:lpstr>Operator A Wells Drilled in 2013</vt:lpstr>
      <vt:lpstr>Operator B Wells Drilled in 2009</vt:lpstr>
      <vt:lpstr>Operator B Wells Drilled in 2009</vt:lpstr>
      <vt:lpstr>Operator B Wells Drilled in 2010</vt:lpstr>
      <vt:lpstr>Operator B Wells Drilled in 2010</vt:lpstr>
      <vt:lpstr>Operator B Wells Drilled in 2011</vt:lpstr>
      <vt:lpstr>Operator B Wells Drilled in 2011</vt:lpstr>
      <vt:lpstr>Typical match on Instantaneous Decline </vt:lpstr>
      <vt:lpstr>Typical Match on “b” PArameters</vt:lpstr>
      <vt:lpstr>Rigorous Decline Parameter Distributions</vt:lpstr>
      <vt:lpstr>Type Curves: Examples</vt:lpstr>
      <vt:lpstr>Groundbirch WELLS VS Type Curve</vt:lpstr>
      <vt:lpstr>PENGROWTH WELLS VS Type Curve</vt:lpstr>
      <vt:lpstr>SHELL WELLS VS Type Curve</vt:lpstr>
      <vt:lpstr>SHELL WELLS VS Type Curve</vt:lpstr>
      <vt:lpstr>Determination of 1P/2P/3P Spread</vt:lpstr>
      <vt:lpstr>GLJ’s 1P/2P/3P spread in Brief</vt:lpstr>
      <vt:lpstr>All Operator A Montney Wells</vt:lpstr>
      <vt:lpstr>Operator A Upper Montney Wells</vt:lpstr>
      <vt:lpstr>Operator A Middle Montney Wells</vt:lpstr>
      <vt:lpstr>Operator A Lower Montney Wells</vt:lpstr>
      <vt:lpstr>Statistical Aggregation</vt:lpstr>
      <vt:lpstr>Statistical Aggregation</vt:lpstr>
      <vt:lpstr>Example of Repeatable Statistical Distribution</vt:lpstr>
      <vt:lpstr>Monograph 3 “Anchor Well” Method</vt:lpstr>
      <vt:lpstr>Distribution of Montney IP30</vt:lpstr>
      <vt:lpstr>Distribution of Montney IP30 Around 093-P-09</vt:lpstr>
      <vt:lpstr>Consideration of Correlation Distance</vt:lpstr>
      <vt:lpstr>Relating Reserves Bookings to Correlation Scales</vt:lpstr>
      <vt:lpstr>Montney 1Proved and 2P Reserve Bookings</vt:lpstr>
      <vt:lpstr>Montney Contingent Resource</vt:lpstr>
      <vt:lpstr>State of Statistical Aggregation</vt:lpstr>
    </vt:vector>
  </TitlesOfParts>
  <Company>GLJ Petroleum Consultants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MacGregor</dc:creator>
  <cp:lastModifiedBy>Michael Morgan</cp:lastModifiedBy>
  <cp:revision>93</cp:revision>
  <cp:lastPrinted>2015-10-26T15:14:23Z</cp:lastPrinted>
  <dcterms:created xsi:type="dcterms:W3CDTF">2015-11-26T20:20:54Z</dcterms:created>
  <dcterms:modified xsi:type="dcterms:W3CDTF">2018-08-20T04:54:06Z</dcterms:modified>
</cp:coreProperties>
</file>